
<file path=[Content_Types].xml><?xml version="1.0" encoding="utf-8"?>
<Types xmlns="http://schemas.openxmlformats.org/package/2006/content-types">
  <Default Extension="vsd" ContentType="application/vnd.visio"/>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2"/>
  </p:notesMasterIdLst>
  <p:sldIdLst>
    <p:sldId id="270" r:id="rId2"/>
    <p:sldId id="272" r:id="rId3"/>
    <p:sldId id="273" r:id="rId4"/>
    <p:sldId id="274" r:id="rId5"/>
    <p:sldId id="275" r:id="rId6"/>
    <p:sldId id="1117" r:id="rId7"/>
    <p:sldId id="740" r:id="rId8"/>
    <p:sldId id="477" r:id="rId9"/>
    <p:sldId id="679" r:id="rId10"/>
    <p:sldId id="480" r:id="rId11"/>
    <p:sldId id="478" r:id="rId12"/>
    <p:sldId id="479" r:id="rId13"/>
    <p:sldId id="678" r:id="rId14"/>
    <p:sldId id="481" r:id="rId15"/>
    <p:sldId id="1118" r:id="rId16"/>
    <p:sldId id="1119" r:id="rId17"/>
    <p:sldId id="1120" r:id="rId18"/>
    <p:sldId id="1121" r:id="rId19"/>
    <p:sldId id="1122" r:id="rId20"/>
    <p:sldId id="1123" r:id="rId21"/>
    <p:sldId id="1131" r:id="rId22"/>
    <p:sldId id="1124" r:id="rId23"/>
    <p:sldId id="1126" r:id="rId24"/>
    <p:sldId id="1125" r:id="rId25"/>
    <p:sldId id="747" r:id="rId26"/>
    <p:sldId id="748" r:id="rId27"/>
    <p:sldId id="325" r:id="rId28"/>
    <p:sldId id="1114" r:id="rId29"/>
    <p:sldId id="714" r:id="rId30"/>
    <p:sldId id="284" r:id="rId31"/>
    <p:sldId id="715" r:id="rId32"/>
    <p:sldId id="716" r:id="rId33"/>
    <p:sldId id="717" r:id="rId34"/>
    <p:sldId id="326" r:id="rId35"/>
    <p:sldId id="728" r:id="rId36"/>
    <p:sldId id="646" r:id="rId37"/>
    <p:sldId id="313" r:id="rId38"/>
    <p:sldId id="792" r:id="rId39"/>
    <p:sldId id="399" r:id="rId40"/>
    <p:sldId id="1138" r:id="rId41"/>
    <p:sldId id="647" r:id="rId42"/>
    <p:sldId id="648" r:id="rId43"/>
    <p:sldId id="1115" r:id="rId44"/>
    <p:sldId id="1116" r:id="rId45"/>
    <p:sldId id="1139" r:id="rId46"/>
    <p:sldId id="799" r:id="rId47"/>
    <p:sldId id="684" r:id="rId48"/>
    <p:sldId id="1140" r:id="rId49"/>
    <p:sldId id="649" r:id="rId50"/>
    <p:sldId id="296" r:id="rId51"/>
    <p:sldId id="650" r:id="rId52"/>
    <p:sldId id="685" r:id="rId53"/>
    <p:sldId id="315" r:id="rId54"/>
    <p:sldId id="316" r:id="rId55"/>
    <p:sldId id="317" r:id="rId56"/>
    <p:sldId id="318" r:id="rId57"/>
    <p:sldId id="800" r:id="rId58"/>
    <p:sldId id="731" r:id="rId59"/>
    <p:sldId id="651" r:id="rId60"/>
    <p:sldId id="801" r:id="rId61"/>
    <p:sldId id="1141" r:id="rId62"/>
    <p:sldId id="802" r:id="rId63"/>
    <p:sldId id="803" r:id="rId64"/>
    <p:sldId id="703" r:id="rId65"/>
    <p:sldId id="782" r:id="rId66"/>
    <p:sldId id="1142" r:id="rId67"/>
    <p:sldId id="783" r:id="rId68"/>
    <p:sldId id="1143" r:id="rId69"/>
    <p:sldId id="710" r:id="rId70"/>
    <p:sldId id="652" r:id="rId71"/>
    <p:sldId id="1144" r:id="rId72"/>
    <p:sldId id="721" r:id="rId73"/>
    <p:sldId id="807" r:id="rId74"/>
    <p:sldId id="1145" r:id="rId75"/>
    <p:sldId id="1146" r:id="rId76"/>
    <p:sldId id="1147" r:id="rId77"/>
    <p:sldId id="1148" r:id="rId78"/>
    <p:sldId id="1149" r:id="rId79"/>
    <p:sldId id="1150" r:id="rId80"/>
    <p:sldId id="1151" r:id="rId81"/>
    <p:sldId id="692" r:id="rId82"/>
    <p:sldId id="693" r:id="rId83"/>
    <p:sldId id="694" r:id="rId84"/>
    <p:sldId id="655" r:id="rId85"/>
    <p:sldId id="695" r:id="rId86"/>
    <p:sldId id="656" r:id="rId87"/>
    <p:sldId id="814" r:id="rId88"/>
    <p:sldId id="1152" r:id="rId89"/>
    <p:sldId id="1153" r:id="rId90"/>
    <p:sldId id="1154" r:id="rId91"/>
    <p:sldId id="827" r:id="rId92"/>
    <p:sldId id="830" r:id="rId93"/>
    <p:sldId id="839" r:id="rId94"/>
    <p:sldId id="840" r:id="rId95"/>
    <p:sldId id="841" r:id="rId96"/>
    <p:sldId id="842" r:id="rId97"/>
    <p:sldId id="843" r:id="rId98"/>
    <p:sldId id="844" r:id="rId99"/>
    <p:sldId id="845" r:id="rId100"/>
    <p:sldId id="846" r:id="rId101"/>
    <p:sldId id="1127" r:id="rId102"/>
    <p:sldId id="1128" r:id="rId103"/>
    <p:sldId id="1129" r:id="rId104"/>
    <p:sldId id="1130" r:id="rId105"/>
    <p:sldId id="850" r:id="rId106"/>
    <p:sldId id="851" r:id="rId107"/>
    <p:sldId id="852" r:id="rId108"/>
    <p:sldId id="853" r:id="rId109"/>
    <p:sldId id="854" r:id="rId110"/>
    <p:sldId id="857" r:id="rId111"/>
    <p:sldId id="1132" r:id="rId112"/>
    <p:sldId id="1133" r:id="rId113"/>
    <p:sldId id="859" r:id="rId114"/>
    <p:sldId id="860" r:id="rId115"/>
    <p:sldId id="861" r:id="rId116"/>
    <p:sldId id="862" r:id="rId117"/>
    <p:sldId id="863" r:id="rId118"/>
    <p:sldId id="1134" r:id="rId119"/>
    <p:sldId id="864" r:id="rId120"/>
    <p:sldId id="865" r:id="rId121"/>
    <p:sldId id="866" r:id="rId122"/>
    <p:sldId id="867" r:id="rId123"/>
    <p:sldId id="868" r:id="rId124"/>
    <p:sldId id="869" r:id="rId125"/>
    <p:sldId id="870" r:id="rId126"/>
    <p:sldId id="871" r:id="rId127"/>
    <p:sldId id="1135" r:id="rId128"/>
    <p:sldId id="1137" r:id="rId129"/>
    <p:sldId id="905" r:id="rId130"/>
    <p:sldId id="906" r:id="rId131"/>
    <p:sldId id="921" r:id="rId132"/>
    <p:sldId id="924" r:id="rId133"/>
    <p:sldId id="925" r:id="rId134"/>
    <p:sldId id="926" r:id="rId135"/>
    <p:sldId id="927" r:id="rId136"/>
    <p:sldId id="929" r:id="rId137"/>
    <p:sldId id="930" r:id="rId138"/>
    <p:sldId id="932" r:id="rId139"/>
    <p:sldId id="935" r:id="rId140"/>
    <p:sldId id="936" r:id="rId141"/>
    <p:sldId id="937" r:id="rId142"/>
    <p:sldId id="938" r:id="rId143"/>
    <p:sldId id="1067" r:id="rId144"/>
    <p:sldId id="1068" r:id="rId145"/>
    <p:sldId id="1069" r:id="rId146"/>
    <p:sldId id="942" r:id="rId147"/>
    <p:sldId id="944" r:id="rId148"/>
    <p:sldId id="943" r:id="rId149"/>
    <p:sldId id="945" r:id="rId150"/>
    <p:sldId id="946" r:id="rId151"/>
    <p:sldId id="947" r:id="rId152"/>
    <p:sldId id="948" r:id="rId153"/>
    <p:sldId id="949" r:id="rId154"/>
    <p:sldId id="950" r:id="rId155"/>
    <p:sldId id="951" r:id="rId156"/>
    <p:sldId id="952" r:id="rId157"/>
    <p:sldId id="954" r:id="rId158"/>
    <p:sldId id="953" r:id="rId159"/>
    <p:sldId id="955" r:id="rId160"/>
    <p:sldId id="956" r:id="rId161"/>
    <p:sldId id="957" r:id="rId162"/>
    <p:sldId id="958" r:id="rId163"/>
    <p:sldId id="1070" r:id="rId164"/>
    <p:sldId id="1071" r:id="rId165"/>
    <p:sldId id="1072" r:id="rId166"/>
    <p:sldId id="1073" r:id="rId167"/>
    <p:sldId id="1074" r:id="rId168"/>
    <p:sldId id="1075" r:id="rId169"/>
    <p:sldId id="1076" r:id="rId170"/>
    <p:sldId id="1077" r:id="rId171"/>
    <p:sldId id="1078" r:id="rId172"/>
    <p:sldId id="1079" r:id="rId173"/>
    <p:sldId id="1080" r:id="rId174"/>
    <p:sldId id="1081" r:id="rId175"/>
    <p:sldId id="1082" r:id="rId176"/>
    <p:sldId id="1083" r:id="rId177"/>
    <p:sldId id="1084" r:id="rId178"/>
    <p:sldId id="1085" r:id="rId179"/>
    <p:sldId id="1086" r:id="rId180"/>
    <p:sldId id="1087" r:id="rId181"/>
    <p:sldId id="1088" r:id="rId182"/>
    <p:sldId id="1089" r:id="rId183"/>
    <p:sldId id="1090" r:id="rId184"/>
    <p:sldId id="1091" r:id="rId185"/>
    <p:sldId id="1092" r:id="rId186"/>
    <p:sldId id="1093" r:id="rId187"/>
    <p:sldId id="1094" r:id="rId188"/>
    <p:sldId id="1095" r:id="rId189"/>
    <p:sldId id="1096" r:id="rId190"/>
    <p:sldId id="1097" r:id="rId191"/>
    <p:sldId id="1098" r:id="rId192"/>
    <p:sldId id="1099" r:id="rId193"/>
    <p:sldId id="1100" r:id="rId194"/>
    <p:sldId id="1101" r:id="rId195"/>
    <p:sldId id="1102" r:id="rId196"/>
    <p:sldId id="1103" r:id="rId197"/>
    <p:sldId id="1104" r:id="rId198"/>
    <p:sldId id="1105" r:id="rId199"/>
    <p:sldId id="1106" r:id="rId200"/>
    <p:sldId id="1107" r:id="rId201"/>
    <p:sldId id="1108" r:id="rId202"/>
    <p:sldId id="1109" r:id="rId203"/>
    <p:sldId id="1110" r:id="rId204"/>
    <p:sldId id="1111" r:id="rId205"/>
    <p:sldId id="1112" r:id="rId206"/>
    <p:sldId id="1113" r:id="rId207"/>
    <p:sldId id="1011" r:id="rId208"/>
    <p:sldId id="1012" r:id="rId209"/>
    <p:sldId id="1013" r:id="rId210"/>
    <p:sldId id="1014" r:id="rId211"/>
    <p:sldId id="1015" r:id="rId212"/>
    <p:sldId id="1016" r:id="rId213"/>
    <p:sldId id="1017" r:id="rId214"/>
    <p:sldId id="1018" r:id="rId215"/>
    <p:sldId id="1019" r:id="rId216"/>
    <p:sldId id="1020" r:id="rId217"/>
    <p:sldId id="1021" r:id="rId218"/>
    <p:sldId id="1022" r:id="rId219"/>
    <p:sldId id="1031" r:id="rId220"/>
    <p:sldId id="1032" r:id="rId221"/>
    <p:sldId id="1033" r:id="rId222"/>
    <p:sldId id="1034" r:id="rId223"/>
    <p:sldId id="1035" r:id="rId224"/>
    <p:sldId id="1036" r:id="rId225"/>
    <p:sldId id="1037" r:id="rId226"/>
    <p:sldId id="1038" r:id="rId227"/>
    <p:sldId id="1039" r:id="rId228"/>
    <p:sldId id="1044" r:id="rId229"/>
    <p:sldId id="1045" r:id="rId230"/>
    <p:sldId id="1046" r:id="rId231"/>
    <p:sldId id="1047" r:id="rId232"/>
    <p:sldId id="1048" r:id="rId233"/>
    <p:sldId id="1049" r:id="rId234"/>
    <p:sldId id="1050" r:id="rId235"/>
    <p:sldId id="1051" r:id="rId236"/>
    <p:sldId id="1052" r:id="rId237"/>
    <p:sldId id="1053" r:id="rId238"/>
    <p:sldId id="1054" r:id="rId239"/>
    <p:sldId id="1055" r:id="rId240"/>
    <p:sldId id="1056" r:id="rId241"/>
    <p:sldId id="1057" r:id="rId242"/>
    <p:sldId id="1058" r:id="rId243"/>
    <p:sldId id="1059" r:id="rId244"/>
    <p:sldId id="1060" r:id="rId245"/>
    <p:sldId id="1061" r:id="rId246"/>
    <p:sldId id="1062" r:id="rId247"/>
    <p:sldId id="1063" r:id="rId248"/>
    <p:sldId id="1064" r:id="rId249"/>
    <p:sldId id="1065" r:id="rId250"/>
    <p:sldId id="1066" r:id="rId251"/>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CCFF"/>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762" autoAdjust="0"/>
  </p:normalViewPr>
  <p:slideViewPr>
    <p:cSldViewPr>
      <p:cViewPr varScale="1">
        <p:scale>
          <a:sx n="72" d="100"/>
          <a:sy n="72" d="100"/>
        </p:scale>
        <p:origin x="1326" y="5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_rels/viewProps.xml.rels><?xml version="1.0" encoding="UTF-8" standalone="yes"?>
<Relationships xmlns="http://schemas.openxmlformats.org/package/2006/relationships"><Relationship Id="rId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176.wmf"/><Relationship Id="rId1" Type="http://schemas.openxmlformats.org/officeDocument/2006/relationships/image" Target="../media/image17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484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F76CFE6-0F4D-46B5-B70F-54BD654C5DC5}" type="slidenum">
              <a:rPr lang="en-US" altLang="zh-CN"/>
              <a:pPr>
                <a:defRPr/>
              </a:pPr>
              <a:t>‹#›</a:t>
            </a:fld>
            <a:endParaRPr lang="en-US" altLang="zh-CN"/>
          </a:p>
        </p:txBody>
      </p:sp>
    </p:spTree>
    <p:extLst>
      <p:ext uri="{BB962C8B-B14F-4D97-AF65-F5344CB8AC3E}">
        <p14:creationId xmlns:p14="http://schemas.microsoft.com/office/powerpoint/2010/main" val="18521710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FADF0FC-B664-4DD7-A4F8-097CFD5491C7}" type="slidenum">
              <a:rPr lang="en-US" altLang="zh-CN" sz="1200" smtClean="0"/>
              <a:pPr eaLnBrk="1" hangingPunct="1"/>
              <a:t>1</a:t>
            </a:fld>
            <a:endParaRPr lang="en-US" altLang="zh-CN" sz="1200" smtClean="0"/>
          </a:p>
        </p:txBody>
      </p:sp>
      <p:sp>
        <p:nvSpPr>
          <p:cNvPr id="1495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1" rIns="90471" bIns="44441"/>
          <a:lstStyle/>
          <a:p>
            <a:pPr eaLnBrk="1" hangingPunct="1"/>
            <a:endParaRPr lang="en-US" altLang="zh-CN" smtClean="0"/>
          </a:p>
        </p:txBody>
      </p:sp>
      <p:sp>
        <p:nvSpPr>
          <p:cNvPr id="149508" name="Rectangle 3"/>
          <p:cNvSpPr>
            <a:spLocks noGrp="1" noRot="1" noChangeAspect="1" noChangeArrowheads="1" noTextEdit="1"/>
          </p:cNvSpPr>
          <p:nvPr>
            <p:ph type="sldImg"/>
          </p:nvPr>
        </p:nvSpPr>
        <p:spPr>
          <a:xfrm>
            <a:off x="1144588" y="685800"/>
            <a:ext cx="4572000" cy="3429000"/>
          </a:xfrm>
          <a:ln w="12700" cap="flat">
            <a:solidFill>
              <a:schemeClr val="tx1"/>
            </a:solidFill>
          </a:ln>
        </p:spPr>
      </p:sp>
    </p:spTree>
    <p:extLst>
      <p:ext uri="{BB962C8B-B14F-4D97-AF65-F5344CB8AC3E}">
        <p14:creationId xmlns:p14="http://schemas.microsoft.com/office/powerpoint/2010/main" val="683280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C0215853-8BAB-43F1-B898-C65BEA95FED4}" type="slidenum">
              <a:rPr lang="en-US" altLang="zh-CN" sz="1200"/>
              <a:pPr eaLnBrk="1" hangingPunct="1"/>
              <a:t>15</a:t>
            </a:fld>
            <a:endParaRPr lang="en-US" altLang="zh-CN" sz="1200"/>
          </a:p>
        </p:txBody>
      </p:sp>
      <p:sp>
        <p:nvSpPr>
          <p:cNvPr id="244739" name="Rectangle 2"/>
          <p:cNvSpPr>
            <a:spLocks noGrp="1" noRot="1" noChangeAspect="1" noChangeArrowheads="1" noTextEdit="1"/>
          </p:cNvSpPr>
          <p:nvPr>
            <p:ph type="sldImg"/>
          </p:nvPr>
        </p:nvSpPr>
        <p:spPr>
          <a:xfrm>
            <a:off x="1144588" y="687388"/>
            <a:ext cx="4568825" cy="3425825"/>
          </a:xfrm>
          <a:ln w="12700" cap="flat"/>
        </p:spPr>
      </p:sp>
      <p:sp>
        <p:nvSpPr>
          <p:cNvPr id="244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5424722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51644E7-BCA0-4EBC-B529-5F2AAA09F624}" type="slidenum">
              <a:rPr lang="en-US" altLang="zh-CN" sz="1200"/>
              <a:pPr eaLnBrk="1" hangingPunct="1"/>
              <a:t>243</a:t>
            </a:fld>
            <a:endParaRPr lang="en-US" altLang="zh-CN" sz="1200"/>
          </a:p>
        </p:txBody>
      </p:sp>
      <p:sp>
        <p:nvSpPr>
          <p:cNvPr id="349187" name="Rectangle 2"/>
          <p:cNvSpPr>
            <a:spLocks noGrp="1" noRot="1" noChangeAspect="1" noChangeArrowheads="1" noTextEdit="1"/>
          </p:cNvSpPr>
          <p:nvPr>
            <p:ph type="sldImg"/>
          </p:nvPr>
        </p:nvSpPr>
        <p:spPr>
          <a:xfrm>
            <a:off x="1144588" y="687388"/>
            <a:ext cx="4568825" cy="3425825"/>
          </a:xfrm>
          <a:ln w="12700" cap="flat"/>
        </p:spPr>
      </p:sp>
      <p:sp>
        <p:nvSpPr>
          <p:cNvPr id="349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4387044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0212D6E-819E-4B89-9C43-9DF618277E59}" type="slidenum">
              <a:rPr lang="en-US" altLang="zh-CN" sz="1200"/>
              <a:pPr eaLnBrk="1" hangingPunct="1"/>
              <a:t>244</a:t>
            </a:fld>
            <a:endParaRPr lang="en-US" altLang="zh-CN" sz="1200"/>
          </a:p>
        </p:txBody>
      </p:sp>
      <p:sp>
        <p:nvSpPr>
          <p:cNvPr id="350211" name="Rectangle 2"/>
          <p:cNvSpPr>
            <a:spLocks noGrp="1" noRot="1" noChangeAspect="1" noChangeArrowheads="1" noTextEdit="1"/>
          </p:cNvSpPr>
          <p:nvPr>
            <p:ph type="sldImg"/>
          </p:nvPr>
        </p:nvSpPr>
        <p:spPr>
          <a:xfrm>
            <a:off x="1144588" y="687388"/>
            <a:ext cx="4568825" cy="3425825"/>
          </a:xfrm>
          <a:ln w="12700" cap="flat"/>
        </p:spPr>
      </p:sp>
      <p:sp>
        <p:nvSpPr>
          <p:cNvPr id="350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7957965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6E4FE40-250C-4FDE-8E77-FEEF0614D037}" type="slidenum">
              <a:rPr lang="en-US" altLang="zh-CN" sz="1200"/>
              <a:pPr eaLnBrk="1" hangingPunct="1"/>
              <a:t>245</a:t>
            </a:fld>
            <a:endParaRPr lang="en-US" altLang="zh-CN" sz="1200"/>
          </a:p>
        </p:txBody>
      </p:sp>
      <p:sp>
        <p:nvSpPr>
          <p:cNvPr id="351235" name="Rectangle 2"/>
          <p:cNvSpPr>
            <a:spLocks noGrp="1" noRot="1" noChangeAspect="1" noChangeArrowheads="1" noTextEdit="1"/>
          </p:cNvSpPr>
          <p:nvPr>
            <p:ph type="sldImg"/>
          </p:nvPr>
        </p:nvSpPr>
        <p:spPr>
          <a:xfrm>
            <a:off x="1144588" y="687388"/>
            <a:ext cx="4568825" cy="3425825"/>
          </a:xfrm>
          <a:ln w="12700" cap="flat"/>
        </p:spPr>
      </p:sp>
      <p:sp>
        <p:nvSpPr>
          <p:cNvPr id="351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9951415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D1C3B87-3D36-458D-B714-2578E3D5A913}" type="slidenum">
              <a:rPr lang="en-US" altLang="zh-CN" sz="1200"/>
              <a:pPr eaLnBrk="1" hangingPunct="1"/>
              <a:t>246</a:t>
            </a:fld>
            <a:endParaRPr lang="en-US" altLang="zh-CN" sz="1200"/>
          </a:p>
        </p:txBody>
      </p:sp>
      <p:sp>
        <p:nvSpPr>
          <p:cNvPr id="352259" name="Rectangle 2"/>
          <p:cNvSpPr>
            <a:spLocks noGrp="1" noRot="1" noChangeAspect="1" noChangeArrowheads="1" noTextEdit="1"/>
          </p:cNvSpPr>
          <p:nvPr>
            <p:ph type="sldImg"/>
          </p:nvPr>
        </p:nvSpPr>
        <p:spPr>
          <a:xfrm>
            <a:off x="1144588" y="687388"/>
            <a:ext cx="4568825" cy="3425825"/>
          </a:xfrm>
          <a:ln w="12700" cap="flat"/>
        </p:spPr>
      </p:sp>
      <p:sp>
        <p:nvSpPr>
          <p:cNvPr id="352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5477319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DBEEE5D-EC67-4BC1-8FFA-82D2ED3370BE}" type="slidenum">
              <a:rPr lang="en-US" altLang="zh-CN" sz="1200"/>
              <a:pPr eaLnBrk="1" hangingPunct="1"/>
              <a:t>247</a:t>
            </a:fld>
            <a:endParaRPr lang="en-US" altLang="zh-CN" sz="1200"/>
          </a:p>
        </p:txBody>
      </p:sp>
      <p:sp>
        <p:nvSpPr>
          <p:cNvPr id="353283" name="Rectangle 2"/>
          <p:cNvSpPr>
            <a:spLocks noGrp="1" noRot="1" noChangeAspect="1" noChangeArrowheads="1" noTextEdit="1"/>
          </p:cNvSpPr>
          <p:nvPr>
            <p:ph type="sldImg"/>
          </p:nvPr>
        </p:nvSpPr>
        <p:spPr>
          <a:xfrm>
            <a:off x="1144588" y="687388"/>
            <a:ext cx="4568825" cy="3425825"/>
          </a:xfrm>
          <a:ln w="12700" cap="flat"/>
        </p:spPr>
      </p:sp>
      <p:sp>
        <p:nvSpPr>
          <p:cNvPr id="353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358250937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87115876-881A-403E-9EF1-DAF11E1518A1}" type="slidenum">
              <a:rPr lang="en-US" altLang="zh-CN" sz="1200"/>
              <a:pPr eaLnBrk="1" hangingPunct="1"/>
              <a:t>248</a:t>
            </a:fld>
            <a:endParaRPr lang="en-US" altLang="zh-CN" sz="1200"/>
          </a:p>
        </p:txBody>
      </p:sp>
      <p:sp>
        <p:nvSpPr>
          <p:cNvPr id="354307" name="Rectangle 2"/>
          <p:cNvSpPr>
            <a:spLocks noGrp="1" noRot="1" noChangeAspect="1" noChangeArrowheads="1" noTextEdit="1"/>
          </p:cNvSpPr>
          <p:nvPr>
            <p:ph type="sldImg"/>
          </p:nvPr>
        </p:nvSpPr>
        <p:spPr>
          <a:xfrm>
            <a:off x="1144588" y="687388"/>
            <a:ext cx="4568825" cy="3425825"/>
          </a:xfrm>
          <a:ln w="12700" cap="flat"/>
        </p:spPr>
      </p:sp>
      <p:sp>
        <p:nvSpPr>
          <p:cNvPr id="354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3345401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65F3A5D-C314-4D86-A666-1B661839700C}" type="slidenum">
              <a:rPr lang="en-US" altLang="zh-CN" sz="1200"/>
              <a:pPr eaLnBrk="1" hangingPunct="1"/>
              <a:t>249</a:t>
            </a:fld>
            <a:endParaRPr lang="en-US" altLang="zh-CN" sz="1200"/>
          </a:p>
        </p:txBody>
      </p:sp>
      <p:sp>
        <p:nvSpPr>
          <p:cNvPr id="355331" name="Rectangle 2"/>
          <p:cNvSpPr>
            <a:spLocks noGrp="1" noRot="1" noChangeAspect="1" noChangeArrowheads="1" noTextEdit="1"/>
          </p:cNvSpPr>
          <p:nvPr>
            <p:ph type="sldImg"/>
          </p:nvPr>
        </p:nvSpPr>
        <p:spPr>
          <a:xfrm>
            <a:off x="1144588" y="687388"/>
            <a:ext cx="4568825" cy="3425825"/>
          </a:xfrm>
          <a:ln w="12700" cap="flat"/>
        </p:spPr>
      </p:sp>
      <p:sp>
        <p:nvSpPr>
          <p:cNvPr id="355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0858961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5AAE0E9-3F5E-4CC6-B337-96A6203A0699}" type="slidenum">
              <a:rPr lang="en-US" altLang="zh-CN" sz="1200"/>
              <a:pPr eaLnBrk="1" hangingPunct="1"/>
              <a:t>250</a:t>
            </a:fld>
            <a:endParaRPr lang="en-US" altLang="zh-CN" sz="1200"/>
          </a:p>
        </p:txBody>
      </p:sp>
      <p:sp>
        <p:nvSpPr>
          <p:cNvPr id="356355" name="Rectangle 2"/>
          <p:cNvSpPr>
            <a:spLocks noGrp="1" noRot="1" noChangeAspect="1" noChangeArrowheads="1" noTextEdit="1"/>
          </p:cNvSpPr>
          <p:nvPr>
            <p:ph type="sldImg"/>
          </p:nvPr>
        </p:nvSpPr>
        <p:spPr>
          <a:xfrm>
            <a:off x="1144588" y="687388"/>
            <a:ext cx="4568825" cy="3425825"/>
          </a:xfrm>
          <a:ln w="12700" cap="flat"/>
        </p:spPr>
      </p:sp>
      <p:sp>
        <p:nvSpPr>
          <p:cNvPr id="356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816129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39EEC9B-349E-424D-B656-BD86023A424E}" type="slidenum">
              <a:rPr lang="en-US" altLang="zh-CN" sz="1200"/>
              <a:pPr eaLnBrk="1" hangingPunct="1"/>
              <a:t>17</a:t>
            </a:fld>
            <a:endParaRPr lang="en-US" altLang="zh-CN" sz="1200"/>
          </a:p>
        </p:txBody>
      </p:sp>
      <p:sp>
        <p:nvSpPr>
          <p:cNvPr id="245763" name="Rectangle 2"/>
          <p:cNvSpPr>
            <a:spLocks noGrp="1" noRot="1" noChangeAspect="1" noChangeArrowheads="1" noTextEdit="1"/>
          </p:cNvSpPr>
          <p:nvPr>
            <p:ph type="sldImg"/>
          </p:nvPr>
        </p:nvSpPr>
        <p:spPr>
          <a:xfrm>
            <a:off x="1144588" y="687388"/>
            <a:ext cx="4568825" cy="3425825"/>
          </a:xfrm>
          <a:ln w="12700" cap="flat"/>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321024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02E8112-AB05-4CC2-8674-F4CA868C9062}" type="slidenum">
              <a:rPr lang="en-US" altLang="zh-CN" sz="1200"/>
              <a:pPr eaLnBrk="1" hangingPunct="1"/>
              <a:t>18</a:t>
            </a:fld>
            <a:endParaRPr lang="en-US" altLang="zh-CN" sz="1200"/>
          </a:p>
        </p:txBody>
      </p:sp>
      <p:sp>
        <p:nvSpPr>
          <p:cNvPr id="246787" name="Rectangle 2"/>
          <p:cNvSpPr>
            <a:spLocks noGrp="1" noRot="1" noChangeAspect="1" noChangeArrowheads="1" noTextEdit="1"/>
          </p:cNvSpPr>
          <p:nvPr>
            <p:ph type="sldImg"/>
          </p:nvPr>
        </p:nvSpPr>
        <p:spPr>
          <a:xfrm>
            <a:off x="1144588" y="687388"/>
            <a:ext cx="4568825" cy="3425825"/>
          </a:xfrm>
          <a:ln w="12700" cap="flat"/>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3056455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0794790-9E35-4FD4-896C-C1F65F5FDED4}" type="slidenum">
              <a:rPr lang="en-US" altLang="zh-CN" sz="1200"/>
              <a:pPr eaLnBrk="1" hangingPunct="1"/>
              <a:t>19</a:t>
            </a:fld>
            <a:endParaRPr lang="en-US" altLang="zh-CN" sz="1200"/>
          </a:p>
        </p:txBody>
      </p:sp>
      <p:sp>
        <p:nvSpPr>
          <p:cNvPr id="247811" name="Rectangle 2"/>
          <p:cNvSpPr>
            <a:spLocks noGrp="1" noRot="1" noChangeAspect="1" noChangeArrowheads="1" noTextEdit="1"/>
          </p:cNvSpPr>
          <p:nvPr>
            <p:ph type="sldImg"/>
          </p:nvPr>
        </p:nvSpPr>
        <p:spPr>
          <a:xfrm>
            <a:off x="1144588" y="687388"/>
            <a:ext cx="4568825" cy="3425825"/>
          </a:xfrm>
          <a:ln w="12700" cap="flat"/>
        </p:spPr>
      </p:sp>
      <p:sp>
        <p:nvSpPr>
          <p:cNvPr id="247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80096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5D4BE35-9791-4CFF-81A5-2C11B3C5AC77}" type="slidenum">
              <a:rPr lang="en-US" altLang="zh-CN" sz="1200"/>
              <a:pPr eaLnBrk="1" hangingPunct="1"/>
              <a:t>20</a:t>
            </a:fld>
            <a:endParaRPr lang="en-US" altLang="zh-CN" sz="1200"/>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293887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5D3D382-0FAC-4909-B60D-A0111AFAFD03}" type="slidenum">
              <a:rPr lang="en-US" altLang="zh-CN" sz="1200"/>
              <a:pPr eaLnBrk="1" hangingPunct="1"/>
              <a:t>21</a:t>
            </a:fld>
            <a:endParaRPr lang="en-US" altLang="zh-CN" sz="1200"/>
          </a:p>
        </p:txBody>
      </p:sp>
      <p:sp>
        <p:nvSpPr>
          <p:cNvPr id="261123" name="Rectangle 2"/>
          <p:cNvSpPr>
            <a:spLocks noGrp="1" noRot="1" noChangeAspect="1" noChangeArrowheads="1" noTextEdit="1"/>
          </p:cNvSpPr>
          <p:nvPr>
            <p:ph type="sldImg"/>
          </p:nvPr>
        </p:nvSpPr>
        <p:spPr>
          <a:xfrm>
            <a:off x="1144588" y="687388"/>
            <a:ext cx="4568825" cy="3425825"/>
          </a:xfrm>
          <a:ln w="12700" cap="flat"/>
        </p:spPr>
      </p:sp>
      <p:sp>
        <p:nvSpPr>
          <p:cNvPr id="261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332150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EB948A6-1923-4174-B1F4-5ADFBCAEC31E}" type="slidenum">
              <a:rPr lang="en-US" altLang="zh-CN" sz="1200"/>
              <a:pPr eaLnBrk="1" hangingPunct="1"/>
              <a:t>22</a:t>
            </a:fld>
            <a:endParaRPr lang="en-US" altLang="zh-CN" sz="1200"/>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514275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A211F9E-CB13-49B2-91F0-8FE725363F4C}" type="slidenum">
              <a:rPr lang="en-US" altLang="zh-CN" sz="1200" smtClean="0"/>
              <a:pPr eaLnBrk="1" hangingPunct="1"/>
              <a:t>23</a:t>
            </a:fld>
            <a:endParaRPr lang="en-US" altLang="zh-CN" sz="1200" smtClean="0"/>
          </a:p>
        </p:txBody>
      </p:sp>
      <p:sp>
        <p:nvSpPr>
          <p:cNvPr id="163843" name="Rectangle 2"/>
          <p:cNvSpPr>
            <a:spLocks noGrp="1" noRot="1" noChangeAspect="1" noChangeArrowheads="1" noTextEdit="1"/>
          </p:cNvSpPr>
          <p:nvPr>
            <p:ph type="sldImg"/>
          </p:nvPr>
        </p:nvSpPr>
        <p:spPr>
          <a:solidFill>
            <a:srgbClr val="FFFFFF"/>
          </a:solidFill>
          <a:ln/>
        </p:spPr>
      </p:sp>
      <p:sp>
        <p:nvSpPr>
          <p:cNvPr id="1638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smtClean="0"/>
          </a:p>
        </p:txBody>
      </p:sp>
    </p:spTree>
    <p:extLst>
      <p:ext uri="{BB962C8B-B14F-4D97-AF65-F5344CB8AC3E}">
        <p14:creationId xmlns:p14="http://schemas.microsoft.com/office/powerpoint/2010/main" val="1194846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150B59C-F9A0-48CA-A65A-A8F0B1166A72}" type="slidenum">
              <a:rPr lang="en-US" altLang="zh-CN" sz="1200"/>
              <a:pPr eaLnBrk="1" hangingPunct="1"/>
              <a:t>24</a:t>
            </a:fld>
            <a:endParaRPr lang="en-US" altLang="zh-CN" sz="120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23231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92DFA9B-72D5-42B0-BC49-559C7813084C}" type="slidenum">
              <a:rPr lang="en-US" altLang="zh-CN" sz="1200" smtClean="0"/>
              <a:pPr eaLnBrk="1" hangingPunct="1"/>
              <a:t>27</a:t>
            </a:fld>
            <a:endParaRPr lang="en-US" altLang="zh-CN" sz="1200" smtClean="0"/>
          </a:p>
        </p:txBody>
      </p:sp>
      <p:sp>
        <p:nvSpPr>
          <p:cNvPr id="164867" name="Rectangle 2"/>
          <p:cNvSpPr>
            <a:spLocks noGrp="1" noChangeArrowheads="1"/>
          </p:cNvSpPr>
          <p:nvPr>
            <p:ph type="body" idx="1"/>
          </p:nvPr>
        </p:nvSpPr>
        <p:spPr>
          <a:xfrm>
            <a:off x="514350" y="4341813"/>
            <a:ext cx="591185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7" tIns="44444" rIns="90477" bIns="44444"/>
          <a:lstStyle/>
          <a:p>
            <a:pPr eaLnBrk="1" hangingPunct="1"/>
            <a:endParaRPr lang="en-US" altLang="en-US" smtClean="0"/>
          </a:p>
        </p:txBody>
      </p:sp>
      <p:sp>
        <p:nvSpPr>
          <p:cNvPr id="164868" name="Rectangle 3"/>
          <p:cNvSpPr>
            <a:spLocks noGrp="1" noRot="1" noChangeAspect="1" noChangeArrowheads="1" noTextEdit="1"/>
          </p:cNvSpPr>
          <p:nvPr>
            <p:ph type="sldImg"/>
          </p:nvPr>
        </p:nvSpPr>
        <p:spPr>
          <a:xfrm>
            <a:off x="1158875" y="587375"/>
            <a:ext cx="4554538" cy="3416300"/>
          </a:xfrm>
          <a:ln w="12700"/>
        </p:spPr>
      </p:sp>
    </p:spTree>
    <p:extLst>
      <p:ext uri="{BB962C8B-B14F-4D97-AF65-F5344CB8AC3E}">
        <p14:creationId xmlns:p14="http://schemas.microsoft.com/office/powerpoint/2010/main" val="726057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ASAP </a:t>
            </a:r>
            <a:r>
              <a:rPr kumimoji="1" lang="en-US" altLang="zh-CN" sz="1200" b="0" i="0" kern="1200" dirty="0" smtClean="0">
                <a:solidFill>
                  <a:schemeClr val="tx1"/>
                </a:solidFill>
                <a:effectLst/>
                <a:latin typeface="Times New Roman" pitchFamily="18" charset="0"/>
                <a:ea typeface="宋体" pitchFamily="2" charset="-122"/>
                <a:cs typeface="+mn-cs"/>
              </a:rPr>
              <a:t>as soon as possible </a:t>
            </a:r>
            <a:endParaRPr lang="zh-CN" altLang="en-US" dirty="0"/>
          </a:p>
        </p:txBody>
      </p:sp>
      <p:sp>
        <p:nvSpPr>
          <p:cNvPr id="4" name="灯片编号占位符 3"/>
          <p:cNvSpPr>
            <a:spLocks noGrp="1"/>
          </p:cNvSpPr>
          <p:nvPr>
            <p:ph type="sldNum" sz="quarter" idx="10"/>
          </p:nvPr>
        </p:nvSpPr>
        <p:spPr/>
        <p:txBody>
          <a:bodyPr/>
          <a:lstStyle/>
          <a:p>
            <a:pPr>
              <a:defRPr/>
            </a:pPr>
            <a:fld id="{5F76CFE6-0F4D-46B5-B70F-54BD654C5DC5}" type="slidenum">
              <a:rPr lang="en-US" altLang="zh-CN" smtClean="0"/>
              <a:pPr>
                <a:defRPr/>
              </a:pPr>
              <a:t>4</a:t>
            </a:fld>
            <a:endParaRPr lang="en-US" altLang="zh-CN"/>
          </a:p>
        </p:txBody>
      </p:sp>
    </p:spTree>
    <p:extLst>
      <p:ext uri="{BB962C8B-B14F-4D97-AF65-F5344CB8AC3E}">
        <p14:creationId xmlns:p14="http://schemas.microsoft.com/office/powerpoint/2010/main" val="3813356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7CD98F6-BC85-4550-BD6D-4E01524ACC77}" type="slidenum">
              <a:rPr lang="en-US" altLang="zh-CN" sz="1200" smtClean="0"/>
              <a:pPr eaLnBrk="1" hangingPunct="1"/>
              <a:t>29</a:t>
            </a:fld>
            <a:endParaRPr lang="en-US" altLang="zh-CN" sz="1200" smtClean="0"/>
          </a:p>
        </p:txBody>
      </p:sp>
      <p:sp>
        <p:nvSpPr>
          <p:cNvPr id="168963" name="Rectangle 2"/>
          <p:cNvSpPr>
            <a:spLocks noGrp="1" noChangeArrowheads="1"/>
          </p:cNvSpPr>
          <p:nvPr>
            <p:ph type="body" idx="1"/>
          </p:nvPr>
        </p:nvSpPr>
        <p:spPr>
          <a:xfrm>
            <a:off x="515938" y="4343400"/>
            <a:ext cx="5910262"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2" tIns="44442" rIns="90472" bIns="44442"/>
          <a:lstStyle/>
          <a:p>
            <a:pPr eaLnBrk="1" hangingPunct="1"/>
            <a:r>
              <a:rPr lang="en-US" altLang="en-US" smtClean="0"/>
              <a:t>The first solution is to insert a “bubble” into the pipeline AFTER the load instruction to push back every instruction after the load that are already in the pipeline by one cycle.</a:t>
            </a:r>
          </a:p>
          <a:p>
            <a:pPr eaLnBrk="1" hangingPunct="1"/>
            <a:r>
              <a:rPr lang="en-US" altLang="en-US" smtClean="0"/>
              <a:t>At the same time, the bubble will delay the Instruction Fetch of the instruction that is about to enter the pipeline by one cycle.</a:t>
            </a:r>
          </a:p>
          <a:p>
            <a:pPr eaLnBrk="1" hangingPunct="1"/>
            <a:r>
              <a:rPr lang="en-US" altLang="en-US" smtClean="0"/>
              <a:t>Needless to say, the control logic to accomplish this can be complex.</a:t>
            </a:r>
          </a:p>
          <a:p>
            <a:pPr eaLnBrk="1" hangingPunct="1"/>
            <a:r>
              <a:rPr lang="en-US" altLang="en-US" smtClean="0"/>
              <a:t>Furthermore, this solution also has a negative impact on performance.</a:t>
            </a:r>
          </a:p>
          <a:p>
            <a:pPr eaLnBrk="1" hangingPunct="1"/>
            <a:r>
              <a:rPr lang="en-US" altLang="en-US" smtClean="0"/>
              <a:t>Notice that due to the “extra” stage (Mem) Load instruction has, we will not have one instruction finishes every cycle (points to Cycle 5).</a:t>
            </a:r>
          </a:p>
          <a:p>
            <a:pPr eaLnBrk="1" hangingPunct="1"/>
            <a:r>
              <a:rPr lang="en-US" altLang="en-US" smtClean="0"/>
              <a:t>Consequently, a mix of load and R-type instruction will NOT have an average CPI of 1 because in effect, the Load instruction has an effective CPI of 2.</a:t>
            </a:r>
          </a:p>
          <a:p>
            <a:pPr eaLnBrk="1" hangingPunct="1"/>
            <a:r>
              <a:rPr lang="en-US" altLang="en-US" smtClean="0"/>
              <a:t>So this is not that hot an idea  Let’s try something else.</a:t>
            </a:r>
          </a:p>
          <a:p>
            <a:pPr eaLnBrk="1" hangingPunct="1"/>
            <a:endParaRPr lang="en-US" altLang="en-US" smtClean="0"/>
          </a:p>
          <a:p>
            <a:pPr eaLnBrk="1" hangingPunct="1"/>
            <a:r>
              <a:rPr lang="en-US" altLang="en-US" smtClean="0"/>
              <a:t>+2 = 19 min. (X:59)</a:t>
            </a:r>
          </a:p>
        </p:txBody>
      </p:sp>
      <p:sp>
        <p:nvSpPr>
          <p:cNvPr id="168964" name="Rectangle 3"/>
          <p:cNvSpPr>
            <a:spLocks noGrp="1" noRot="1" noChangeAspect="1" noChangeArrowheads="1" noTextEdit="1"/>
          </p:cNvSpPr>
          <p:nvPr>
            <p:ph type="sldImg"/>
          </p:nvPr>
        </p:nvSpPr>
        <p:spPr>
          <a:xfrm>
            <a:off x="1160463" y="587375"/>
            <a:ext cx="4554537" cy="3416300"/>
          </a:xfrm>
          <a:ln>
            <a:noFill/>
          </a:ln>
          <a:extLst>
            <a:ext uri="{91240B29-F687-4F45-9708-019B960494DF}">
              <a14:hiddenLine xmlns:a14="http://schemas.microsoft.com/office/drawing/2010/main" w="9525">
                <a:solidFill>
                  <a:srgbClr val="000000"/>
                </a:solidFill>
                <a:miter lim="800000"/>
                <a:headEnd/>
                <a:tailEnd/>
              </a14:hiddenLine>
            </a:ext>
          </a:extLst>
        </p:spPr>
      </p:sp>
    </p:spTree>
    <p:extLst>
      <p:ext uri="{BB962C8B-B14F-4D97-AF65-F5344CB8AC3E}">
        <p14:creationId xmlns:p14="http://schemas.microsoft.com/office/powerpoint/2010/main" val="2796830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1531D9B-3A00-4E7A-9C1A-B5CC890AFBFC}" type="slidenum">
              <a:rPr lang="en-US" altLang="zh-CN" sz="1200" smtClean="0"/>
              <a:pPr eaLnBrk="1" hangingPunct="1"/>
              <a:t>31</a:t>
            </a:fld>
            <a:endParaRPr lang="en-US" altLang="zh-CN" sz="1200" smtClean="0"/>
          </a:p>
        </p:txBody>
      </p:sp>
      <p:sp>
        <p:nvSpPr>
          <p:cNvPr id="169987" name="Rectangle 2"/>
          <p:cNvSpPr>
            <a:spLocks noGrp="1" noChangeArrowheads="1"/>
          </p:cNvSpPr>
          <p:nvPr>
            <p:ph type="body" idx="1"/>
          </p:nvPr>
        </p:nvSpPr>
        <p:spPr>
          <a:xfrm>
            <a:off x="515938" y="4343400"/>
            <a:ext cx="5910262"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2" tIns="44442" rIns="90472" bIns="44442"/>
          <a:lstStyle/>
          <a:p>
            <a:pPr eaLnBrk="1" hangingPunct="1"/>
            <a:r>
              <a:rPr lang="en-US" altLang="en-US" smtClean="0"/>
              <a:t>Well one thing we can do is to add a “Nop” stage to the R-type instruction pipeline to delay its register file write by one cycle.</a:t>
            </a:r>
          </a:p>
          <a:p>
            <a:pPr eaLnBrk="1" hangingPunct="1"/>
            <a:r>
              <a:rPr lang="en-US" altLang="en-US" smtClean="0"/>
              <a:t>Now the R-type instruction ALSO uses the register file’s witer port at its 5th stage so we eliminate the write conflict with the load instruction.</a:t>
            </a:r>
          </a:p>
          <a:p>
            <a:pPr eaLnBrk="1" hangingPunct="1"/>
            <a:r>
              <a:rPr lang="en-US" altLang="en-US" smtClean="0"/>
              <a:t>This is a much simpler solution as far as the control logic is concerned. As far as performance is concerned, we also gets back to having one instruction completes per cycle.</a:t>
            </a:r>
          </a:p>
          <a:p>
            <a:pPr eaLnBrk="1" hangingPunct="1"/>
            <a:r>
              <a:rPr lang="en-US" altLang="en-US" smtClean="0"/>
              <a:t>This is kind of like promoting socialism: by making each individual R-type instruction takes 5 cycles instead of 4 cycles to finish, our overall performance is actually better off.</a:t>
            </a:r>
          </a:p>
          <a:p>
            <a:pPr eaLnBrk="1" hangingPunct="1"/>
            <a:r>
              <a:rPr lang="en-US" altLang="en-US" smtClean="0"/>
              <a:t>The reason for this higher performance is that we end up having  a more efficient pipeline.</a:t>
            </a:r>
          </a:p>
          <a:p>
            <a:pPr eaLnBrk="1" hangingPunct="1"/>
            <a:endParaRPr lang="en-US" altLang="en-US" smtClean="0"/>
          </a:p>
          <a:p>
            <a:pPr eaLnBrk="1" hangingPunct="1"/>
            <a:r>
              <a:rPr lang="en-US" altLang="en-US" smtClean="0"/>
              <a:t>+1 = 20 min. (Y:00) </a:t>
            </a:r>
          </a:p>
        </p:txBody>
      </p:sp>
      <p:sp>
        <p:nvSpPr>
          <p:cNvPr id="169988" name="Rectangle 3"/>
          <p:cNvSpPr>
            <a:spLocks noGrp="1" noRot="1" noChangeAspect="1" noChangeArrowheads="1" noTextEdit="1"/>
          </p:cNvSpPr>
          <p:nvPr>
            <p:ph type="sldImg"/>
          </p:nvPr>
        </p:nvSpPr>
        <p:spPr>
          <a:xfrm>
            <a:off x="1160463" y="587375"/>
            <a:ext cx="4554537" cy="3416300"/>
          </a:xfrm>
          <a:ln>
            <a:noFill/>
          </a:ln>
          <a:extLst>
            <a:ext uri="{91240B29-F687-4F45-9708-019B960494DF}">
              <a14:hiddenLine xmlns:a14="http://schemas.microsoft.com/office/drawing/2010/main" w="9525">
                <a:solidFill>
                  <a:srgbClr val="000000"/>
                </a:solidFill>
                <a:miter lim="800000"/>
                <a:headEnd/>
                <a:tailEnd/>
              </a14:hiddenLine>
            </a:ext>
          </a:extLst>
        </p:spPr>
      </p:sp>
    </p:spTree>
    <p:extLst>
      <p:ext uri="{BB962C8B-B14F-4D97-AF65-F5344CB8AC3E}">
        <p14:creationId xmlns:p14="http://schemas.microsoft.com/office/powerpoint/2010/main" val="1968318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D407FBC7-FE0E-47D1-930E-9D6B6AC55CA2}" type="slidenum">
              <a:rPr lang="en-US" altLang="zh-CN" sz="1200" smtClean="0"/>
              <a:pPr eaLnBrk="1" hangingPunct="1"/>
              <a:t>32</a:t>
            </a:fld>
            <a:endParaRPr lang="en-US" altLang="zh-CN" sz="1200" smtClean="0"/>
          </a:p>
        </p:txBody>
      </p:sp>
      <p:sp>
        <p:nvSpPr>
          <p:cNvPr id="171011" name="Rectangle 2"/>
          <p:cNvSpPr>
            <a:spLocks noGrp="1" noChangeArrowheads="1"/>
          </p:cNvSpPr>
          <p:nvPr>
            <p:ph type="body" idx="1"/>
          </p:nvPr>
        </p:nvSpPr>
        <p:spPr>
          <a:xfrm>
            <a:off x="515938" y="4343400"/>
            <a:ext cx="5910262"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2" tIns="44442" rIns="90472" bIns="44442"/>
          <a:lstStyle/>
          <a:p>
            <a:pPr eaLnBrk="1" hangingPunct="1"/>
            <a:r>
              <a:rPr lang="en-US" altLang="en-US" smtClean="0"/>
              <a:t>Let’s continue our lecture by looking at the store instruction.</a:t>
            </a:r>
          </a:p>
          <a:p>
            <a:pPr eaLnBrk="1" hangingPunct="1"/>
            <a:r>
              <a:rPr lang="en-US" altLang="en-US" smtClean="0"/>
              <a:t>Once again, the Ifetch and Reg/Decode stages are the same as all other instructions.</a:t>
            </a:r>
          </a:p>
          <a:p>
            <a:pPr eaLnBrk="1" hangingPunct="1"/>
            <a:r>
              <a:rPr lang="en-US" altLang="en-US" smtClean="0"/>
              <a:t>The Exec stage of the store instruction  calculates the memory address.</a:t>
            </a:r>
          </a:p>
          <a:p>
            <a:pPr eaLnBrk="1" hangingPunct="1"/>
            <a:r>
              <a:rPr lang="en-US" altLang="en-US" smtClean="0"/>
              <a:t>Once the address is calculated, the store instruction will write the data it read from the register file back at the Reg/Decode stage into the data memory  during the Mem stage.</a:t>
            </a:r>
          </a:p>
          <a:p>
            <a:pPr eaLnBrk="1" hangingPunct="1"/>
            <a:r>
              <a:rPr lang="en-US" altLang="en-US" smtClean="0"/>
              <a:t>Notice that unlike the load instruction which takes five cycles to accomplish its task, the Store instruction only takes four cycles or  four pipe stages.</a:t>
            </a:r>
          </a:p>
          <a:p>
            <a:pPr eaLnBrk="1" hangingPunct="1"/>
            <a:r>
              <a:rPr lang="en-US" altLang="en-US" smtClean="0"/>
              <a:t>In order to keep our pipeline diagram looks more uniform, however, we will keep the Wr stage for the store instruction in the pipeline diagram.</a:t>
            </a:r>
          </a:p>
          <a:p>
            <a:pPr eaLnBrk="1" hangingPunct="1"/>
            <a:r>
              <a:rPr lang="en-US" altLang="en-US" smtClean="0"/>
              <a:t>But keep in mind that as far as the pipelined control and pipelined datapath are concerned, the store instruction requires NOTHING to be done once it finishes its Mem stage.</a:t>
            </a:r>
          </a:p>
          <a:p>
            <a:pPr eaLnBrk="1" hangingPunct="1"/>
            <a:endParaRPr lang="en-US" altLang="en-US" smtClean="0"/>
          </a:p>
          <a:p>
            <a:pPr eaLnBrk="1" hangingPunct="1"/>
            <a:r>
              <a:rPr lang="en-US" altLang="en-US" smtClean="0"/>
              <a:t>+2 = 27 min. (Y:07)</a:t>
            </a:r>
          </a:p>
          <a:p>
            <a:pPr eaLnBrk="1" hangingPunct="1"/>
            <a:endParaRPr lang="en-US" altLang="en-US" smtClean="0"/>
          </a:p>
        </p:txBody>
      </p:sp>
      <p:sp>
        <p:nvSpPr>
          <p:cNvPr id="171012" name="Rectangle 3"/>
          <p:cNvSpPr>
            <a:spLocks noGrp="1" noRot="1" noChangeAspect="1" noChangeArrowheads="1" noTextEdit="1"/>
          </p:cNvSpPr>
          <p:nvPr>
            <p:ph type="sldImg"/>
          </p:nvPr>
        </p:nvSpPr>
        <p:spPr>
          <a:xfrm>
            <a:off x="1160463" y="587375"/>
            <a:ext cx="4554537" cy="3416300"/>
          </a:xfrm>
          <a:ln>
            <a:noFill/>
          </a:ln>
          <a:extLst>
            <a:ext uri="{91240B29-F687-4F45-9708-019B960494DF}">
              <a14:hiddenLine xmlns:a14="http://schemas.microsoft.com/office/drawing/2010/main" w="9525">
                <a:solidFill>
                  <a:srgbClr val="000000"/>
                </a:solidFill>
                <a:miter lim="800000"/>
                <a:headEnd/>
                <a:tailEnd/>
              </a14:hiddenLine>
            </a:ext>
          </a:extLst>
        </p:spPr>
      </p:sp>
    </p:spTree>
    <p:extLst>
      <p:ext uri="{BB962C8B-B14F-4D97-AF65-F5344CB8AC3E}">
        <p14:creationId xmlns:p14="http://schemas.microsoft.com/office/powerpoint/2010/main" val="3911086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895BEA6-3096-4D2A-ADB4-94925547882F}" type="slidenum">
              <a:rPr lang="en-US" altLang="zh-CN" sz="1200" smtClean="0"/>
              <a:pPr eaLnBrk="1" hangingPunct="1"/>
              <a:t>33</a:t>
            </a:fld>
            <a:endParaRPr lang="en-US" altLang="zh-CN" sz="1200" smtClean="0"/>
          </a:p>
        </p:txBody>
      </p:sp>
      <p:sp>
        <p:nvSpPr>
          <p:cNvPr id="172035" name="Rectangle 2"/>
          <p:cNvSpPr>
            <a:spLocks noGrp="1" noChangeArrowheads="1"/>
          </p:cNvSpPr>
          <p:nvPr>
            <p:ph type="body" idx="1"/>
          </p:nvPr>
        </p:nvSpPr>
        <p:spPr>
          <a:xfrm>
            <a:off x="515938" y="4343400"/>
            <a:ext cx="5910262"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2" tIns="44442" rIns="90472" bIns="44442"/>
          <a:lstStyle/>
          <a:p>
            <a:pPr eaLnBrk="1" hangingPunct="1"/>
            <a:r>
              <a:rPr lang="en-US" altLang="en-US" smtClean="0"/>
              <a:t>Well similar to the store instruction, the branch instruction only consists of four pipe stages.</a:t>
            </a:r>
          </a:p>
          <a:p>
            <a:pPr eaLnBrk="1" hangingPunct="1"/>
            <a:r>
              <a:rPr lang="en-US" altLang="en-US" smtClean="0"/>
              <a:t>Ifetch and Reg/decode are the same as all other instructions because we do not know what instruction we have at this point.  We have not finish decoding the instruction yet.</a:t>
            </a:r>
          </a:p>
          <a:p>
            <a:pPr eaLnBrk="1" hangingPunct="1"/>
            <a:r>
              <a:rPr lang="en-US" altLang="en-US" smtClean="0"/>
              <a:t>During the Execute stage of the pipeline, the BEQ instruction will use the ALU to compare the two register operands it fetched during the Reg/Dec stage.</a:t>
            </a:r>
          </a:p>
          <a:p>
            <a:pPr eaLnBrk="1" hangingPunct="1"/>
            <a:r>
              <a:rPr lang="en-US" altLang="en-US" smtClean="0"/>
              <a:t>At the same time, a separate adder is used to calculate the branch target address.</a:t>
            </a:r>
          </a:p>
          <a:p>
            <a:pPr eaLnBrk="1" hangingPunct="1"/>
            <a:r>
              <a:rPr lang="en-US" altLang="en-US" smtClean="0"/>
              <a:t>If the registers we compared during the Execute stage (point to the last bullet) have the same value, the branch is taken.</a:t>
            </a:r>
          </a:p>
          <a:p>
            <a:pPr eaLnBrk="1" hangingPunct="1"/>
            <a:r>
              <a:rPr lang="en-US" altLang="en-US" smtClean="0"/>
              <a:t>That is, the branch target address we calculated earlier (last bullet) will be written into the Program Counter.</a:t>
            </a:r>
          </a:p>
          <a:p>
            <a:pPr eaLnBrk="1" hangingPunct="1"/>
            <a:r>
              <a:rPr lang="en-US" altLang="en-US" smtClean="0"/>
              <a:t>Once again, similar to the Store instruction, the BEQ instruction will require NEITHER  the pipelined control nor  the pipelined datapath to do ANY thing once it finishes its Mem stage.</a:t>
            </a:r>
          </a:p>
          <a:p>
            <a:pPr eaLnBrk="1" hangingPunct="1"/>
            <a:r>
              <a:rPr lang="en-US" altLang="en-US" smtClean="0"/>
              <a:t>With all these talk about pipelined datapath and pipelined control, let’s take a look at how the pipelined  datapath looks like.</a:t>
            </a:r>
          </a:p>
          <a:p>
            <a:pPr eaLnBrk="1" hangingPunct="1"/>
            <a:endParaRPr lang="en-US" altLang="en-US" smtClean="0"/>
          </a:p>
          <a:p>
            <a:pPr eaLnBrk="1" hangingPunct="1"/>
            <a:r>
              <a:rPr lang="en-US" altLang="en-US" smtClean="0"/>
              <a:t>+2 = 29 min. (Y:09)</a:t>
            </a:r>
          </a:p>
          <a:p>
            <a:pPr eaLnBrk="1" hangingPunct="1"/>
            <a:endParaRPr lang="en-US" altLang="en-US" smtClean="0"/>
          </a:p>
          <a:p>
            <a:pPr eaLnBrk="1" hangingPunct="1"/>
            <a:r>
              <a:rPr lang="en-US" altLang="en-US" smtClean="0"/>
              <a:t>  </a:t>
            </a:r>
          </a:p>
        </p:txBody>
      </p:sp>
      <p:sp>
        <p:nvSpPr>
          <p:cNvPr id="172036" name="Rectangle 3"/>
          <p:cNvSpPr>
            <a:spLocks noGrp="1" noRot="1" noChangeAspect="1" noChangeArrowheads="1" noTextEdit="1"/>
          </p:cNvSpPr>
          <p:nvPr>
            <p:ph type="sldImg"/>
          </p:nvPr>
        </p:nvSpPr>
        <p:spPr>
          <a:xfrm>
            <a:off x="1160463" y="587375"/>
            <a:ext cx="4554537" cy="3416300"/>
          </a:xfrm>
          <a:ln>
            <a:noFill/>
          </a:ln>
          <a:extLst>
            <a:ext uri="{91240B29-F687-4F45-9708-019B960494DF}">
              <a14:hiddenLine xmlns:a14="http://schemas.microsoft.com/office/drawing/2010/main" w="9525">
                <a:solidFill>
                  <a:srgbClr val="000000"/>
                </a:solidFill>
                <a:miter lim="800000"/>
                <a:headEnd/>
                <a:tailEnd/>
              </a14:hiddenLine>
            </a:ext>
          </a:extLst>
        </p:spPr>
      </p:sp>
    </p:spTree>
    <p:extLst>
      <p:ext uri="{BB962C8B-B14F-4D97-AF65-F5344CB8AC3E}">
        <p14:creationId xmlns:p14="http://schemas.microsoft.com/office/powerpoint/2010/main" val="3201191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A522FEF-E395-4631-B246-18CE4EE7EDC4}" type="slidenum">
              <a:rPr lang="en-US" altLang="zh-CN" sz="1200" smtClean="0"/>
              <a:pPr eaLnBrk="1" hangingPunct="1"/>
              <a:t>36</a:t>
            </a:fld>
            <a:endParaRPr lang="en-US" altLang="zh-CN" sz="1200" smtClean="0"/>
          </a:p>
        </p:txBody>
      </p:sp>
      <p:sp>
        <p:nvSpPr>
          <p:cNvPr id="173059" name="Rectangle 2"/>
          <p:cNvSpPr>
            <a:spLocks noGrp="1" noRot="1" noChangeAspect="1" noChangeArrowheads="1" noTextEdit="1"/>
          </p:cNvSpPr>
          <p:nvPr>
            <p:ph type="sldImg"/>
          </p:nvPr>
        </p:nvSpPr>
        <p:spPr>
          <a:solidFill>
            <a:srgbClr val="FFFFFF"/>
          </a:solidFill>
          <a:ln/>
        </p:spPr>
      </p:sp>
      <p:sp>
        <p:nvSpPr>
          <p:cNvPr id="1730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smtClean="0"/>
              <a:t>空间上如何解决？</a:t>
            </a:r>
          </a:p>
          <a:p>
            <a:pPr eaLnBrk="1" hangingPunct="1"/>
            <a:r>
              <a:rPr lang="zh-CN" altLang="en-US" smtClean="0"/>
              <a:t>智能型计算机有时需要使用生成指令的方法。</a:t>
            </a:r>
          </a:p>
          <a:p>
            <a:pPr eaLnBrk="1" hangingPunct="1"/>
            <a:endParaRPr lang="zh-CN" altLang="en-US" smtClean="0"/>
          </a:p>
        </p:txBody>
      </p:sp>
    </p:spTree>
    <p:extLst>
      <p:ext uri="{BB962C8B-B14F-4D97-AF65-F5344CB8AC3E}">
        <p14:creationId xmlns:p14="http://schemas.microsoft.com/office/powerpoint/2010/main" val="346062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CE0BAB9-641B-46D7-8C17-595431AAEC96}" type="slidenum">
              <a:rPr lang="en-US" altLang="zh-CN" sz="1200" smtClean="0"/>
              <a:pPr eaLnBrk="1" hangingPunct="1"/>
              <a:t>39</a:t>
            </a:fld>
            <a:endParaRPr lang="en-US" altLang="zh-CN" sz="1200" smtClean="0"/>
          </a:p>
        </p:txBody>
      </p:sp>
      <p:sp>
        <p:nvSpPr>
          <p:cNvPr id="174083" name="Rectangle 2"/>
          <p:cNvSpPr>
            <a:spLocks noGrp="1" noRot="1" noChangeAspect="1" noChangeArrowheads="1" noTextEdit="1"/>
          </p:cNvSpPr>
          <p:nvPr>
            <p:ph type="sldImg"/>
          </p:nvPr>
        </p:nvSpPr>
        <p:spPr>
          <a:xfrm>
            <a:off x="1141413" y="681038"/>
            <a:ext cx="4579937" cy="3435350"/>
          </a:xfrm>
          <a:ln w="12700" cap="flat">
            <a:solidFill>
              <a:schemeClr val="tx1"/>
            </a:solidFill>
          </a:ln>
        </p:spPr>
      </p:sp>
      <p:sp>
        <p:nvSpPr>
          <p:cNvPr id="174084" name="Rectangle 3"/>
          <p:cNvSpPr>
            <a:spLocks noGrp="1" noChangeArrowheads="1"/>
          </p:cNvSpPr>
          <p:nvPr>
            <p:ph type="body" idx="1"/>
          </p:nvPr>
        </p:nvSpPr>
        <p:spPr>
          <a:xfrm>
            <a:off x="895350" y="4346575"/>
            <a:ext cx="5067300" cy="4122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644" tIns="44823" rIns="89644" bIns="44823"/>
          <a:lstStyle/>
          <a:p>
            <a:pPr eaLnBrk="1" hangingPunct="1"/>
            <a:endParaRPr lang="en-US" altLang="zh-CN" smtClean="0"/>
          </a:p>
        </p:txBody>
      </p:sp>
    </p:spTree>
    <p:extLst>
      <p:ext uri="{BB962C8B-B14F-4D97-AF65-F5344CB8AC3E}">
        <p14:creationId xmlns:p14="http://schemas.microsoft.com/office/powerpoint/2010/main" val="3587887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256D119-92AD-4EF8-A894-970921E65767}" type="slidenum">
              <a:rPr lang="en-US" altLang="zh-CN" sz="1200" smtClean="0"/>
              <a:pPr eaLnBrk="1" hangingPunct="1"/>
              <a:t>41</a:t>
            </a:fld>
            <a:endParaRPr lang="en-US" altLang="zh-CN" sz="1200" smtClean="0"/>
          </a:p>
        </p:txBody>
      </p:sp>
      <p:sp>
        <p:nvSpPr>
          <p:cNvPr id="175107" name="Rectangle 2"/>
          <p:cNvSpPr>
            <a:spLocks noGrp="1" noRot="1" noChangeAspect="1" noChangeArrowheads="1" noTextEdit="1"/>
          </p:cNvSpPr>
          <p:nvPr>
            <p:ph type="sldImg"/>
          </p:nvPr>
        </p:nvSpPr>
        <p:spPr>
          <a:solidFill>
            <a:srgbClr val="FFFFFF"/>
          </a:solidFill>
          <a:ln/>
        </p:spPr>
      </p:sp>
      <p:sp>
        <p:nvSpPr>
          <p:cNvPr id="1751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smtClean="0"/>
              <a:t>主存与寄存器速度不同，处理方法有所不同。</a:t>
            </a:r>
          </a:p>
          <a:p>
            <a:pPr eaLnBrk="1" hangingPunct="1"/>
            <a:endParaRPr lang="zh-CN" altLang="en-US" smtClean="0"/>
          </a:p>
        </p:txBody>
      </p:sp>
    </p:spTree>
    <p:extLst>
      <p:ext uri="{BB962C8B-B14F-4D97-AF65-F5344CB8AC3E}">
        <p14:creationId xmlns:p14="http://schemas.microsoft.com/office/powerpoint/2010/main" val="415963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0C545B9-8B43-405D-BC9D-FD1D5E68538E}" type="slidenum">
              <a:rPr lang="en-US" altLang="zh-CN" sz="1200" smtClean="0"/>
              <a:pPr eaLnBrk="1" hangingPunct="1"/>
              <a:t>42</a:t>
            </a:fld>
            <a:endParaRPr lang="en-US" altLang="zh-CN" sz="1200" smtClean="0"/>
          </a:p>
        </p:txBody>
      </p:sp>
      <p:sp>
        <p:nvSpPr>
          <p:cNvPr id="176131" name="Rectangle 2"/>
          <p:cNvSpPr>
            <a:spLocks noGrp="1" noRot="1" noChangeAspect="1" noChangeArrowheads="1" noTextEdit="1"/>
          </p:cNvSpPr>
          <p:nvPr>
            <p:ph type="sldImg"/>
          </p:nvPr>
        </p:nvSpPr>
        <p:spPr>
          <a:solidFill>
            <a:srgbClr val="FFFFFF"/>
          </a:solidFill>
          <a:ln/>
        </p:spPr>
      </p:sp>
      <p:sp>
        <p:nvSpPr>
          <p:cNvPr id="17613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smtClean="0"/>
              <a:t>装载延迟处理的好处：简单。配套方法：指令冲排序。</a:t>
            </a:r>
          </a:p>
          <a:p>
            <a:pPr eaLnBrk="1" hangingPunct="1"/>
            <a:r>
              <a:rPr lang="zh-CN" altLang="en-US" smtClean="0"/>
              <a:t>相关专用通路硬件条件？</a:t>
            </a:r>
          </a:p>
          <a:p>
            <a:pPr eaLnBrk="1" hangingPunct="1"/>
            <a:r>
              <a:rPr lang="zh-CN" altLang="en-US" smtClean="0"/>
              <a:t>相关专用通路亦可用于其他，但不可多设。</a:t>
            </a:r>
          </a:p>
          <a:p>
            <a:pPr eaLnBrk="1" hangingPunct="1"/>
            <a:endParaRPr lang="zh-CN" altLang="en-US" smtClean="0"/>
          </a:p>
        </p:txBody>
      </p:sp>
    </p:spTree>
    <p:extLst>
      <p:ext uri="{BB962C8B-B14F-4D97-AF65-F5344CB8AC3E}">
        <p14:creationId xmlns:p14="http://schemas.microsoft.com/office/powerpoint/2010/main" val="3682737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D3ABA384-A7CD-4F40-9EDF-C9DC7EE21DAF}" type="slidenum">
              <a:rPr lang="en-US" altLang="zh-CN" sz="1200" smtClean="0"/>
              <a:pPr eaLnBrk="1" hangingPunct="1"/>
              <a:t>46</a:t>
            </a:fld>
            <a:endParaRPr lang="en-US" altLang="zh-CN" sz="1200" smtClean="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装载延迟处理的好处：简单。配套方法：指令冲排序。</a:t>
            </a:r>
          </a:p>
          <a:p>
            <a:pPr eaLnBrk="1" hangingPunct="1"/>
            <a:r>
              <a:rPr lang="zh-CN" altLang="en-US" smtClean="0"/>
              <a:t>相关专用通路硬件条件？</a:t>
            </a:r>
          </a:p>
          <a:p>
            <a:pPr eaLnBrk="1" hangingPunct="1"/>
            <a:r>
              <a:rPr lang="zh-CN" altLang="en-US" smtClean="0"/>
              <a:t>相关专用通路亦可用于其他，但不可多设。</a:t>
            </a:r>
          </a:p>
          <a:p>
            <a:pPr eaLnBrk="1" hangingPunct="1"/>
            <a:endParaRPr lang="zh-CN" altLang="en-US" smtClean="0"/>
          </a:p>
        </p:txBody>
      </p:sp>
    </p:spTree>
    <p:extLst>
      <p:ext uri="{BB962C8B-B14F-4D97-AF65-F5344CB8AC3E}">
        <p14:creationId xmlns:p14="http://schemas.microsoft.com/office/powerpoint/2010/main" val="3894927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30C6BE4-DC08-4CCF-9ED1-51261D90E01E}" type="slidenum">
              <a:rPr lang="en-US" altLang="zh-CN" sz="1200" smtClean="0"/>
              <a:pPr eaLnBrk="1" hangingPunct="1"/>
              <a:t>47</a:t>
            </a:fld>
            <a:endParaRPr lang="en-US" altLang="zh-CN" sz="1200" smtClean="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装载延迟处理的好处：简单。配套方法：指令冲排序。</a:t>
            </a:r>
          </a:p>
          <a:p>
            <a:pPr eaLnBrk="1" hangingPunct="1"/>
            <a:r>
              <a:rPr lang="zh-CN" altLang="en-US" smtClean="0"/>
              <a:t>相关专用通路硬件条件？</a:t>
            </a:r>
          </a:p>
          <a:p>
            <a:pPr eaLnBrk="1" hangingPunct="1"/>
            <a:r>
              <a:rPr lang="zh-CN" altLang="en-US" smtClean="0"/>
              <a:t>相关专用通路亦可用于其他，但不可多设。</a:t>
            </a:r>
          </a:p>
          <a:p>
            <a:pPr eaLnBrk="1" hangingPunct="1"/>
            <a:endParaRPr lang="zh-CN" altLang="en-US" smtClean="0"/>
          </a:p>
        </p:txBody>
      </p:sp>
    </p:spTree>
    <p:extLst>
      <p:ext uri="{BB962C8B-B14F-4D97-AF65-F5344CB8AC3E}">
        <p14:creationId xmlns:p14="http://schemas.microsoft.com/office/powerpoint/2010/main" val="212206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1AA8EE5-9264-46DD-B92A-6F29900EE17D}" type="slidenum">
              <a:rPr lang="en-US" altLang="zh-CN" sz="1200" smtClean="0"/>
              <a:pPr eaLnBrk="1" hangingPunct="1"/>
              <a:t>8</a:t>
            </a:fld>
            <a:endParaRPr lang="en-US" altLang="zh-CN" sz="1200" smtClean="0"/>
          </a:p>
        </p:txBody>
      </p:sp>
      <p:sp>
        <p:nvSpPr>
          <p:cNvPr id="155651" name="Rectangle 2"/>
          <p:cNvSpPr>
            <a:spLocks noGrp="1" noRot="1" noChangeAspect="1" noChangeArrowheads="1" noTextEdit="1"/>
          </p:cNvSpPr>
          <p:nvPr>
            <p:ph type="sldImg"/>
          </p:nvPr>
        </p:nvSpPr>
        <p:spPr>
          <a:xfrm>
            <a:off x="1144588" y="687388"/>
            <a:ext cx="4568825" cy="3425825"/>
          </a:xfrm>
          <a:solidFill>
            <a:srgbClr val="FFFFFF"/>
          </a:solidFill>
          <a:ln w="12700" cap="flat"/>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zh-CN" smtClean="0"/>
          </a:p>
        </p:txBody>
      </p:sp>
    </p:spTree>
    <p:extLst>
      <p:ext uri="{BB962C8B-B14F-4D97-AF65-F5344CB8AC3E}">
        <p14:creationId xmlns:p14="http://schemas.microsoft.com/office/powerpoint/2010/main" val="3708676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4B3B644-A61C-4871-8844-8BCB5E744469}" type="slidenum">
              <a:rPr lang="en-US" altLang="zh-CN" sz="1200" smtClean="0"/>
              <a:pPr eaLnBrk="1" hangingPunct="1"/>
              <a:t>49</a:t>
            </a:fld>
            <a:endParaRPr lang="en-US" altLang="zh-CN" sz="1200" smtClean="0"/>
          </a:p>
        </p:txBody>
      </p:sp>
      <p:sp>
        <p:nvSpPr>
          <p:cNvPr id="180227" name="Rectangle 2"/>
          <p:cNvSpPr>
            <a:spLocks noGrp="1" noRot="1" noChangeAspect="1" noChangeArrowheads="1" noTextEdit="1"/>
          </p:cNvSpPr>
          <p:nvPr>
            <p:ph type="sldImg"/>
          </p:nvPr>
        </p:nvSpPr>
        <p:spPr>
          <a:solidFill>
            <a:srgbClr val="FFFFFF"/>
          </a:solidFill>
          <a:ln/>
        </p:spPr>
      </p:sp>
      <p:sp>
        <p:nvSpPr>
          <p:cNvPr id="18022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smtClean="0"/>
              <a:t>异步流动为何比</a:t>
            </a:r>
            <a:r>
              <a:rPr lang="en-US" altLang="zh-CN" smtClean="0"/>
              <a:t>d</a:t>
            </a:r>
            <a:r>
              <a:rPr lang="zh-CN" altLang="en-US" smtClean="0"/>
              <a:t>好？系统一般有多个流水，相关通路不可多设，否则很复杂。</a:t>
            </a:r>
          </a:p>
          <a:p>
            <a:pPr eaLnBrk="1" hangingPunct="1"/>
            <a:r>
              <a:rPr lang="zh-CN" altLang="en-US" smtClean="0"/>
              <a:t>异步流动复杂原因？</a:t>
            </a:r>
          </a:p>
          <a:p>
            <a:pPr eaLnBrk="1" hangingPunct="1"/>
            <a:r>
              <a:rPr lang="en-US" altLang="zh-CN" smtClean="0"/>
              <a:t>WAR</a:t>
            </a:r>
            <a:r>
              <a:rPr lang="zh-CN" altLang="en-US" smtClean="0"/>
              <a:t>：</a:t>
            </a:r>
            <a:r>
              <a:rPr lang="en-US" altLang="zh-CN" smtClean="0"/>
              <a:t>k</a:t>
            </a:r>
            <a:r>
              <a:rPr lang="zh-CN" altLang="en-US" smtClean="0"/>
              <a:t>超过</a:t>
            </a:r>
            <a:r>
              <a:rPr lang="en-US" altLang="zh-CN" smtClean="0"/>
              <a:t>i</a:t>
            </a:r>
            <a:r>
              <a:rPr lang="zh-CN" altLang="en-US" smtClean="0"/>
              <a:t>流动，且</a:t>
            </a:r>
            <a:r>
              <a:rPr lang="en-US" altLang="zh-CN" smtClean="0"/>
              <a:t>k</a:t>
            </a:r>
            <a:r>
              <a:rPr lang="zh-CN" altLang="en-US" smtClean="0"/>
              <a:t>写结果在</a:t>
            </a:r>
            <a:r>
              <a:rPr lang="en-US" altLang="zh-CN" smtClean="0"/>
              <a:t>i</a:t>
            </a:r>
            <a:r>
              <a:rPr lang="zh-CN" altLang="en-US" smtClean="0"/>
              <a:t>读之前。</a:t>
            </a:r>
          </a:p>
          <a:p>
            <a:pPr eaLnBrk="1" hangingPunct="1"/>
            <a:r>
              <a:rPr lang="en-US" altLang="zh-CN" smtClean="0"/>
              <a:t>WAW</a:t>
            </a:r>
            <a:r>
              <a:rPr lang="zh-CN" altLang="en-US" smtClean="0"/>
              <a:t>：</a:t>
            </a:r>
            <a:r>
              <a:rPr lang="en-US" altLang="zh-CN" smtClean="0"/>
              <a:t>k</a:t>
            </a:r>
            <a:r>
              <a:rPr lang="zh-CN" altLang="en-US" smtClean="0"/>
              <a:t>超过</a:t>
            </a:r>
            <a:r>
              <a:rPr lang="en-US" altLang="zh-CN" smtClean="0"/>
              <a:t>i</a:t>
            </a:r>
            <a:r>
              <a:rPr lang="zh-CN" altLang="en-US" smtClean="0"/>
              <a:t>流动，且</a:t>
            </a:r>
            <a:r>
              <a:rPr lang="en-US" altLang="zh-CN" smtClean="0"/>
              <a:t>k</a:t>
            </a:r>
            <a:r>
              <a:rPr lang="zh-CN" altLang="en-US" smtClean="0"/>
              <a:t>和</a:t>
            </a:r>
            <a:r>
              <a:rPr lang="en-US" altLang="zh-CN" smtClean="0"/>
              <a:t>I</a:t>
            </a:r>
            <a:r>
              <a:rPr lang="zh-CN" altLang="en-US" smtClean="0"/>
              <a:t>写的是同一单元。</a:t>
            </a:r>
          </a:p>
          <a:p>
            <a:pPr eaLnBrk="1" hangingPunct="1"/>
            <a:endParaRPr lang="zh-CN" altLang="en-US" smtClean="0"/>
          </a:p>
        </p:txBody>
      </p:sp>
    </p:spTree>
    <p:extLst>
      <p:ext uri="{BB962C8B-B14F-4D97-AF65-F5344CB8AC3E}">
        <p14:creationId xmlns:p14="http://schemas.microsoft.com/office/powerpoint/2010/main" val="2429952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1BA38D5-1271-49E3-ACFA-F6086478EAEE}" type="slidenum">
              <a:rPr lang="en-US" altLang="zh-CN" sz="1200" smtClean="0"/>
              <a:pPr eaLnBrk="1" hangingPunct="1"/>
              <a:t>70</a:t>
            </a:fld>
            <a:endParaRPr lang="en-US" altLang="zh-CN" sz="1200" smtClean="0"/>
          </a:p>
        </p:txBody>
      </p:sp>
      <p:sp>
        <p:nvSpPr>
          <p:cNvPr id="181251" name="Rectangle 2"/>
          <p:cNvSpPr>
            <a:spLocks noGrp="1" noRot="1" noChangeAspect="1" noChangeArrowheads="1" noTextEdit="1"/>
          </p:cNvSpPr>
          <p:nvPr>
            <p:ph type="sldImg"/>
          </p:nvPr>
        </p:nvSpPr>
        <p:spPr>
          <a:solidFill>
            <a:srgbClr val="FFFFFF"/>
          </a:solidFill>
          <a:ln/>
        </p:spPr>
      </p:sp>
      <p:sp>
        <p:nvSpPr>
          <p:cNvPr id="18125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smtClean="0"/>
              <a:t>静态怎样安排？不少转移能预测，如循环。</a:t>
            </a:r>
          </a:p>
        </p:txBody>
      </p:sp>
    </p:spTree>
    <p:extLst>
      <p:ext uri="{BB962C8B-B14F-4D97-AF65-F5344CB8AC3E}">
        <p14:creationId xmlns:p14="http://schemas.microsoft.com/office/powerpoint/2010/main" val="2485972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330A5E6-DF77-4F43-B645-2E8C1D0A2BD9}" type="slidenum">
              <a:rPr lang="en-US" altLang="zh-CN" sz="1200" smtClean="0"/>
              <a:pPr eaLnBrk="1" hangingPunct="1"/>
              <a:t>73</a:t>
            </a:fld>
            <a:endParaRPr lang="en-US" altLang="zh-CN" sz="1200" smtClean="0"/>
          </a:p>
        </p:txBody>
      </p:sp>
      <p:sp>
        <p:nvSpPr>
          <p:cNvPr id="182275" name="Rectangle 2"/>
          <p:cNvSpPr>
            <a:spLocks noGrp="1" noRot="1" noChangeAspect="1" noChangeArrowheads="1" noTextEdit="1"/>
          </p:cNvSpPr>
          <p:nvPr>
            <p:ph type="sldImg"/>
          </p:nvPr>
        </p:nvSpPr>
        <p:spPr>
          <a:xfrm>
            <a:off x="1400175" y="879475"/>
            <a:ext cx="4057650" cy="3043238"/>
          </a:xfrm>
          <a:ln/>
        </p:spPr>
      </p:sp>
      <p:sp>
        <p:nvSpPr>
          <p:cNvPr id="182276"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smtClean="0">
              <a:ea typeface="PMingLiU" pitchFamily="18" charset="-120"/>
            </a:endParaRPr>
          </a:p>
        </p:txBody>
      </p:sp>
    </p:spTree>
    <p:extLst>
      <p:ext uri="{BB962C8B-B14F-4D97-AF65-F5344CB8AC3E}">
        <p14:creationId xmlns:p14="http://schemas.microsoft.com/office/powerpoint/2010/main" val="2241695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a:solidFill>
                  <a:schemeClr val="tx1"/>
                </a:solidFill>
                <a:latin typeface="Arial" panose="020B0604020202020204" pitchFamily="34" charset="0"/>
              </a:defRPr>
            </a:lvl1pPr>
            <a:lvl2pPr marL="742950" indent="-285750" defTabSz="927100">
              <a:defRPr>
                <a:solidFill>
                  <a:schemeClr val="tx1"/>
                </a:solidFill>
                <a:latin typeface="Arial" panose="020B0604020202020204" pitchFamily="34" charset="0"/>
              </a:defRPr>
            </a:lvl2pPr>
            <a:lvl3pPr marL="1143000" indent="-228600" defTabSz="927100">
              <a:defRPr>
                <a:solidFill>
                  <a:schemeClr val="tx1"/>
                </a:solidFill>
                <a:latin typeface="Arial" panose="020B0604020202020204" pitchFamily="34" charset="0"/>
              </a:defRPr>
            </a:lvl3pPr>
            <a:lvl4pPr marL="1600200" indent="-228600" defTabSz="927100">
              <a:defRPr>
                <a:solidFill>
                  <a:schemeClr val="tx1"/>
                </a:solidFill>
                <a:latin typeface="Arial" panose="020B0604020202020204" pitchFamily="34" charset="0"/>
              </a:defRPr>
            </a:lvl4pPr>
            <a:lvl5pPr marL="2057400" indent="-228600" defTabSz="927100">
              <a:defRPr>
                <a:solidFill>
                  <a:schemeClr val="tx1"/>
                </a:solidFill>
                <a:latin typeface="Arial" panose="020B0604020202020204" pitchFamily="34" charset="0"/>
              </a:defRPr>
            </a:lvl5pPr>
            <a:lvl6pPr marL="2514600" indent="-228600" defTabSz="927100" eaLnBrk="0" fontAlgn="base" hangingPunct="0">
              <a:spcBef>
                <a:spcPct val="0"/>
              </a:spcBef>
              <a:spcAft>
                <a:spcPct val="0"/>
              </a:spcAft>
              <a:defRPr>
                <a:solidFill>
                  <a:schemeClr val="tx1"/>
                </a:solidFill>
                <a:latin typeface="Arial" panose="020B0604020202020204" pitchFamily="34" charset="0"/>
              </a:defRPr>
            </a:lvl6pPr>
            <a:lvl7pPr marL="2971800" indent="-228600" defTabSz="927100" eaLnBrk="0" fontAlgn="base" hangingPunct="0">
              <a:spcBef>
                <a:spcPct val="0"/>
              </a:spcBef>
              <a:spcAft>
                <a:spcPct val="0"/>
              </a:spcAft>
              <a:defRPr>
                <a:solidFill>
                  <a:schemeClr val="tx1"/>
                </a:solidFill>
                <a:latin typeface="Arial" panose="020B0604020202020204" pitchFamily="34" charset="0"/>
              </a:defRPr>
            </a:lvl7pPr>
            <a:lvl8pPr marL="3429000" indent="-228600" defTabSz="927100" eaLnBrk="0" fontAlgn="base" hangingPunct="0">
              <a:spcBef>
                <a:spcPct val="0"/>
              </a:spcBef>
              <a:spcAft>
                <a:spcPct val="0"/>
              </a:spcAft>
              <a:defRPr>
                <a:solidFill>
                  <a:schemeClr val="tx1"/>
                </a:solidFill>
                <a:latin typeface="Arial" panose="020B0604020202020204" pitchFamily="34" charset="0"/>
              </a:defRPr>
            </a:lvl8pPr>
            <a:lvl9pPr marL="3886200" indent="-228600" defTabSz="927100" eaLnBrk="0" fontAlgn="base" hangingPunct="0">
              <a:spcBef>
                <a:spcPct val="0"/>
              </a:spcBef>
              <a:spcAft>
                <a:spcPct val="0"/>
              </a:spcAft>
              <a:defRPr>
                <a:solidFill>
                  <a:schemeClr val="tx1"/>
                </a:solidFill>
                <a:latin typeface="Arial" panose="020B0604020202020204" pitchFamily="34" charset="0"/>
              </a:defRPr>
            </a:lvl9pPr>
          </a:lstStyle>
          <a:p>
            <a:fld id="{49C913A1-509F-4740-9DE9-E6E0827C4FCB}" type="slidenum">
              <a:rPr lang="zh-CN" altLang="en-US">
                <a:latin typeface="Times New Roman" panose="02020603050405020304" pitchFamily="18" charset="0"/>
              </a:rPr>
              <a:pPr/>
              <a:t>88</a:t>
            </a:fld>
            <a:endParaRPr lang="en-US" altLang="zh-CN">
              <a:latin typeface="Times New Roman" panose="02020603050405020304" pitchFamily="18" charset="0"/>
            </a:endParaRPr>
          </a:p>
        </p:txBody>
      </p:sp>
      <p:sp>
        <p:nvSpPr>
          <p:cNvPr id="206851" name="Rectangle 2"/>
          <p:cNvSpPr>
            <a:spLocks noGrp="1" noRot="1" noChangeAspect="1" noChangeArrowheads="1" noTextEdit="1"/>
          </p:cNvSpPr>
          <p:nvPr>
            <p:ph type="sldImg"/>
          </p:nvPr>
        </p:nvSpPr>
        <p:spPr>
          <a:xfrm>
            <a:off x="1182688" y="703263"/>
            <a:ext cx="4619625" cy="3465512"/>
          </a:xfrm>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227397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a:solidFill>
                  <a:schemeClr val="tx1"/>
                </a:solidFill>
                <a:latin typeface="Arial" panose="020B0604020202020204" pitchFamily="34" charset="0"/>
              </a:defRPr>
            </a:lvl1pPr>
            <a:lvl2pPr marL="742950" indent="-285750" defTabSz="927100">
              <a:defRPr>
                <a:solidFill>
                  <a:schemeClr val="tx1"/>
                </a:solidFill>
                <a:latin typeface="Arial" panose="020B0604020202020204" pitchFamily="34" charset="0"/>
              </a:defRPr>
            </a:lvl2pPr>
            <a:lvl3pPr marL="1143000" indent="-228600" defTabSz="927100">
              <a:defRPr>
                <a:solidFill>
                  <a:schemeClr val="tx1"/>
                </a:solidFill>
                <a:latin typeface="Arial" panose="020B0604020202020204" pitchFamily="34" charset="0"/>
              </a:defRPr>
            </a:lvl3pPr>
            <a:lvl4pPr marL="1600200" indent="-228600" defTabSz="927100">
              <a:defRPr>
                <a:solidFill>
                  <a:schemeClr val="tx1"/>
                </a:solidFill>
                <a:latin typeface="Arial" panose="020B0604020202020204" pitchFamily="34" charset="0"/>
              </a:defRPr>
            </a:lvl4pPr>
            <a:lvl5pPr marL="2057400" indent="-228600" defTabSz="927100">
              <a:defRPr>
                <a:solidFill>
                  <a:schemeClr val="tx1"/>
                </a:solidFill>
                <a:latin typeface="Arial" panose="020B0604020202020204" pitchFamily="34" charset="0"/>
              </a:defRPr>
            </a:lvl5pPr>
            <a:lvl6pPr marL="2514600" indent="-228600" defTabSz="927100" eaLnBrk="0" fontAlgn="base" hangingPunct="0">
              <a:spcBef>
                <a:spcPct val="0"/>
              </a:spcBef>
              <a:spcAft>
                <a:spcPct val="0"/>
              </a:spcAft>
              <a:defRPr>
                <a:solidFill>
                  <a:schemeClr val="tx1"/>
                </a:solidFill>
                <a:latin typeface="Arial" panose="020B0604020202020204" pitchFamily="34" charset="0"/>
              </a:defRPr>
            </a:lvl6pPr>
            <a:lvl7pPr marL="2971800" indent="-228600" defTabSz="927100" eaLnBrk="0" fontAlgn="base" hangingPunct="0">
              <a:spcBef>
                <a:spcPct val="0"/>
              </a:spcBef>
              <a:spcAft>
                <a:spcPct val="0"/>
              </a:spcAft>
              <a:defRPr>
                <a:solidFill>
                  <a:schemeClr val="tx1"/>
                </a:solidFill>
                <a:latin typeface="Arial" panose="020B0604020202020204" pitchFamily="34" charset="0"/>
              </a:defRPr>
            </a:lvl7pPr>
            <a:lvl8pPr marL="3429000" indent="-228600" defTabSz="927100" eaLnBrk="0" fontAlgn="base" hangingPunct="0">
              <a:spcBef>
                <a:spcPct val="0"/>
              </a:spcBef>
              <a:spcAft>
                <a:spcPct val="0"/>
              </a:spcAft>
              <a:defRPr>
                <a:solidFill>
                  <a:schemeClr val="tx1"/>
                </a:solidFill>
                <a:latin typeface="Arial" panose="020B0604020202020204" pitchFamily="34" charset="0"/>
              </a:defRPr>
            </a:lvl8pPr>
            <a:lvl9pPr marL="3886200" indent="-228600" defTabSz="927100" eaLnBrk="0" fontAlgn="base" hangingPunct="0">
              <a:spcBef>
                <a:spcPct val="0"/>
              </a:spcBef>
              <a:spcAft>
                <a:spcPct val="0"/>
              </a:spcAft>
              <a:defRPr>
                <a:solidFill>
                  <a:schemeClr val="tx1"/>
                </a:solidFill>
                <a:latin typeface="Arial" panose="020B0604020202020204" pitchFamily="34" charset="0"/>
              </a:defRPr>
            </a:lvl9pPr>
          </a:lstStyle>
          <a:p>
            <a:fld id="{FA2D684E-66E1-4FDD-9114-E7AD394E6EF9}" type="slidenum">
              <a:rPr lang="zh-CN" altLang="en-US">
                <a:latin typeface="Times New Roman" panose="02020603050405020304" pitchFamily="18" charset="0"/>
              </a:rPr>
              <a:pPr/>
              <a:t>89</a:t>
            </a:fld>
            <a:endParaRPr lang="en-US" altLang="zh-CN">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xfrm>
            <a:off x="1182688" y="703263"/>
            <a:ext cx="4619625" cy="3465512"/>
          </a:xfrm>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623285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a:solidFill>
                  <a:schemeClr val="tx1"/>
                </a:solidFill>
                <a:latin typeface="Arial" panose="020B0604020202020204" pitchFamily="34" charset="0"/>
              </a:defRPr>
            </a:lvl1pPr>
            <a:lvl2pPr marL="742950" indent="-285750" defTabSz="927100">
              <a:defRPr>
                <a:solidFill>
                  <a:schemeClr val="tx1"/>
                </a:solidFill>
                <a:latin typeface="Arial" panose="020B0604020202020204" pitchFamily="34" charset="0"/>
              </a:defRPr>
            </a:lvl2pPr>
            <a:lvl3pPr marL="1143000" indent="-228600" defTabSz="927100">
              <a:defRPr>
                <a:solidFill>
                  <a:schemeClr val="tx1"/>
                </a:solidFill>
                <a:latin typeface="Arial" panose="020B0604020202020204" pitchFamily="34" charset="0"/>
              </a:defRPr>
            </a:lvl3pPr>
            <a:lvl4pPr marL="1600200" indent="-228600" defTabSz="927100">
              <a:defRPr>
                <a:solidFill>
                  <a:schemeClr val="tx1"/>
                </a:solidFill>
                <a:latin typeface="Arial" panose="020B0604020202020204" pitchFamily="34" charset="0"/>
              </a:defRPr>
            </a:lvl4pPr>
            <a:lvl5pPr marL="2057400" indent="-228600" defTabSz="927100">
              <a:defRPr>
                <a:solidFill>
                  <a:schemeClr val="tx1"/>
                </a:solidFill>
                <a:latin typeface="Arial" panose="020B0604020202020204" pitchFamily="34" charset="0"/>
              </a:defRPr>
            </a:lvl5pPr>
            <a:lvl6pPr marL="2514600" indent="-228600" defTabSz="927100" eaLnBrk="0" fontAlgn="base" hangingPunct="0">
              <a:spcBef>
                <a:spcPct val="0"/>
              </a:spcBef>
              <a:spcAft>
                <a:spcPct val="0"/>
              </a:spcAft>
              <a:defRPr>
                <a:solidFill>
                  <a:schemeClr val="tx1"/>
                </a:solidFill>
                <a:latin typeface="Arial" panose="020B0604020202020204" pitchFamily="34" charset="0"/>
              </a:defRPr>
            </a:lvl6pPr>
            <a:lvl7pPr marL="2971800" indent="-228600" defTabSz="927100" eaLnBrk="0" fontAlgn="base" hangingPunct="0">
              <a:spcBef>
                <a:spcPct val="0"/>
              </a:spcBef>
              <a:spcAft>
                <a:spcPct val="0"/>
              </a:spcAft>
              <a:defRPr>
                <a:solidFill>
                  <a:schemeClr val="tx1"/>
                </a:solidFill>
                <a:latin typeface="Arial" panose="020B0604020202020204" pitchFamily="34" charset="0"/>
              </a:defRPr>
            </a:lvl7pPr>
            <a:lvl8pPr marL="3429000" indent="-228600" defTabSz="927100" eaLnBrk="0" fontAlgn="base" hangingPunct="0">
              <a:spcBef>
                <a:spcPct val="0"/>
              </a:spcBef>
              <a:spcAft>
                <a:spcPct val="0"/>
              </a:spcAft>
              <a:defRPr>
                <a:solidFill>
                  <a:schemeClr val="tx1"/>
                </a:solidFill>
                <a:latin typeface="Arial" panose="020B0604020202020204" pitchFamily="34" charset="0"/>
              </a:defRPr>
            </a:lvl8pPr>
            <a:lvl9pPr marL="3886200" indent="-228600" defTabSz="927100" eaLnBrk="0" fontAlgn="base" hangingPunct="0">
              <a:spcBef>
                <a:spcPct val="0"/>
              </a:spcBef>
              <a:spcAft>
                <a:spcPct val="0"/>
              </a:spcAft>
              <a:defRPr>
                <a:solidFill>
                  <a:schemeClr val="tx1"/>
                </a:solidFill>
                <a:latin typeface="Arial" panose="020B0604020202020204" pitchFamily="34" charset="0"/>
              </a:defRPr>
            </a:lvl9pPr>
          </a:lstStyle>
          <a:p>
            <a:fld id="{391C659E-4D91-4F8E-9E9E-0FF996ECB6E2}" type="slidenum">
              <a:rPr lang="zh-CN" altLang="en-US">
                <a:latin typeface="Times New Roman" panose="02020603050405020304" pitchFamily="18" charset="0"/>
              </a:rPr>
              <a:pPr/>
              <a:t>90</a:t>
            </a:fld>
            <a:endParaRPr lang="en-US" altLang="zh-CN">
              <a:latin typeface="Times New Roman" panose="02020603050405020304" pitchFamily="18" charset="0"/>
            </a:endParaRPr>
          </a:p>
        </p:txBody>
      </p:sp>
      <p:sp>
        <p:nvSpPr>
          <p:cNvPr id="221187" name="Rectangle 2"/>
          <p:cNvSpPr>
            <a:spLocks noGrp="1" noRot="1" noChangeAspect="1" noChangeArrowheads="1" noTextEdit="1"/>
          </p:cNvSpPr>
          <p:nvPr>
            <p:ph type="sldImg"/>
          </p:nvPr>
        </p:nvSpPr>
        <p:spPr>
          <a:xfrm>
            <a:off x="1182688" y="703263"/>
            <a:ext cx="4619625" cy="3465512"/>
          </a:xfrm>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102810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D708CB7-5BB3-4608-9FA4-5E8B96985215}" type="slidenum">
              <a:rPr lang="en-US" altLang="zh-CN" sz="1200"/>
              <a:pPr eaLnBrk="1" hangingPunct="1"/>
              <a:t>93</a:t>
            </a:fld>
            <a:endParaRPr lang="en-US" altLang="zh-CN" sz="1200"/>
          </a:p>
        </p:txBody>
      </p:sp>
      <p:sp>
        <p:nvSpPr>
          <p:cNvPr id="251907" name="Rectangle 2"/>
          <p:cNvSpPr>
            <a:spLocks noGrp="1" noRot="1" noChangeAspect="1" noChangeArrowheads="1" noTextEdit="1"/>
          </p:cNvSpPr>
          <p:nvPr>
            <p:ph type="sldImg"/>
          </p:nvPr>
        </p:nvSpPr>
        <p:spPr>
          <a:xfrm>
            <a:off x="1144588" y="687388"/>
            <a:ext cx="4568825" cy="3425825"/>
          </a:xfrm>
          <a:ln w="12700" cap="flat"/>
        </p:spPr>
      </p:sp>
      <p:sp>
        <p:nvSpPr>
          <p:cNvPr id="251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7819037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6F5135C-0616-4CF2-B908-70122F3378E0}" type="slidenum">
              <a:rPr lang="en-US" altLang="zh-CN" sz="1200"/>
              <a:pPr eaLnBrk="1" hangingPunct="1"/>
              <a:t>94</a:t>
            </a:fld>
            <a:endParaRPr lang="en-US" altLang="zh-CN" sz="1200"/>
          </a:p>
        </p:txBody>
      </p:sp>
      <p:sp>
        <p:nvSpPr>
          <p:cNvPr id="252931" name="Rectangle 2"/>
          <p:cNvSpPr>
            <a:spLocks noGrp="1" noRot="1" noChangeAspect="1" noChangeArrowheads="1" noTextEdit="1"/>
          </p:cNvSpPr>
          <p:nvPr>
            <p:ph type="sldImg"/>
          </p:nvPr>
        </p:nvSpPr>
        <p:spPr>
          <a:xfrm>
            <a:off x="1144588" y="687388"/>
            <a:ext cx="4568825" cy="3425825"/>
          </a:xfrm>
          <a:ln w="12700" cap="flat"/>
        </p:spPr>
      </p:sp>
      <p:sp>
        <p:nvSpPr>
          <p:cNvPr id="252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3959682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00C49E3-80DB-4BF4-8309-9EB52E6B6580}" type="slidenum">
              <a:rPr lang="en-US" altLang="zh-CN" sz="1200"/>
              <a:pPr eaLnBrk="1" hangingPunct="1"/>
              <a:t>95</a:t>
            </a:fld>
            <a:endParaRPr lang="en-US" altLang="zh-CN" sz="1200"/>
          </a:p>
        </p:txBody>
      </p:sp>
      <p:sp>
        <p:nvSpPr>
          <p:cNvPr id="253955" name="Rectangle 2"/>
          <p:cNvSpPr>
            <a:spLocks noGrp="1" noRot="1" noChangeAspect="1" noChangeArrowheads="1" noTextEdit="1"/>
          </p:cNvSpPr>
          <p:nvPr>
            <p:ph type="sldImg"/>
          </p:nvPr>
        </p:nvSpPr>
        <p:spPr>
          <a:xfrm>
            <a:off x="1144588" y="687388"/>
            <a:ext cx="4568825" cy="3425825"/>
          </a:xfrm>
          <a:ln w="12700" cap="flat"/>
        </p:spPr>
      </p:sp>
      <p:sp>
        <p:nvSpPr>
          <p:cNvPr id="253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447257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A6C5186-1F7B-44EC-B305-701D7DBF74A5}" type="slidenum">
              <a:rPr lang="en-US" altLang="zh-CN" sz="1200"/>
              <a:pPr eaLnBrk="1" hangingPunct="1"/>
              <a:t>96</a:t>
            </a:fld>
            <a:endParaRPr lang="en-US" altLang="zh-CN" sz="1200"/>
          </a:p>
        </p:txBody>
      </p:sp>
      <p:sp>
        <p:nvSpPr>
          <p:cNvPr id="254979" name="Rectangle 2"/>
          <p:cNvSpPr>
            <a:spLocks noGrp="1" noRot="1" noChangeAspect="1" noChangeArrowheads="1" noTextEdit="1"/>
          </p:cNvSpPr>
          <p:nvPr>
            <p:ph type="sldImg"/>
          </p:nvPr>
        </p:nvSpPr>
        <p:spPr>
          <a:xfrm>
            <a:off x="1144588" y="687388"/>
            <a:ext cx="4568825" cy="3425825"/>
          </a:xfrm>
          <a:ln w="12700" cap="flat"/>
        </p:spPr>
      </p:sp>
      <p:sp>
        <p:nvSpPr>
          <p:cNvPr id="254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299505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72A49E2-D04E-414F-9180-25480B593B01}" type="slidenum">
              <a:rPr lang="en-US" altLang="zh-CN" sz="1200" smtClean="0"/>
              <a:pPr eaLnBrk="1" hangingPunct="1"/>
              <a:t>9</a:t>
            </a:fld>
            <a:endParaRPr lang="en-US" altLang="zh-CN" sz="1200" smtClean="0"/>
          </a:p>
        </p:txBody>
      </p:sp>
      <p:sp>
        <p:nvSpPr>
          <p:cNvPr id="156675" name="Rectangle 2"/>
          <p:cNvSpPr>
            <a:spLocks noGrp="1" noRot="1" noChangeAspect="1" noChangeArrowheads="1" noTextEdit="1"/>
          </p:cNvSpPr>
          <p:nvPr>
            <p:ph type="sldImg"/>
          </p:nvPr>
        </p:nvSpPr>
        <p:spPr>
          <a:xfrm>
            <a:off x="1144588" y="687388"/>
            <a:ext cx="4568825" cy="3425825"/>
          </a:xfrm>
          <a:solidFill>
            <a:srgbClr val="FFFFFF"/>
          </a:solidFill>
          <a:ln w="12700" cap="flat"/>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zh-CN" smtClean="0"/>
          </a:p>
        </p:txBody>
      </p:sp>
    </p:spTree>
    <p:extLst>
      <p:ext uri="{BB962C8B-B14F-4D97-AF65-F5344CB8AC3E}">
        <p14:creationId xmlns:p14="http://schemas.microsoft.com/office/powerpoint/2010/main" val="2583008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C114807-FFE5-49E0-9C90-6C4BF735FAD9}" type="slidenum">
              <a:rPr lang="en-US" altLang="zh-CN" sz="1200"/>
              <a:pPr eaLnBrk="1" hangingPunct="1"/>
              <a:t>97</a:t>
            </a:fld>
            <a:endParaRPr lang="en-US" altLang="zh-CN" sz="1200"/>
          </a:p>
        </p:txBody>
      </p:sp>
      <p:sp>
        <p:nvSpPr>
          <p:cNvPr id="256003" name="Rectangle 2"/>
          <p:cNvSpPr>
            <a:spLocks noGrp="1" noRot="1" noChangeAspect="1" noChangeArrowheads="1" noTextEdit="1"/>
          </p:cNvSpPr>
          <p:nvPr>
            <p:ph type="sldImg"/>
          </p:nvPr>
        </p:nvSpPr>
        <p:spPr>
          <a:xfrm>
            <a:off x="1144588" y="687388"/>
            <a:ext cx="4568825" cy="3425825"/>
          </a:xfrm>
          <a:ln w="12700" cap="flat"/>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4279911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8F25148-A029-4EEB-A6E5-2FF948CD1859}" type="slidenum">
              <a:rPr lang="en-US" altLang="zh-CN" sz="1200"/>
              <a:pPr eaLnBrk="1" hangingPunct="1"/>
              <a:t>98</a:t>
            </a:fld>
            <a:endParaRPr lang="en-US" altLang="zh-CN" sz="1200"/>
          </a:p>
        </p:txBody>
      </p:sp>
      <p:sp>
        <p:nvSpPr>
          <p:cNvPr id="257027" name="Rectangle 2"/>
          <p:cNvSpPr>
            <a:spLocks noGrp="1" noRot="1" noChangeAspect="1" noChangeArrowheads="1" noTextEdit="1"/>
          </p:cNvSpPr>
          <p:nvPr>
            <p:ph type="sldImg"/>
          </p:nvPr>
        </p:nvSpPr>
        <p:spPr>
          <a:xfrm>
            <a:off x="1144588" y="687388"/>
            <a:ext cx="4568825" cy="3425825"/>
          </a:xfrm>
          <a:ln w="12700" cap="flat"/>
        </p:spPr>
      </p:sp>
      <p:sp>
        <p:nvSpPr>
          <p:cNvPr id="257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9567998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7ECE0D9-65A6-4382-A62C-4A0382882506}" type="slidenum">
              <a:rPr lang="en-US" altLang="zh-CN" sz="1200"/>
              <a:pPr eaLnBrk="1" hangingPunct="1"/>
              <a:t>99</a:t>
            </a:fld>
            <a:endParaRPr lang="en-US" altLang="zh-CN" sz="1200"/>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321829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77CD904-8DEC-4E22-BC04-990CA3F79B51}" type="slidenum">
              <a:rPr lang="en-US" altLang="zh-CN" sz="1200"/>
              <a:pPr eaLnBrk="1" hangingPunct="1"/>
              <a:t>100</a:t>
            </a:fld>
            <a:endParaRPr lang="en-US" altLang="zh-CN" sz="1200"/>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1160698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C7A89828-2548-45E7-A924-8C49A6D26E16}" type="slidenum">
              <a:rPr lang="en-US" altLang="zh-CN" sz="1200"/>
              <a:pPr eaLnBrk="1" hangingPunct="1"/>
              <a:t>105</a:t>
            </a:fld>
            <a:endParaRPr lang="en-US" altLang="zh-CN" sz="1200"/>
          </a:p>
        </p:txBody>
      </p:sp>
      <p:sp>
        <p:nvSpPr>
          <p:cNvPr id="263171" name="Rectangle 2"/>
          <p:cNvSpPr>
            <a:spLocks noGrp="1" noRot="1" noChangeAspect="1" noChangeArrowheads="1" noTextEdit="1"/>
          </p:cNvSpPr>
          <p:nvPr>
            <p:ph type="sldImg"/>
          </p:nvPr>
        </p:nvSpPr>
        <p:spPr>
          <a:xfrm>
            <a:off x="1144588" y="687388"/>
            <a:ext cx="4568825" cy="3425825"/>
          </a:xfrm>
          <a:ln w="12700" cap="flat"/>
        </p:spPr>
      </p:sp>
      <p:sp>
        <p:nvSpPr>
          <p:cNvPr id="263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369466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65FB6CF-5B0F-4C7D-B13B-07A409F8E73B}" type="slidenum">
              <a:rPr lang="en-US" altLang="zh-CN" sz="1200"/>
              <a:pPr eaLnBrk="1" hangingPunct="1"/>
              <a:t>106</a:t>
            </a:fld>
            <a:endParaRPr lang="en-US" altLang="zh-CN" sz="1200"/>
          </a:p>
        </p:txBody>
      </p:sp>
      <p:sp>
        <p:nvSpPr>
          <p:cNvPr id="264195" name="Rectangle 2"/>
          <p:cNvSpPr>
            <a:spLocks noGrp="1" noRot="1" noChangeAspect="1" noChangeArrowheads="1" noTextEdit="1"/>
          </p:cNvSpPr>
          <p:nvPr>
            <p:ph type="sldImg"/>
          </p:nvPr>
        </p:nvSpPr>
        <p:spPr>
          <a:xfrm>
            <a:off x="1144588" y="687388"/>
            <a:ext cx="4568825" cy="3425825"/>
          </a:xfrm>
          <a:ln w="12700" cap="flat"/>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6806369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D3E9D64-8A11-43B8-AFE1-F28DEBA2DE8D}" type="slidenum">
              <a:rPr lang="en-US" altLang="zh-CN" sz="1200"/>
              <a:pPr eaLnBrk="1" hangingPunct="1"/>
              <a:t>107</a:t>
            </a:fld>
            <a:endParaRPr lang="en-US" altLang="zh-CN" sz="1200"/>
          </a:p>
        </p:txBody>
      </p:sp>
      <p:sp>
        <p:nvSpPr>
          <p:cNvPr id="265219" name="Rectangle 2"/>
          <p:cNvSpPr>
            <a:spLocks noGrp="1" noRot="1" noChangeAspect="1" noChangeArrowheads="1" noTextEdit="1"/>
          </p:cNvSpPr>
          <p:nvPr>
            <p:ph type="sldImg"/>
          </p:nvPr>
        </p:nvSpPr>
        <p:spPr>
          <a:xfrm>
            <a:off x="1144588" y="687388"/>
            <a:ext cx="4568825" cy="3425825"/>
          </a:xfrm>
          <a:ln w="12700" cap="flat"/>
        </p:spPr>
      </p:sp>
      <p:sp>
        <p:nvSpPr>
          <p:cNvPr id="265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3153714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E4DFCF7-1384-43DD-9111-9B434D3B23A9}" type="slidenum">
              <a:rPr lang="en-US" altLang="zh-CN" sz="1200"/>
              <a:pPr eaLnBrk="1" hangingPunct="1"/>
              <a:t>108</a:t>
            </a:fld>
            <a:endParaRPr lang="en-US" altLang="zh-CN" sz="1200"/>
          </a:p>
        </p:txBody>
      </p:sp>
      <p:sp>
        <p:nvSpPr>
          <p:cNvPr id="266243" name="Rectangle 2"/>
          <p:cNvSpPr>
            <a:spLocks noGrp="1" noRot="1" noChangeAspect="1" noChangeArrowheads="1" noTextEdit="1"/>
          </p:cNvSpPr>
          <p:nvPr>
            <p:ph type="sldImg"/>
          </p:nvPr>
        </p:nvSpPr>
        <p:spPr>
          <a:xfrm>
            <a:off x="1144588" y="687388"/>
            <a:ext cx="4568825" cy="3425825"/>
          </a:xfrm>
          <a:ln w="12700" cap="flat"/>
        </p:spPr>
      </p:sp>
      <p:sp>
        <p:nvSpPr>
          <p:cNvPr id="266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971364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BAC3870-054B-4CEC-AF82-558B0816A886}" type="slidenum">
              <a:rPr lang="en-US" altLang="zh-CN" sz="1200"/>
              <a:pPr eaLnBrk="1" hangingPunct="1"/>
              <a:t>109</a:t>
            </a:fld>
            <a:endParaRPr lang="en-US" altLang="zh-CN" sz="1200"/>
          </a:p>
        </p:txBody>
      </p:sp>
      <p:sp>
        <p:nvSpPr>
          <p:cNvPr id="267267" name="Rectangle 2"/>
          <p:cNvSpPr>
            <a:spLocks noGrp="1" noRot="1" noChangeAspect="1" noChangeArrowheads="1" noTextEdit="1"/>
          </p:cNvSpPr>
          <p:nvPr>
            <p:ph type="sldImg"/>
          </p:nvPr>
        </p:nvSpPr>
        <p:spPr>
          <a:xfrm>
            <a:off x="1144588" y="687388"/>
            <a:ext cx="4568825" cy="3425825"/>
          </a:xfrm>
          <a:ln w="12700" cap="flat"/>
        </p:spPr>
      </p:sp>
      <p:sp>
        <p:nvSpPr>
          <p:cNvPr id="267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656668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B13C0DB-2AC1-493F-BFBE-567A5ACE8155}" type="slidenum">
              <a:rPr lang="en-US" altLang="zh-CN" sz="1200"/>
              <a:pPr eaLnBrk="1" hangingPunct="1"/>
              <a:t>110</a:t>
            </a:fld>
            <a:endParaRPr lang="en-US" altLang="zh-CN" sz="1200"/>
          </a:p>
        </p:txBody>
      </p:sp>
      <p:sp>
        <p:nvSpPr>
          <p:cNvPr id="269315" name="Rectangle 2"/>
          <p:cNvSpPr>
            <a:spLocks noGrp="1" noRot="1" noChangeAspect="1" noChangeArrowheads="1" noTextEdit="1"/>
          </p:cNvSpPr>
          <p:nvPr>
            <p:ph type="sldImg"/>
          </p:nvPr>
        </p:nvSpPr>
        <p:spPr>
          <a:xfrm>
            <a:off x="1144588" y="687388"/>
            <a:ext cx="4568825" cy="3425825"/>
          </a:xfrm>
          <a:ln w="12700" cap="flat"/>
        </p:spPr>
      </p:sp>
      <p:sp>
        <p:nvSpPr>
          <p:cNvPr id="269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3372750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AED5F06-441B-4458-89DC-770C41F32E7C}" type="slidenum">
              <a:rPr lang="en-US" altLang="zh-CN" sz="1200" smtClean="0"/>
              <a:pPr eaLnBrk="1" hangingPunct="1"/>
              <a:t>10</a:t>
            </a:fld>
            <a:endParaRPr lang="en-US" altLang="zh-CN" sz="1200" smtClean="0"/>
          </a:p>
        </p:txBody>
      </p:sp>
      <p:sp>
        <p:nvSpPr>
          <p:cNvPr id="157699" name="Rectangle 2"/>
          <p:cNvSpPr>
            <a:spLocks noGrp="1" noRot="1" noChangeAspect="1" noChangeArrowheads="1" noTextEdit="1"/>
          </p:cNvSpPr>
          <p:nvPr>
            <p:ph type="sldImg"/>
          </p:nvPr>
        </p:nvSpPr>
        <p:spPr>
          <a:solidFill>
            <a:srgbClr val="FFFFFF"/>
          </a:solidFill>
          <a:ln/>
        </p:spPr>
      </p:sp>
      <p:sp>
        <p:nvSpPr>
          <p:cNvPr id="1577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smtClean="0"/>
          </a:p>
        </p:txBody>
      </p:sp>
    </p:spTree>
    <p:extLst>
      <p:ext uri="{BB962C8B-B14F-4D97-AF65-F5344CB8AC3E}">
        <p14:creationId xmlns:p14="http://schemas.microsoft.com/office/powerpoint/2010/main" val="16014199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39FC76F-2686-4252-B404-DF0DB68F65E1}" type="slidenum">
              <a:rPr lang="en-US" altLang="zh-CN" sz="1200"/>
              <a:pPr eaLnBrk="1" hangingPunct="1"/>
              <a:t>113</a:t>
            </a:fld>
            <a:endParaRPr lang="en-US" altLang="zh-CN" sz="1200"/>
          </a:p>
        </p:txBody>
      </p:sp>
      <p:sp>
        <p:nvSpPr>
          <p:cNvPr id="271363" name="Rectangle 2"/>
          <p:cNvSpPr>
            <a:spLocks noGrp="1" noRot="1" noChangeAspect="1" noChangeArrowheads="1" noTextEdit="1"/>
          </p:cNvSpPr>
          <p:nvPr>
            <p:ph type="sldImg"/>
          </p:nvPr>
        </p:nvSpPr>
        <p:spPr>
          <a:xfrm>
            <a:off x="1144588" y="687388"/>
            <a:ext cx="4568825" cy="3425825"/>
          </a:xfrm>
          <a:ln w="12700" cap="flat"/>
        </p:spPr>
      </p:sp>
      <p:sp>
        <p:nvSpPr>
          <p:cNvPr id="271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2938509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D8EDD15-CFD8-4A4D-B50F-D2F10E694BA7}" type="slidenum">
              <a:rPr lang="en-US" altLang="zh-CN" sz="1200"/>
              <a:pPr eaLnBrk="1" hangingPunct="1"/>
              <a:t>114</a:t>
            </a:fld>
            <a:endParaRPr lang="en-US" altLang="zh-CN" sz="1200"/>
          </a:p>
        </p:txBody>
      </p:sp>
      <p:sp>
        <p:nvSpPr>
          <p:cNvPr id="272387" name="Rectangle 2"/>
          <p:cNvSpPr>
            <a:spLocks noGrp="1" noRot="1" noChangeAspect="1" noChangeArrowheads="1" noTextEdit="1"/>
          </p:cNvSpPr>
          <p:nvPr>
            <p:ph type="sldImg"/>
          </p:nvPr>
        </p:nvSpPr>
        <p:spPr>
          <a:xfrm>
            <a:off x="1144588" y="687388"/>
            <a:ext cx="4568825" cy="3425825"/>
          </a:xfrm>
          <a:ln w="12700" cap="flat"/>
        </p:spPr>
      </p:sp>
      <p:sp>
        <p:nvSpPr>
          <p:cNvPr id="272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0758553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8A2C5DE4-6AB1-49B6-9317-51487D613720}" type="slidenum">
              <a:rPr lang="en-US" altLang="zh-CN" sz="1200"/>
              <a:pPr eaLnBrk="1" hangingPunct="1"/>
              <a:t>115</a:t>
            </a:fld>
            <a:endParaRPr lang="en-US" altLang="zh-CN" sz="1200"/>
          </a:p>
        </p:txBody>
      </p:sp>
      <p:sp>
        <p:nvSpPr>
          <p:cNvPr id="273411" name="Rectangle 2"/>
          <p:cNvSpPr>
            <a:spLocks noGrp="1" noRot="1" noChangeAspect="1" noChangeArrowheads="1" noTextEdit="1"/>
          </p:cNvSpPr>
          <p:nvPr>
            <p:ph type="sldImg"/>
          </p:nvPr>
        </p:nvSpPr>
        <p:spPr>
          <a:xfrm>
            <a:off x="1144588" y="687388"/>
            <a:ext cx="4568825" cy="3425825"/>
          </a:xfrm>
          <a:ln w="12700" cap="flat"/>
        </p:spPr>
      </p:sp>
      <p:sp>
        <p:nvSpPr>
          <p:cNvPr id="273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8422339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DAAD207-0E27-4A7E-AB05-02F589432A8B}" type="slidenum">
              <a:rPr lang="en-US" altLang="zh-CN" sz="1200"/>
              <a:pPr eaLnBrk="1" hangingPunct="1"/>
              <a:t>116</a:t>
            </a:fld>
            <a:endParaRPr lang="en-US" altLang="zh-CN" sz="1200"/>
          </a:p>
        </p:txBody>
      </p:sp>
      <p:sp>
        <p:nvSpPr>
          <p:cNvPr id="274435" name="Rectangle 2"/>
          <p:cNvSpPr>
            <a:spLocks noGrp="1" noRot="1" noChangeAspect="1" noChangeArrowheads="1" noTextEdit="1"/>
          </p:cNvSpPr>
          <p:nvPr>
            <p:ph type="sldImg"/>
          </p:nvPr>
        </p:nvSpPr>
        <p:spPr>
          <a:xfrm>
            <a:off x="1144588" y="687388"/>
            <a:ext cx="4568825" cy="3425825"/>
          </a:xfrm>
          <a:ln w="12700" cap="flat"/>
        </p:spPr>
      </p:sp>
      <p:sp>
        <p:nvSpPr>
          <p:cNvPr id="274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40541954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65CBFD99-1647-43FC-B743-F479150B06F2}" type="slidenum">
              <a:rPr lang="en-US" altLang="zh-CN" sz="1200"/>
              <a:pPr eaLnBrk="1" hangingPunct="1"/>
              <a:t>117</a:t>
            </a:fld>
            <a:endParaRPr lang="en-US" altLang="zh-CN" sz="1200"/>
          </a:p>
        </p:txBody>
      </p:sp>
      <p:sp>
        <p:nvSpPr>
          <p:cNvPr id="275459" name="Rectangle 2"/>
          <p:cNvSpPr>
            <a:spLocks noGrp="1" noRot="1" noChangeAspect="1" noChangeArrowheads="1" noTextEdit="1"/>
          </p:cNvSpPr>
          <p:nvPr>
            <p:ph type="sldImg"/>
          </p:nvPr>
        </p:nvSpPr>
        <p:spPr>
          <a:xfrm>
            <a:off x="1144588" y="687388"/>
            <a:ext cx="4568825" cy="3425825"/>
          </a:xfrm>
          <a:ln w="12700" cap="flat"/>
        </p:spPr>
      </p:sp>
      <p:sp>
        <p:nvSpPr>
          <p:cNvPr id="275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794149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FAFAA06-263B-4381-AF44-42A258F8E6A6}" type="slidenum">
              <a:rPr lang="en-US" altLang="zh-CN" sz="1200"/>
              <a:pPr eaLnBrk="1" hangingPunct="1"/>
              <a:t>119</a:t>
            </a:fld>
            <a:endParaRPr lang="en-US" altLang="zh-CN" sz="1200"/>
          </a:p>
        </p:txBody>
      </p:sp>
      <p:sp>
        <p:nvSpPr>
          <p:cNvPr id="276483" name="Rectangle 2"/>
          <p:cNvSpPr>
            <a:spLocks noGrp="1" noRot="1" noChangeAspect="1" noChangeArrowheads="1" noTextEdit="1"/>
          </p:cNvSpPr>
          <p:nvPr>
            <p:ph type="sldImg"/>
          </p:nvPr>
        </p:nvSpPr>
        <p:spPr>
          <a:ln/>
        </p:spPr>
      </p:sp>
      <p:sp>
        <p:nvSpPr>
          <p:cNvPr id="276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双功能流水线结构及非线性结构</a:t>
            </a:r>
          </a:p>
          <a:p>
            <a:pPr eaLnBrk="1" hangingPunct="1"/>
            <a:r>
              <a:rPr lang="zh-CN" altLang="en-US" smtClean="0"/>
              <a:t>算法考虑：串行、流水线及并行处理机算法有所不同。</a:t>
            </a:r>
          </a:p>
          <a:p>
            <a:pPr eaLnBrk="1" hangingPunct="1"/>
            <a:endParaRPr lang="zh-CN" altLang="en-US" smtClean="0"/>
          </a:p>
        </p:txBody>
      </p:sp>
    </p:spTree>
    <p:extLst>
      <p:ext uri="{BB962C8B-B14F-4D97-AF65-F5344CB8AC3E}">
        <p14:creationId xmlns:p14="http://schemas.microsoft.com/office/powerpoint/2010/main" val="39317827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BADDEC6-1864-4226-80CB-E6F556BB5458}" type="slidenum">
              <a:rPr lang="en-US" altLang="zh-CN" sz="1200"/>
              <a:pPr eaLnBrk="1" hangingPunct="1"/>
              <a:t>120</a:t>
            </a:fld>
            <a:endParaRPr lang="en-US" altLang="zh-CN" sz="1200"/>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双功能流水线结构及非线性结构</a:t>
            </a:r>
          </a:p>
          <a:p>
            <a:pPr eaLnBrk="1" hangingPunct="1"/>
            <a:r>
              <a:rPr lang="zh-CN" altLang="en-US" smtClean="0"/>
              <a:t>算法考虑：串行、流水线及并行处理机算法有所不同。</a:t>
            </a:r>
          </a:p>
          <a:p>
            <a:pPr eaLnBrk="1" hangingPunct="1"/>
            <a:endParaRPr lang="zh-CN" altLang="en-US" smtClean="0"/>
          </a:p>
        </p:txBody>
      </p:sp>
    </p:spTree>
    <p:extLst>
      <p:ext uri="{BB962C8B-B14F-4D97-AF65-F5344CB8AC3E}">
        <p14:creationId xmlns:p14="http://schemas.microsoft.com/office/powerpoint/2010/main" val="223383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8B82907B-7E1B-4E10-A4A7-6D9C9D248FA4}" type="slidenum">
              <a:rPr lang="en-US" altLang="zh-CN" sz="1200"/>
              <a:pPr eaLnBrk="1" hangingPunct="1"/>
              <a:t>121</a:t>
            </a:fld>
            <a:endParaRPr lang="en-US" altLang="zh-CN" sz="1200"/>
          </a:p>
        </p:txBody>
      </p:sp>
      <p:sp>
        <p:nvSpPr>
          <p:cNvPr id="278531" name="Rectangle 2"/>
          <p:cNvSpPr>
            <a:spLocks noGrp="1" noRot="1" noChangeAspect="1" noChangeArrowheads="1" noTextEdit="1"/>
          </p:cNvSpPr>
          <p:nvPr>
            <p:ph type="sldImg"/>
          </p:nvPr>
        </p:nvSpPr>
        <p:spPr>
          <a:ln/>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3017290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B01F14B-1245-4529-827A-BABED717CDD2}" type="slidenum">
              <a:rPr lang="en-US" altLang="zh-CN" sz="1200"/>
              <a:pPr eaLnBrk="1" hangingPunct="1"/>
              <a:t>122</a:t>
            </a:fld>
            <a:endParaRPr lang="en-US" altLang="zh-CN" sz="1200"/>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13269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7FBA647-EB16-46EA-8BDA-D97816B98620}" type="slidenum">
              <a:rPr lang="en-US" altLang="zh-CN" sz="1200"/>
              <a:pPr eaLnBrk="1" hangingPunct="1"/>
              <a:t>123</a:t>
            </a:fld>
            <a:endParaRPr lang="en-US" altLang="zh-CN" sz="1200"/>
          </a:p>
        </p:txBody>
      </p:sp>
      <p:sp>
        <p:nvSpPr>
          <p:cNvPr id="280579" name="Rectangle 2"/>
          <p:cNvSpPr>
            <a:spLocks noGrp="1" noRot="1" noChangeAspect="1" noChangeArrowheads="1" noTextEdit="1"/>
          </p:cNvSpPr>
          <p:nvPr>
            <p:ph type="sldImg"/>
          </p:nvPr>
        </p:nvSpPr>
        <p:spPr>
          <a:ln/>
        </p:spPr>
      </p:sp>
      <p:sp>
        <p:nvSpPr>
          <p:cNvPr id="280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005325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80015F0-9C6C-45E8-9FA4-DF60E253B67F}" type="slidenum">
              <a:rPr lang="en-US" altLang="zh-CN" sz="1200" smtClean="0"/>
              <a:pPr eaLnBrk="1" hangingPunct="1"/>
              <a:t>11</a:t>
            </a:fld>
            <a:endParaRPr lang="en-US" altLang="zh-CN" sz="1200" smtClean="0"/>
          </a:p>
        </p:txBody>
      </p:sp>
      <p:sp>
        <p:nvSpPr>
          <p:cNvPr id="158723" name="Rectangle 2"/>
          <p:cNvSpPr>
            <a:spLocks noGrp="1" noRot="1" noChangeAspect="1" noChangeArrowheads="1" noTextEdit="1"/>
          </p:cNvSpPr>
          <p:nvPr>
            <p:ph type="sldImg"/>
          </p:nvPr>
        </p:nvSpPr>
        <p:spPr>
          <a:xfrm>
            <a:off x="1144588" y="687388"/>
            <a:ext cx="4568825" cy="3425825"/>
          </a:xfrm>
          <a:solidFill>
            <a:srgbClr val="FFFFFF"/>
          </a:solidFill>
          <a:ln w="12700" cap="flat"/>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zh-CN" smtClean="0"/>
          </a:p>
        </p:txBody>
      </p:sp>
    </p:spTree>
    <p:extLst>
      <p:ext uri="{BB962C8B-B14F-4D97-AF65-F5344CB8AC3E}">
        <p14:creationId xmlns:p14="http://schemas.microsoft.com/office/powerpoint/2010/main" val="8572676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BB1AA72-35E7-4FDC-ACA8-F459F3E94106}" type="slidenum">
              <a:rPr lang="en-US" altLang="zh-CN" sz="1200"/>
              <a:pPr eaLnBrk="1" hangingPunct="1"/>
              <a:t>124</a:t>
            </a:fld>
            <a:endParaRPr lang="en-US" altLang="zh-CN" sz="1200"/>
          </a:p>
        </p:txBody>
      </p:sp>
      <p:sp>
        <p:nvSpPr>
          <p:cNvPr id="281603" name="Rectangle 2"/>
          <p:cNvSpPr>
            <a:spLocks noGrp="1" noRot="1" noChangeAspect="1" noChangeArrowheads="1" noTextEdit="1"/>
          </p:cNvSpPr>
          <p:nvPr>
            <p:ph type="sldImg"/>
          </p:nvPr>
        </p:nvSpPr>
        <p:spPr>
          <a:ln/>
        </p:spPr>
      </p:sp>
      <p:sp>
        <p:nvSpPr>
          <p:cNvPr id="281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双功能流水线结构及非线性结构</a:t>
            </a:r>
          </a:p>
          <a:p>
            <a:pPr eaLnBrk="1" hangingPunct="1"/>
            <a:r>
              <a:rPr lang="zh-CN" altLang="en-US" smtClean="0"/>
              <a:t>算法考虑：串行、流水线及并行处理机算法有所不同。</a:t>
            </a:r>
          </a:p>
          <a:p>
            <a:pPr eaLnBrk="1" hangingPunct="1"/>
            <a:endParaRPr lang="zh-CN" altLang="en-US" smtClean="0"/>
          </a:p>
        </p:txBody>
      </p:sp>
    </p:spTree>
    <p:extLst>
      <p:ext uri="{BB962C8B-B14F-4D97-AF65-F5344CB8AC3E}">
        <p14:creationId xmlns:p14="http://schemas.microsoft.com/office/powerpoint/2010/main" val="4140685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224CF22-9ADD-4CE4-8F9E-572186608432}" type="slidenum">
              <a:rPr lang="en-US" altLang="zh-CN" sz="1200"/>
              <a:pPr eaLnBrk="1" hangingPunct="1"/>
              <a:t>125</a:t>
            </a:fld>
            <a:endParaRPr lang="en-US" altLang="zh-CN" sz="1200"/>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静态流水线解释。</a:t>
            </a:r>
          </a:p>
          <a:p>
            <a:pPr eaLnBrk="1" hangingPunct="1"/>
            <a:endParaRPr lang="zh-CN" altLang="en-US" smtClean="0"/>
          </a:p>
        </p:txBody>
      </p:sp>
    </p:spTree>
    <p:extLst>
      <p:ext uri="{BB962C8B-B14F-4D97-AF65-F5344CB8AC3E}">
        <p14:creationId xmlns:p14="http://schemas.microsoft.com/office/powerpoint/2010/main" val="3707934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14B56AC-D1C9-470E-BBAD-D73DE2A871B5}" type="slidenum">
              <a:rPr lang="en-US" altLang="zh-CN" sz="1200"/>
              <a:pPr eaLnBrk="1" hangingPunct="1"/>
              <a:t>126</a:t>
            </a:fld>
            <a:endParaRPr lang="en-US" altLang="zh-CN" sz="1200"/>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操作变换</a:t>
            </a:r>
            <a:r>
              <a:rPr lang="en-US" altLang="zh-CN" smtClean="0"/>
              <a:t>—</a:t>
            </a:r>
            <a:r>
              <a:rPr lang="zh-CN" altLang="en-US" smtClean="0"/>
              <a:t>多次流水，增加建立、排空时间</a:t>
            </a:r>
          </a:p>
          <a:p>
            <a:pPr eaLnBrk="1" hangingPunct="1"/>
            <a:r>
              <a:rPr lang="zh-CN" altLang="en-US" smtClean="0"/>
              <a:t>下一节的过渡</a:t>
            </a:r>
          </a:p>
          <a:p>
            <a:pPr eaLnBrk="1" hangingPunct="1"/>
            <a:endParaRPr lang="zh-CN" altLang="en-US" smtClean="0"/>
          </a:p>
        </p:txBody>
      </p:sp>
    </p:spTree>
    <p:extLst>
      <p:ext uri="{BB962C8B-B14F-4D97-AF65-F5344CB8AC3E}">
        <p14:creationId xmlns:p14="http://schemas.microsoft.com/office/powerpoint/2010/main" val="4342375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p:spPr>
        <p:txBody>
          <a:bodyPr>
            <a:prstTxWarp prst="textNoShape">
              <a:avLst/>
            </a:prstTxWarp>
          </a:bodyPr>
          <a:lstStyle/>
          <a:p>
            <a:endParaRPr lang="zh-CN" altLang="en-US" smtClean="0"/>
          </a:p>
        </p:txBody>
      </p:sp>
      <p:sp>
        <p:nvSpPr>
          <p:cNvPr id="79876" name="灯片编号占位符 3"/>
          <p:cNvSpPr>
            <a:spLocks noGrp="1"/>
          </p:cNvSpPr>
          <p:nvPr>
            <p:ph type="sldNum" sz="quarter" idx="5"/>
          </p:nvPr>
        </p:nvSpPr>
        <p:spPr>
          <a:noFill/>
        </p:spPr>
        <p:txBody>
          <a:bodyPr>
            <a:prstTxWarp prst="textNoShape">
              <a:avLst/>
            </a:prstTxWarp>
          </a:bodyPr>
          <a:lstStyle>
            <a:lvl1pPr>
              <a:defRPr sz="1600" b="1">
                <a:solidFill>
                  <a:schemeClr val="tx1"/>
                </a:solidFill>
                <a:latin typeface="Times New Roman" panose="02020603050405020304" pitchFamily="18" charset="0"/>
                <a:ea typeface="宋体" panose="02010600030101010101" pitchFamily="2" charset="-122"/>
              </a:defRPr>
            </a:lvl1pPr>
            <a:lvl2pPr marL="742950" indent="-285750">
              <a:defRPr sz="1600" b="1">
                <a:solidFill>
                  <a:schemeClr val="tx1"/>
                </a:solidFill>
                <a:latin typeface="Times New Roman" panose="02020603050405020304" pitchFamily="18" charset="0"/>
                <a:ea typeface="宋体" panose="02010600030101010101" pitchFamily="2" charset="-122"/>
              </a:defRPr>
            </a:lvl2pPr>
            <a:lvl3pPr marL="1143000" indent="-228600">
              <a:defRPr sz="1600" b="1">
                <a:solidFill>
                  <a:schemeClr val="tx1"/>
                </a:solidFill>
                <a:latin typeface="Times New Roman" panose="02020603050405020304" pitchFamily="18" charset="0"/>
                <a:ea typeface="宋体" panose="02010600030101010101" pitchFamily="2" charset="-122"/>
              </a:defRPr>
            </a:lvl3pPr>
            <a:lvl4pPr marL="1600200" indent="-228600">
              <a:defRPr sz="1600" b="1">
                <a:solidFill>
                  <a:schemeClr val="tx1"/>
                </a:solidFill>
                <a:latin typeface="Times New Roman" panose="02020603050405020304" pitchFamily="18" charset="0"/>
                <a:ea typeface="宋体" panose="02010600030101010101" pitchFamily="2" charset="-122"/>
              </a:defRPr>
            </a:lvl4pPr>
            <a:lvl5pPr marL="2057400" indent="-228600">
              <a:defRPr sz="16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ea typeface="宋体" panose="02010600030101010101" pitchFamily="2" charset="-122"/>
              </a:defRPr>
            </a:lvl9pPr>
          </a:lstStyle>
          <a:p>
            <a:fld id="{73FA8E2D-007A-4CF6-BF71-DC46A97B2E35}" type="slidenum">
              <a:rPr lang="en-US" altLang="zh-CN" sz="1200" b="0" smtClean="0">
                <a:latin typeface="Arial" panose="020B0604020202020204" pitchFamily="34" charset="0"/>
              </a:rPr>
              <a:pPr/>
              <a:t>127</a:t>
            </a:fld>
            <a:endParaRPr lang="en-US" altLang="zh-CN" sz="1200" b="0" smtClean="0">
              <a:latin typeface="Arial" panose="020B0604020202020204" pitchFamily="34" charset="0"/>
            </a:endParaRPr>
          </a:p>
        </p:txBody>
      </p:sp>
    </p:spTree>
    <p:extLst>
      <p:ext uri="{BB962C8B-B14F-4D97-AF65-F5344CB8AC3E}">
        <p14:creationId xmlns:p14="http://schemas.microsoft.com/office/powerpoint/2010/main" val="1532524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632A8EC-F685-4A2D-A08E-0257FF62A458}" type="slidenum">
              <a:rPr lang="en-US" altLang="zh-CN" sz="1200"/>
              <a:pPr eaLnBrk="1" hangingPunct="1"/>
              <a:t>158</a:t>
            </a:fld>
            <a:endParaRPr lang="en-US" altLang="zh-CN" sz="1200"/>
          </a:p>
        </p:txBody>
      </p:sp>
      <p:sp>
        <p:nvSpPr>
          <p:cNvPr id="301059" name="Rectangle 2"/>
          <p:cNvSpPr>
            <a:spLocks noGrp="1" noRot="1" noChangeAspect="1" noChangeArrowheads="1" noTextEdit="1"/>
          </p:cNvSpPr>
          <p:nvPr>
            <p:ph type="sldImg"/>
          </p:nvPr>
        </p:nvSpPr>
        <p:spPr>
          <a:xfrm>
            <a:off x="1138238" y="681038"/>
            <a:ext cx="4578350" cy="3433762"/>
          </a:xfrm>
          <a:ln/>
        </p:spPr>
      </p:sp>
      <p:sp>
        <p:nvSpPr>
          <p:cNvPr id="301060" name="Rectangle 3"/>
          <p:cNvSpPr>
            <a:spLocks noGrp="1" noChangeArrowheads="1"/>
          </p:cNvSpPr>
          <p:nvPr>
            <p:ph type="body" idx="1"/>
          </p:nvPr>
        </p:nvSpPr>
        <p:spPr>
          <a:xfrm>
            <a:off x="893763" y="4344988"/>
            <a:ext cx="5070475" cy="4124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22" tIns="44961" rIns="89922" bIns="44961"/>
          <a:lstStyle/>
          <a:p>
            <a:pPr eaLnBrk="1" hangingPunct="1"/>
            <a:endParaRPr lang="en-US" smtClean="0"/>
          </a:p>
        </p:txBody>
      </p:sp>
    </p:spTree>
    <p:extLst>
      <p:ext uri="{BB962C8B-B14F-4D97-AF65-F5344CB8AC3E}">
        <p14:creationId xmlns:p14="http://schemas.microsoft.com/office/powerpoint/2010/main" val="12556916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7FB2A1D-4132-4E66-850A-84C3B95C51B3}" type="slidenum">
              <a:rPr lang="en-US" altLang="zh-CN" sz="1200"/>
              <a:pPr eaLnBrk="1" hangingPunct="1"/>
              <a:t>161</a:t>
            </a:fld>
            <a:endParaRPr lang="en-US" altLang="zh-CN" sz="1200"/>
          </a:p>
        </p:txBody>
      </p:sp>
      <p:sp>
        <p:nvSpPr>
          <p:cNvPr id="302083" name="Rectangle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3" tIns="44443" rIns="90473" bIns="44443"/>
          <a:lstStyle/>
          <a:p>
            <a:pPr eaLnBrk="1" hangingPunct="1"/>
            <a:r>
              <a:rPr lang="en-US" altLang="zh-CN" smtClean="0"/>
              <a:t>What you might have thought</a:t>
            </a:r>
          </a:p>
          <a:p>
            <a:pPr eaLnBrk="1" hangingPunct="1"/>
            <a:r>
              <a:rPr lang="en-US" altLang="zh-CN" smtClean="0"/>
              <a:t>1. 4 stages of instruction executino</a:t>
            </a:r>
          </a:p>
          <a:p>
            <a:pPr eaLnBrk="1" hangingPunct="1"/>
            <a:r>
              <a:rPr lang="en-US" altLang="zh-CN" smtClean="0"/>
              <a:t>2.Status of FU:  Normal things to keep track of (RAW &amp; structura for busyl):</a:t>
            </a:r>
          </a:p>
          <a:p>
            <a:pPr eaLnBrk="1" hangingPunct="1"/>
            <a:r>
              <a:rPr lang="en-US" altLang="zh-CN" smtClean="0"/>
              <a:t>Fi from instruction format of the mahine (Fi is dest)</a:t>
            </a:r>
          </a:p>
          <a:p>
            <a:pPr eaLnBrk="1" hangingPunct="1"/>
            <a:r>
              <a:rPr lang="en-US" altLang="zh-CN" smtClean="0"/>
              <a:t>Add unit can Add or Sub</a:t>
            </a:r>
          </a:p>
          <a:p>
            <a:pPr eaLnBrk="1" hangingPunct="1"/>
            <a:r>
              <a:rPr lang="en-US" altLang="zh-CN" smtClean="0"/>
              <a:t>Rj, Rk - status of registers (Yes means ready)</a:t>
            </a:r>
          </a:p>
          <a:p>
            <a:pPr eaLnBrk="1" hangingPunct="1"/>
            <a:r>
              <a:rPr lang="en-US" altLang="zh-CN" smtClean="0"/>
              <a:t>Qj,Qk - If a no in Rj, Rk, means waiting for a FU to write result; Qj, Qk means wihch FU waiting for it</a:t>
            </a:r>
          </a:p>
          <a:p>
            <a:pPr eaLnBrk="1" hangingPunct="1"/>
            <a:r>
              <a:rPr lang="en-US" altLang="zh-CN" smtClean="0"/>
              <a:t>3.Status of register result (WAW &amp;WAR)s:</a:t>
            </a:r>
          </a:p>
          <a:p>
            <a:pPr eaLnBrk="1" hangingPunct="1"/>
            <a:r>
              <a:rPr lang="en-US" altLang="zh-CN" smtClean="0"/>
              <a:t>which FU is going to write into registers</a:t>
            </a:r>
          </a:p>
          <a:p>
            <a:pPr eaLnBrk="1" hangingPunct="1"/>
            <a:r>
              <a:rPr lang="en-US" altLang="zh-CN" smtClean="0"/>
              <a:t>Scoreboard on 6600 = size of FU</a:t>
            </a:r>
          </a:p>
          <a:p>
            <a:pPr eaLnBrk="1" hangingPunct="1"/>
            <a:r>
              <a:rPr lang="en-US" altLang="zh-CN" smtClean="0"/>
              <a:t>6.7, 6.8, 6.9, 6.12, 6.13, 6.16, 6.17</a:t>
            </a:r>
          </a:p>
          <a:p>
            <a:pPr eaLnBrk="1" hangingPunct="1"/>
            <a:r>
              <a:rPr lang="en-US" altLang="zh-CN" smtClean="0"/>
              <a:t>FU latencies: Add 2, Mult 10, Div 40 clocks</a:t>
            </a:r>
          </a:p>
        </p:txBody>
      </p:sp>
      <p:sp>
        <p:nvSpPr>
          <p:cNvPr id="302084" name="Rectangle 3"/>
          <p:cNvSpPr>
            <a:spLocks noGrp="1" noRot="1" noChangeAspect="1" noChangeArrowheads="1" noTextEdit="1"/>
          </p:cNvSpPr>
          <p:nvPr>
            <p:ph type="sldImg"/>
          </p:nvPr>
        </p:nvSpPr>
        <p:spPr>
          <a:xfrm>
            <a:off x="1152525" y="692150"/>
            <a:ext cx="4554538" cy="3416300"/>
          </a:xfrm>
          <a:ln w="12700" cap="flat">
            <a:solidFill>
              <a:schemeClr val="tx1"/>
            </a:solidFill>
          </a:ln>
        </p:spPr>
      </p:sp>
    </p:spTree>
    <p:extLst>
      <p:ext uri="{BB962C8B-B14F-4D97-AF65-F5344CB8AC3E}">
        <p14:creationId xmlns:p14="http://schemas.microsoft.com/office/powerpoint/2010/main" val="308238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82A51241-6A85-4652-8F1F-5E1518DE9EB7}" type="slidenum">
              <a:rPr lang="en-US" altLang="zh-CN" sz="1200"/>
              <a:pPr eaLnBrk="1" hangingPunct="1"/>
              <a:t>194</a:t>
            </a:fld>
            <a:endParaRPr lang="en-US" altLang="zh-CN" sz="1200"/>
          </a:p>
        </p:txBody>
      </p:sp>
      <p:sp>
        <p:nvSpPr>
          <p:cNvPr id="30310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p>
            <a:pPr eaLnBrk="1" hangingPunct="1"/>
            <a:endParaRPr lang="en-US" smtClean="0">
              <a:ea typeface="宋体" charset="-122"/>
            </a:endParaRPr>
          </a:p>
        </p:txBody>
      </p:sp>
      <p:sp>
        <p:nvSpPr>
          <p:cNvPr id="303108" name="Rectangle 3"/>
          <p:cNvSpPr>
            <a:spLocks noGrp="1" noRot="1" noChangeAspect="1" noChangeArrowheads="1" noTextEdit="1"/>
          </p:cNvSpPr>
          <p:nvPr>
            <p:ph type="sldImg"/>
          </p:nvPr>
        </p:nvSpPr>
        <p:spPr>
          <a:xfrm>
            <a:off x="1150938" y="692150"/>
            <a:ext cx="4556125" cy="3416300"/>
          </a:xfrm>
          <a:ln w="12700" cap="flat">
            <a:solidFill>
              <a:schemeClr val="tx1"/>
            </a:solidFill>
          </a:ln>
        </p:spPr>
      </p:sp>
    </p:spTree>
    <p:extLst>
      <p:ext uri="{BB962C8B-B14F-4D97-AF65-F5344CB8AC3E}">
        <p14:creationId xmlns:p14="http://schemas.microsoft.com/office/powerpoint/2010/main" val="747694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DF3CC002-9477-48FE-A776-5AF4181E42E3}" type="slidenum">
              <a:rPr lang="en-US" altLang="zh-CN" sz="1200"/>
              <a:pPr eaLnBrk="1" hangingPunct="1"/>
              <a:t>208</a:t>
            </a:fld>
            <a:endParaRPr lang="en-US" altLang="zh-CN" sz="1200"/>
          </a:p>
        </p:txBody>
      </p:sp>
      <p:sp>
        <p:nvSpPr>
          <p:cNvPr id="304131" name="Rectangle 2"/>
          <p:cNvSpPr>
            <a:spLocks noGrp="1" noRot="1" noChangeAspect="1" noChangeArrowheads="1" noTextEdit="1"/>
          </p:cNvSpPr>
          <p:nvPr>
            <p:ph type="sldImg"/>
          </p:nvPr>
        </p:nvSpPr>
        <p:spPr>
          <a:xfrm>
            <a:off x="1144588" y="687388"/>
            <a:ext cx="4568825" cy="3425825"/>
          </a:xfrm>
          <a:ln w="12700" cap="flat"/>
        </p:spPr>
      </p:sp>
      <p:sp>
        <p:nvSpPr>
          <p:cNvPr id="304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34348138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D213497-BC56-44EE-9472-00D0A8159E2E}" type="slidenum">
              <a:rPr lang="en-US" altLang="zh-CN" sz="1200"/>
              <a:pPr eaLnBrk="1" hangingPunct="1"/>
              <a:t>209</a:t>
            </a:fld>
            <a:endParaRPr lang="en-US" altLang="zh-CN" sz="1200"/>
          </a:p>
        </p:txBody>
      </p:sp>
      <p:sp>
        <p:nvSpPr>
          <p:cNvPr id="305155" name="Rectangle 2"/>
          <p:cNvSpPr>
            <a:spLocks noGrp="1" noRot="1" noChangeAspect="1" noChangeArrowheads="1" noTextEdit="1"/>
          </p:cNvSpPr>
          <p:nvPr>
            <p:ph type="sldImg"/>
          </p:nvPr>
        </p:nvSpPr>
        <p:spPr>
          <a:xfrm>
            <a:off x="1144588" y="687388"/>
            <a:ext cx="4568825" cy="3425825"/>
          </a:xfrm>
          <a:ln w="12700" cap="flat"/>
        </p:spPr>
      </p:sp>
      <p:sp>
        <p:nvSpPr>
          <p:cNvPr id="305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36232912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2DE5A12-BFEA-4390-A939-14BEA693E572}" type="slidenum">
              <a:rPr lang="en-US" altLang="zh-CN" sz="1200"/>
              <a:pPr eaLnBrk="1" hangingPunct="1"/>
              <a:t>210</a:t>
            </a:fld>
            <a:endParaRPr lang="en-US" altLang="zh-CN" sz="1200"/>
          </a:p>
        </p:txBody>
      </p:sp>
      <p:sp>
        <p:nvSpPr>
          <p:cNvPr id="306179" name="Rectangle 2"/>
          <p:cNvSpPr>
            <a:spLocks noGrp="1" noRot="1" noChangeAspect="1" noChangeArrowheads="1" noTextEdit="1"/>
          </p:cNvSpPr>
          <p:nvPr>
            <p:ph type="sldImg"/>
          </p:nvPr>
        </p:nvSpPr>
        <p:spPr>
          <a:xfrm>
            <a:off x="1144588" y="687388"/>
            <a:ext cx="4568825" cy="3425825"/>
          </a:xfrm>
          <a:ln w="12700" cap="flat"/>
        </p:spPr>
      </p:sp>
      <p:sp>
        <p:nvSpPr>
          <p:cNvPr id="306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768568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9C5638E-8AB0-4A71-8124-E63A13C3F53F}" type="slidenum">
              <a:rPr lang="en-US" altLang="zh-CN" sz="1200" smtClean="0"/>
              <a:pPr eaLnBrk="1" hangingPunct="1"/>
              <a:t>12</a:t>
            </a:fld>
            <a:endParaRPr lang="en-US" altLang="zh-CN" sz="1200" smtClean="0"/>
          </a:p>
        </p:txBody>
      </p:sp>
      <p:sp>
        <p:nvSpPr>
          <p:cNvPr id="159747" name="Rectangle 2"/>
          <p:cNvSpPr>
            <a:spLocks noGrp="1" noRot="1" noChangeAspect="1" noChangeArrowheads="1" noTextEdit="1"/>
          </p:cNvSpPr>
          <p:nvPr>
            <p:ph type="sldImg"/>
          </p:nvPr>
        </p:nvSpPr>
        <p:spPr>
          <a:xfrm>
            <a:off x="1144588" y="687388"/>
            <a:ext cx="4568825" cy="3425825"/>
          </a:xfrm>
          <a:solidFill>
            <a:srgbClr val="FFFFFF"/>
          </a:solidFill>
          <a:ln w="12700" cap="flat"/>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zh-CN" smtClean="0"/>
          </a:p>
        </p:txBody>
      </p:sp>
    </p:spTree>
    <p:extLst>
      <p:ext uri="{BB962C8B-B14F-4D97-AF65-F5344CB8AC3E}">
        <p14:creationId xmlns:p14="http://schemas.microsoft.com/office/powerpoint/2010/main" val="34226069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6161F1C2-70E8-4406-867F-3022B67BA378}" type="slidenum">
              <a:rPr lang="en-US" altLang="zh-CN" sz="1200"/>
              <a:pPr eaLnBrk="1" hangingPunct="1"/>
              <a:t>211</a:t>
            </a:fld>
            <a:endParaRPr lang="en-US" altLang="zh-CN" sz="1200"/>
          </a:p>
        </p:txBody>
      </p:sp>
      <p:sp>
        <p:nvSpPr>
          <p:cNvPr id="307203" name="Rectangle 2"/>
          <p:cNvSpPr>
            <a:spLocks noGrp="1" noRot="1" noChangeAspect="1" noChangeArrowheads="1" noTextEdit="1"/>
          </p:cNvSpPr>
          <p:nvPr>
            <p:ph type="sldImg"/>
          </p:nvPr>
        </p:nvSpPr>
        <p:spPr>
          <a:xfrm>
            <a:off x="1144588" y="687388"/>
            <a:ext cx="4568825" cy="3425825"/>
          </a:xfrm>
          <a:ln w="12700" cap="flat"/>
        </p:spPr>
      </p:sp>
      <p:sp>
        <p:nvSpPr>
          <p:cNvPr id="307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6915567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319E49B-F712-47ED-9C53-229B52922148}" type="slidenum">
              <a:rPr lang="en-US" altLang="zh-CN" sz="1200"/>
              <a:pPr eaLnBrk="1" hangingPunct="1"/>
              <a:t>212</a:t>
            </a:fld>
            <a:endParaRPr lang="en-US" altLang="zh-CN" sz="1200"/>
          </a:p>
        </p:txBody>
      </p:sp>
      <p:sp>
        <p:nvSpPr>
          <p:cNvPr id="308227" name="Rectangle 2"/>
          <p:cNvSpPr>
            <a:spLocks noGrp="1" noRot="1" noChangeAspect="1" noChangeArrowheads="1" noTextEdit="1"/>
          </p:cNvSpPr>
          <p:nvPr>
            <p:ph type="sldImg"/>
          </p:nvPr>
        </p:nvSpPr>
        <p:spPr>
          <a:xfrm>
            <a:off x="1144588" y="687388"/>
            <a:ext cx="4568825" cy="3425825"/>
          </a:xfrm>
          <a:ln w="12700" cap="flat"/>
        </p:spPr>
      </p:sp>
      <p:sp>
        <p:nvSpPr>
          <p:cNvPr id="308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5193436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821E5796-169E-4DD9-8A98-9CD168E34492}" type="slidenum">
              <a:rPr lang="en-US" altLang="zh-CN" sz="1200"/>
              <a:pPr eaLnBrk="1" hangingPunct="1"/>
              <a:t>213</a:t>
            </a:fld>
            <a:endParaRPr lang="en-US" altLang="zh-CN" sz="1200"/>
          </a:p>
        </p:txBody>
      </p:sp>
      <p:sp>
        <p:nvSpPr>
          <p:cNvPr id="309251" name="Rectangle 2"/>
          <p:cNvSpPr>
            <a:spLocks noGrp="1" noRot="1" noChangeAspect="1" noChangeArrowheads="1" noTextEdit="1"/>
          </p:cNvSpPr>
          <p:nvPr>
            <p:ph type="sldImg"/>
          </p:nvPr>
        </p:nvSpPr>
        <p:spPr>
          <a:xfrm>
            <a:off x="1144588" y="687388"/>
            <a:ext cx="4568825" cy="3425825"/>
          </a:xfrm>
          <a:ln w="12700" cap="flat"/>
        </p:spPr>
      </p:sp>
      <p:sp>
        <p:nvSpPr>
          <p:cNvPr id="309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892417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143FD13-3FCE-44C6-A2B3-49A4DB12E2A8}" type="slidenum">
              <a:rPr lang="en-US" altLang="zh-CN" sz="1200"/>
              <a:pPr eaLnBrk="1" hangingPunct="1"/>
              <a:t>214</a:t>
            </a:fld>
            <a:endParaRPr lang="en-US" altLang="zh-CN" sz="1200"/>
          </a:p>
        </p:txBody>
      </p:sp>
      <p:sp>
        <p:nvSpPr>
          <p:cNvPr id="310275" name="Rectangle 2"/>
          <p:cNvSpPr>
            <a:spLocks noGrp="1" noRot="1" noChangeAspect="1" noChangeArrowheads="1" noTextEdit="1"/>
          </p:cNvSpPr>
          <p:nvPr>
            <p:ph type="sldImg"/>
          </p:nvPr>
        </p:nvSpPr>
        <p:spPr>
          <a:xfrm>
            <a:off x="1144588" y="687388"/>
            <a:ext cx="4568825" cy="3425825"/>
          </a:xfrm>
          <a:ln w="12700" cap="flat"/>
        </p:spPr>
      </p:sp>
      <p:sp>
        <p:nvSpPr>
          <p:cNvPr id="310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3254666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DF10D94-2C72-45FF-A80C-39A48516B448}" type="slidenum">
              <a:rPr lang="en-US" altLang="zh-CN" sz="1200"/>
              <a:pPr eaLnBrk="1" hangingPunct="1"/>
              <a:t>215</a:t>
            </a:fld>
            <a:endParaRPr lang="en-US" altLang="zh-CN" sz="1200"/>
          </a:p>
        </p:txBody>
      </p:sp>
      <p:sp>
        <p:nvSpPr>
          <p:cNvPr id="311299" name="Rectangle 2"/>
          <p:cNvSpPr>
            <a:spLocks noGrp="1" noRot="1" noChangeAspect="1" noChangeArrowheads="1" noTextEdit="1"/>
          </p:cNvSpPr>
          <p:nvPr>
            <p:ph type="sldImg"/>
          </p:nvPr>
        </p:nvSpPr>
        <p:spPr>
          <a:xfrm>
            <a:off x="1144588" y="687388"/>
            <a:ext cx="4568825" cy="3425825"/>
          </a:xfrm>
          <a:ln w="12700" cap="flat"/>
        </p:spPr>
      </p:sp>
      <p:sp>
        <p:nvSpPr>
          <p:cNvPr id="311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6510165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D7E99786-EE2D-4F86-9AE9-E1C0BDFD7471}" type="slidenum">
              <a:rPr lang="en-US" altLang="zh-CN" sz="1200"/>
              <a:pPr eaLnBrk="1" hangingPunct="1"/>
              <a:t>216</a:t>
            </a:fld>
            <a:endParaRPr lang="en-US" altLang="zh-CN" sz="1200"/>
          </a:p>
        </p:txBody>
      </p:sp>
      <p:sp>
        <p:nvSpPr>
          <p:cNvPr id="312323" name="Rectangle 2"/>
          <p:cNvSpPr>
            <a:spLocks noGrp="1" noRot="1" noChangeAspect="1" noChangeArrowheads="1" noTextEdit="1"/>
          </p:cNvSpPr>
          <p:nvPr>
            <p:ph type="sldImg"/>
          </p:nvPr>
        </p:nvSpPr>
        <p:spPr>
          <a:xfrm>
            <a:off x="1144588" y="687388"/>
            <a:ext cx="4568825" cy="3425825"/>
          </a:xfrm>
          <a:ln w="12700" cap="flat"/>
        </p:spPr>
      </p:sp>
      <p:sp>
        <p:nvSpPr>
          <p:cNvPr id="312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1660666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CDA8491-7938-4E6F-B2CA-C444E2B2E844}" type="slidenum">
              <a:rPr lang="en-US" altLang="zh-CN" sz="1200"/>
              <a:pPr eaLnBrk="1" hangingPunct="1"/>
              <a:t>217</a:t>
            </a:fld>
            <a:endParaRPr lang="en-US" altLang="zh-CN" sz="1200"/>
          </a:p>
        </p:txBody>
      </p:sp>
      <p:sp>
        <p:nvSpPr>
          <p:cNvPr id="313347" name="Rectangle 2"/>
          <p:cNvSpPr>
            <a:spLocks noGrp="1" noRot="1" noChangeAspect="1" noChangeArrowheads="1" noTextEdit="1"/>
          </p:cNvSpPr>
          <p:nvPr>
            <p:ph type="sldImg"/>
          </p:nvPr>
        </p:nvSpPr>
        <p:spPr>
          <a:xfrm>
            <a:off x="1144588" y="687388"/>
            <a:ext cx="4568825" cy="3425825"/>
          </a:xfrm>
          <a:ln w="12700" cap="flat"/>
        </p:spPr>
      </p:sp>
      <p:sp>
        <p:nvSpPr>
          <p:cNvPr id="313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2412396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DBF54C1-9328-4825-AB98-67DEFE9B48DF}" type="slidenum">
              <a:rPr lang="en-US" altLang="zh-CN" sz="1200"/>
              <a:pPr eaLnBrk="1" hangingPunct="1"/>
              <a:t>218</a:t>
            </a:fld>
            <a:endParaRPr lang="en-US" altLang="zh-CN" sz="1200"/>
          </a:p>
        </p:txBody>
      </p:sp>
      <p:sp>
        <p:nvSpPr>
          <p:cNvPr id="314371" name="Rectangle 2"/>
          <p:cNvSpPr>
            <a:spLocks noGrp="1" noRot="1" noChangeAspect="1" noChangeArrowheads="1" noTextEdit="1"/>
          </p:cNvSpPr>
          <p:nvPr>
            <p:ph type="sldImg"/>
          </p:nvPr>
        </p:nvSpPr>
        <p:spPr>
          <a:xfrm>
            <a:off x="1144588" y="687388"/>
            <a:ext cx="4568825" cy="3425825"/>
          </a:xfrm>
          <a:ln w="12700" cap="flat"/>
        </p:spPr>
      </p:sp>
      <p:sp>
        <p:nvSpPr>
          <p:cNvPr id="314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35460768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C16CAD14-A2A2-4D04-BCB2-774799AC4814}" type="slidenum">
              <a:rPr lang="en-US" altLang="zh-CN" sz="1200"/>
              <a:pPr eaLnBrk="1" hangingPunct="1"/>
              <a:t>220</a:t>
            </a:fld>
            <a:endParaRPr lang="en-US" altLang="zh-CN" sz="1200"/>
          </a:p>
        </p:txBody>
      </p:sp>
      <p:sp>
        <p:nvSpPr>
          <p:cNvPr id="322563" name="Rectangle 2"/>
          <p:cNvSpPr>
            <a:spLocks noGrp="1" noRot="1" noChangeAspect="1" noChangeArrowheads="1" noTextEdit="1"/>
          </p:cNvSpPr>
          <p:nvPr>
            <p:ph type="sldImg"/>
          </p:nvPr>
        </p:nvSpPr>
        <p:spPr>
          <a:xfrm>
            <a:off x="1144588" y="687388"/>
            <a:ext cx="4568825" cy="3425825"/>
          </a:xfrm>
          <a:ln w="12700" cap="flat"/>
        </p:spPr>
      </p:sp>
      <p:sp>
        <p:nvSpPr>
          <p:cNvPr id="322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5807824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D5074268-5C94-46AD-B13D-DE18B69050BB}" type="slidenum">
              <a:rPr lang="en-US" altLang="zh-CN" sz="1200"/>
              <a:pPr eaLnBrk="1" hangingPunct="1"/>
              <a:t>221</a:t>
            </a:fld>
            <a:endParaRPr lang="en-US" altLang="zh-CN" sz="1200"/>
          </a:p>
        </p:txBody>
      </p:sp>
      <p:sp>
        <p:nvSpPr>
          <p:cNvPr id="323587" name="Rectangle 2"/>
          <p:cNvSpPr>
            <a:spLocks noGrp="1" noRot="1" noChangeAspect="1" noChangeArrowheads="1" noTextEdit="1"/>
          </p:cNvSpPr>
          <p:nvPr>
            <p:ph type="sldImg"/>
          </p:nvPr>
        </p:nvSpPr>
        <p:spPr>
          <a:xfrm>
            <a:off x="1144588" y="687388"/>
            <a:ext cx="4568825" cy="3425825"/>
          </a:xfrm>
          <a:ln w="12700" cap="flat"/>
        </p:spPr>
      </p:sp>
      <p:sp>
        <p:nvSpPr>
          <p:cNvPr id="323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4146390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CB7B91FD-1BE3-4903-B598-15C8FAA9A633}" type="slidenum">
              <a:rPr lang="en-US" altLang="zh-CN" sz="1200" smtClean="0"/>
              <a:pPr eaLnBrk="1" hangingPunct="1"/>
              <a:t>13</a:t>
            </a:fld>
            <a:endParaRPr lang="en-US" altLang="zh-CN" sz="1200" smtClean="0"/>
          </a:p>
        </p:txBody>
      </p:sp>
      <p:sp>
        <p:nvSpPr>
          <p:cNvPr id="161795" name="Rectangle 2"/>
          <p:cNvSpPr>
            <a:spLocks noGrp="1" noRot="1" noChangeAspect="1" noChangeArrowheads="1" noTextEdit="1"/>
          </p:cNvSpPr>
          <p:nvPr>
            <p:ph type="sldImg"/>
          </p:nvPr>
        </p:nvSpPr>
        <p:spPr>
          <a:xfrm>
            <a:off x="1144588" y="687388"/>
            <a:ext cx="4568825" cy="3425825"/>
          </a:xfrm>
          <a:solidFill>
            <a:srgbClr val="FFFFFF"/>
          </a:solidFill>
          <a:ln w="12700" cap="flat"/>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zh-CN" smtClean="0"/>
          </a:p>
        </p:txBody>
      </p:sp>
    </p:spTree>
    <p:extLst>
      <p:ext uri="{BB962C8B-B14F-4D97-AF65-F5344CB8AC3E}">
        <p14:creationId xmlns:p14="http://schemas.microsoft.com/office/powerpoint/2010/main" val="38839384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024B931-682D-446B-B674-511A81CB8CDA}" type="slidenum">
              <a:rPr lang="en-US" altLang="zh-CN" sz="1200"/>
              <a:pPr eaLnBrk="1" hangingPunct="1"/>
              <a:t>222</a:t>
            </a:fld>
            <a:endParaRPr lang="en-US" altLang="zh-CN" sz="1200"/>
          </a:p>
        </p:txBody>
      </p:sp>
      <p:sp>
        <p:nvSpPr>
          <p:cNvPr id="324611" name="Rectangle 2"/>
          <p:cNvSpPr>
            <a:spLocks noGrp="1" noRot="1" noChangeAspect="1" noChangeArrowheads="1" noTextEdit="1"/>
          </p:cNvSpPr>
          <p:nvPr>
            <p:ph type="sldImg"/>
          </p:nvPr>
        </p:nvSpPr>
        <p:spPr>
          <a:xfrm>
            <a:off x="1144588" y="687388"/>
            <a:ext cx="4568825" cy="3425825"/>
          </a:xfrm>
          <a:ln w="12700" cap="flat"/>
        </p:spPr>
      </p:sp>
      <p:sp>
        <p:nvSpPr>
          <p:cNvPr id="324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3915424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64C09147-D53A-40DA-A4AF-D46075C4821C}" type="slidenum">
              <a:rPr lang="en-US" altLang="zh-CN" sz="1200"/>
              <a:pPr eaLnBrk="1" hangingPunct="1"/>
              <a:t>223</a:t>
            </a:fld>
            <a:endParaRPr lang="en-US" altLang="zh-CN" sz="1200"/>
          </a:p>
        </p:txBody>
      </p:sp>
      <p:sp>
        <p:nvSpPr>
          <p:cNvPr id="325635" name="Rectangle 2"/>
          <p:cNvSpPr>
            <a:spLocks noGrp="1" noRot="1" noChangeAspect="1" noChangeArrowheads="1" noTextEdit="1"/>
          </p:cNvSpPr>
          <p:nvPr>
            <p:ph type="sldImg"/>
          </p:nvPr>
        </p:nvSpPr>
        <p:spPr>
          <a:xfrm>
            <a:off x="1144588" y="687388"/>
            <a:ext cx="4568825" cy="3425825"/>
          </a:xfrm>
          <a:ln w="12700" cap="flat"/>
        </p:spPr>
      </p:sp>
      <p:sp>
        <p:nvSpPr>
          <p:cNvPr id="325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4077022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64472DE5-DA49-4746-BBC2-5103F9A3CF21}" type="slidenum">
              <a:rPr lang="en-US" altLang="zh-CN" sz="1200"/>
              <a:pPr eaLnBrk="1" hangingPunct="1"/>
              <a:t>224</a:t>
            </a:fld>
            <a:endParaRPr lang="en-US" altLang="zh-CN" sz="1200"/>
          </a:p>
        </p:txBody>
      </p:sp>
      <p:sp>
        <p:nvSpPr>
          <p:cNvPr id="326659" name="Rectangle 2"/>
          <p:cNvSpPr>
            <a:spLocks noGrp="1" noRot="1" noChangeAspect="1" noChangeArrowheads="1" noTextEdit="1"/>
          </p:cNvSpPr>
          <p:nvPr>
            <p:ph type="sldImg"/>
          </p:nvPr>
        </p:nvSpPr>
        <p:spPr>
          <a:xfrm>
            <a:off x="1144588" y="687388"/>
            <a:ext cx="4568825" cy="3425825"/>
          </a:xfrm>
          <a:ln w="12700" cap="flat"/>
        </p:spPr>
      </p:sp>
      <p:sp>
        <p:nvSpPr>
          <p:cNvPr id="326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4714114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93D37AA-A296-4DD6-ACDA-44571D0A8539}" type="slidenum">
              <a:rPr lang="en-US" altLang="zh-CN" sz="1200"/>
              <a:pPr eaLnBrk="1" hangingPunct="1"/>
              <a:t>225</a:t>
            </a:fld>
            <a:endParaRPr lang="en-US" altLang="zh-CN" sz="1200"/>
          </a:p>
        </p:txBody>
      </p:sp>
      <p:sp>
        <p:nvSpPr>
          <p:cNvPr id="327683" name="Rectangle 2"/>
          <p:cNvSpPr>
            <a:spLocks noGrp="1" noRot="1" noChangeAspect="1" noChangeArrowheads="1" noTextEdit="1"/>
          </p:cNvSpPr>
          <p:nvPr>
            <p:ph type="sldImg"/>
          </p:nvPr>
        </p:nvSpPr>
        <p:spPr>
          <a:xfrm>
            <a:off x="1144588" y="687388"/>
            <a:ext cx="4568825" cy="3425825"/>
          </a:xfrm>
          <a:ln w="12700" cap="flat"/>
        </p:spPr>
      </p:sp>
      <p:sp>
        <p:nvSpPr>
          <p:cNvPr id="327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9818503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862F01A-2D89-4CF9-B39D-446013D92BAA}" type="slidenum">
              <a:rPr lang="en-US" altLang="zh-CN" sz="1200"/>
              <a:pPr eaLnBrk="1" hangingPunct="1"/>
              <a:t>226</a:t>
            </a:fld>
            <a:endParaRPr lang="en-US" altLang="zh-CN" sz="1200"/>
          </a:p>
        </p:txBody>
      </p:sp>
      <p:sp>
        <p:nvSpPr>
          <p:cNvPr id="328707" name="Rectangle 2"/>
          <p:cNvSpPr>
            <a:spLocks noGrp="1" noRot="1" noChangeAspect="1" noChangeArrowheads="1" noTextEdit="1"/>
          </p:cNvSpPr>
          <p:nvPr>
            <p:ph type="sldImg"/>
          </p:nvPr>
        </p:nvSpPr>
        <p:spPr>
          <a:xfrm>
            <a:off x="1144588" y="687388"/>
            <a:ext cx="4568825" cy="3425825"/>
          </a:xfrm>
          <a:ln w="12700" cap="flat"/>
        </p:spPr>
      </p:sp>
      <p:sp>
        <p:nvSpPr>
          <p:cNvPr id="328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8191481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63445C80-EE0E-47DE-9C10-04A492AAD057}" type="slidenum">
              <a:rPr lang="en-US" altLang="zh-CN" sz="1200"/>
              <a:pPr eaLnBrk="1" hangingPunct="1"/>
              <a:t>227</a:t>
            </a:fld>
            <a:endParaRPr lang="en-US" altLang="zh-CN" sz="1200"/>
          </a:p>
        </p:txBody>
      </p:sp>
      <p:sp>
        <p:nvSpPr>
          <p:cNvPr id="329731" name="Rectangle 2"/>
          <p:cNvSpPr>
            <a:spLocks noGrp="1" noRot="1" noChangeAspect="1" noChangeArrowheads="1" noTextEdit="1"/>
          </p:cNvSpPr>
          <p:nvPr>
            <p:ph type="sldImg"/>
          </p:nvPr>
        </p:nvSpPr>
        <p:spPr>
          <a:xfrm>
            <a:off x="1144588" y="687388"/>
            <a:ext cx="4568825" cy="3425825"/>
          </a:xfrm>
          <a:ln w="12700" cap="flat"/>
        </p:spPr>
      </p:sp>
      <p:sp>
        <p:nvSpPr>
          <p:cNvPr id="329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6043492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184D3AD-4419-458A-9E8E-0763DAA3AFF3}" type="slidenum">
              <a:rPr lang="en-US" altLang="zh-CN" sz="1200"/>
              <a:pPr eaLnBrk="1" hangingPunct="1"/>
              <a:t>228</a:t>
            </a:fld>
            <a:endParaRPr lang="en-US" altLang="zh-CN" sz="1200"/>
          </a:p>
        </p:txBody>
      </p:sp>
      <p:sp>
        <p:nvSpPr>
          <p:cNvPr id="334851" name="Rectangle 2"/>
          <p:cNvSpPr>
            <a:spLocks noGrp="1" noRot="1" noChangeAspect="1" noChangeArrowheads="1" noTextEdit="1"/>
          </p:cNvSpPr>
          <p:nvPr>
            <p:ph type="sldImg"/>
          </p:nvPr>
        </p:nvSpPr>
        <p:spPr>
          <a:xfrm>
            <a:off x="1144588" y="687388"/>
            <a:ext cx="4568825" cy="3425825"/>
          </a:xfrm>
          <a:ln w="12700" cap="flat"/>
        </p:spPr>
      </p:sp>
      <p:sp>
        <p:nvSpPr>
          <p:cNvPr id="334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38058142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578DCFC-4F33-4BB5-A136-B8ED034299DF}" type="slidenum">
              <a:rPr lang="en-US" altLang="zh-CN" sz="1200"/>
              <a:pPr eaLnBrk="1" hangingPunct="1"/>
              <a:t>229</a:t>
            </a:fld>
            <a:endParaRPr lang="en-US" altLang="zh-CN" sz="1200"/>
          </a:p>
        </p:txBody>
      </p:sp>
      <p:sp>
        <p:nvSpPr>
          <p:cNvPr id="335875" name="Rectangle 2"/>
          <p:cNvSpPr>
            <a:spLocks noGrp="1" noRot="1" noChangeAspect="1" noChangeArrowheads="1" noTextEdit="1"/>
          </p:cNvSpPr>
          <p:nvPr>
            <p:ph type="sldImg"/>
          </p:nvPr>
        </p:nvSpPr>
        <p:spPr>
          <a:xfrm>
            <a:off x="1144588" y="687388"/>
            <a:ext cx="4568825" cy="3425825"/>
          </a:xfrm>
          <a:ln w="12700" cap="flat"/>
        </p:spPr>
      </p:sp>
      <p:sp>
        <p:nvSpPr>
          <p:cNvPr id="335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42601162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C50A649-03A0-4AD7-BA58-399A6703AA08}" type="slidenum">
              <a:rPr lang="en-US" altLang="zh-CN" sz="1200"/>
              <a:pPr eaLnBrk="1" hangingPunct="1"/>
              <a:t>230</a:t>
            </a:fld>
            <a:endParaRPr lang="en-US" altLang="zh-CN" sz="1200"/>
          </a:p>
        </p:txBody>
      </p:sp>
      <p:sp>
        <p:nvSpPr>
          <p:cNvPr id="336899" name="Rectangle 2"/>
          <p:cNvSpPr>
            <a:spLocks noGrp="1" noRot="1" noChangeAspect="1" noChangeArrowheads="1" noTextEdit="1"/>
          </p:cNvSpPr>
          <p:nvPr>
            <p:ph type="sldImg"/>
          </p:nvPr>
        </p:nvSpPr>
        <p:spPr>
          <a:xfrm>
            <a:off x="1144588" y="687388"/>
            <a:ext cx="4568825" cy="3425825"/>
          </a:xfrm>
          <a:ln w="12700" cap="flat"/>
        </p:spPr>
      </p:sp>
      <p:sp>
        <p:nvSpPr>
          <p:cNvPr id="336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513682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3E98E82-D0E8-42DE-B906-BD89EA50910C}" type="slidenum">
              <a:rPr lang="en-US" altLang="zh-CN" sz="1200"/>
              <a:pPr eaLnBrk="1" hangingPunct="1"/>
              <a:t>231</a:t>
            </a:fld>
            <a:endParaRPr lang="en-US" altLang="zh-CN" sz="1200"/>
          </a:p>
        </p:txBody>
      </p:sp>
      <p:sp>
        <p:nvSpPr>
          <p:cNvPr id="337923" name="Rectangle 2"/>
          <p:cNvSpPr>
            <a:spLocks noGrp="1" noRot="1" noChangeAspect="1" noChangeArrowheads="1" noTextEdit="1"/>
          </p:cNvSpPr>
          <p:nvPr>
            <p:ph type="sldImg"/>
          </p:nvPr>
        </p:nvSpPr>
        <p:spPr>
          <a:xfrm>
            <a:off x="1144588" y="687388"/>
            <a:ext cx="4568825" cy="3425825"/>
          </a:xfrm>
          <a:ln w="12700" cap="flat"/>
        </p:spPr>
      </p:sp>
      <p:sp>
        <p:nvSpPr>
          <p:cNvPr id="337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031588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BAF7201-6E6A-452A-AACB-CD930DCC512A}" type="slidenum">
              <a:rPr lang="en-US" altLang="zh-CN" sz="1200" smtClean="0"/>
              <a:pPr eaLnBrk="1" hangingPunct="1"/>
              <a:t>14</a:t>
            </a:fld>
            <a:endParaRPr lang="en-US" altLang="zh-CN" sz="1200" smtClean="0"/>
          </a:p>
        </p:txBody>
      </p:sp>
      <p:sp>
        <p:nvSpPr>
          <p:cNvPr id="162819" name="Rectangle 2"/>
          <p:cNvSpPr>
            <a:spLocks noGrp="1" noRot="1" noChangeAspect="1" noChangeArrowheads="1" noTextEdit="1"/>
          </p:cNvSpPr>
          <p:nvPr>
            <p:ph type="sldImg"/>
          </p:nvPr>
        </p:nvSpPr>
        <p:spPr>
          <a:solidFill>
            <a:srgbClr val="FFFFFF"/>
          </a:solidFill>
          <a:ln/>
        </p:spPr>
      </p:sp>
      <p:sp>
        <p:nvSpPr>
          <p:cNvPr id="1628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smtClean="0"/>
          </a:p>
        </p:txBody>
      </p:sp>
    </p:spTree>
    <p:extLst>
      <p:ext uri="{BB962C8B-B14F-4D97-AF65-F5344CB8AC3E}">
        <p14:creationId xmlns:p14="http://schemas.microsoft.com/office/powerpoint/2010/main" val="1797684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5CDEFC6-4F5F-4CC8-B4B5-8FC82F311BEA}" type="slidenum">
              <a:rPr lang="en-US" altLang="zh-CN" sz="1200"/>
              <a:pPr eaLnBrk="1" hangingPunct="1"/>
              <a:t>232</a:t>
            </a:fld>
            <a:endParaRPr lang="en-US" altLang="zh-CN" sz="1200"/>
          </a:p>
        </p:txBody>
      </p:sp>
      <p:sp>
        <p:nvSpPr>
          <p:cNvPr id="338947" name="Rectangle 2"/>
          <p:cNvSpPr>
            <a:spLocks noGrp="1" noRot="1" noChangeAspect="1" noChangeArrowheads="1" noTextEdit="1"/>
          </p:cNvSpPr>
          <p:nvPr>
            <p:ph type="sldImg"/>
          </p:nvPr>
        </p:nvSpPr>
        <p:spPr>
          <a:xfrm>
            <a:off x="1144588" y="687388"/>
            <a:ext cx="4568825" cy="3425825"/>
          </a:xfrm>
          <a:ln w="12700" cap="flat"/>
        </p:spPr>
      </p:sp>
      <p:sp>
        <p:nvSpPr>
          <p:cNvPr id="338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7261389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5F71B93-DC50-4148-86A3-6A0A1AF16AC0}" type="slidenum">
              <a:rPr lang="en-US" altLang="zh-CN" sz="1200"/>
              <a:pPr eaLnBrk="1" hangingPunct="1"/>
              <a:t>233</a:t>
            </a:fld>
            <a:endParaRPr lang="en-US" altLang="zh-CN" sz="1200"/>
          </a:p>
        </p:txBody>
      </p:sp>
      <p:sp>
        <p:nvSpPr>
          <p:cNvPr id="339971" name="Rectangle 2"/>
          <p:cNvSpPr>
            <a:spLocks noGrp="1" noRot="1" noChangeAspect="1" noChangeArrowheads="1" noTextEdit="1"/>
          </p:cNvSpPr>
          <p:nvPr>
            <p:ph type="sldImg"/>
          </p:nvPr>
        </p:nvSpPr>
        <p:spPr>
          <a:xfrm>
            <a:off x="1144588" y="687388"/>
            <a:ext cx="4568825" cy="3425825"/>
          </a:xfrm>
          <a:ln w="12700" cap="flat"/>
        </p:spPr>
      </p:sp>
      <p:sp>
        <p:nvSpPr>
          <p:cNvPr id="339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8223092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AE49C05-07AF-4CC1-B26F-356ECAD31DEE}" type="slidenum">
              <a:rPr lang="en-US" altLang="zh-CN" sz="1200"/>
              <a:pPr eaLnBrk="1" hangingPunct="1"/>
              <a:t>234</a:t>
            </a:fld>
            <a:endParaRPr lang="en-US" altLang="zh-CN" sz="1200"/>
          </a:p>
        </p:txBody>
      </p:sp>
      <p:sp>
        <p:nvSpPr>
          <p:cNvPr id="340995" name="Rectangle 2"/>
          <p:cNvSpPr>
            <a:spLocks noGrp="1" noRot="1" noChangeAspect="1" noChangeArrowheads="1" noTextEdit="1"/>
          </p:cNvSpPr>
          <p:nvPr>
            <p:ph type="sldImg"/>
          </p:nvPr>
        </p:nvSpPr>
        <p:spPr>
          <a:xfrm>
            <a:off x="1144588" y="687388"/>
            <a:ext cx="4568825" cy="3425825"/>
          </a:xfrm>
          <a:ln w="12700" cap="flat"/>
        </p:spPr>
      </p:sp>
      <p:sp>
        <p:nvSpPr>
          <p:cNvPr id="340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4038478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C4060EB-6D25-4B0D-B264-34AD906A8BC2}" type="slidenum">
              <a:rPr lang="en-US" altLang="zh-CN" sz="1200"/>
              <a:pPr eaLnBrk="1" hangingPunct="1"/>
              <a:t>235</a:t>
            </a:fld>
            <a:endParaRPr lang="en-US" altLang="zh-CN" sz="1200"/>
          </a:p>
        </p:txBody>
      </p:sp>
      <p:sp>
        <p:nvSpPr>
          <p:cNvPr id="342019" name="Rectangle 2"/>
          <p:cNvSpPr>
            <a:spLocks noGrp="1" noRot="1" noChangeAspect="1" noChangeArrowheads="1" noTextEdit="1"/>
          </p:cNvSpPr>
          <p:nvPr>
            <p:ph type="sldImg"/>
          </p:nvPr>
        </p:nvSpPr>
        <p:spPr>
          <a:xfrm>
            <a:off x="1144588" y="687388"/>
            <a:ext cx="4568825" cy="3425825"/>
          </a:xfrm>
          <a:ln w="12700" cap="flat"/>
        </p:spPr>
      </p:sp>
      <p:sp>
        <p:nvSpPr>
          <p:cNvPr id="342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8163496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12AEDBD-17B1-457E-8FB0-EA4D17FFA2FF}" type="slidenum">
              <a:rPr lang="en-US" altLang="zh-CN" sz="1200"/>
              <a:pPr eaLnBrk="1" hangingPunct="1"/>
              <a:t>236</a:t>
            </a:fld>
            <a:endParaRPr lang="en-US" altLang="zh-CN" sz="1200"/>
          </a:p>
        </p:txBody>
      </p:sp>
      <p:sp>
        <p:nvSpPr>
          <p:cNvPr id="343043" name="Rectangle 2"/>
          <p:cNvSpPr>
            <a:spLocks noGrp="1" noRot="1" noChangeAspect="1" noChangeArrowheads="1" noTextEdit="1"/>
          </p:cNvSpPr>
          <p:nvPr>
            <p:ph type="sldImg"/>
          </p:nvPr>
        </p:nvSpPr>
        <p:spPr>
          <a:xfrm>
            <a:off x="1144588" y="687388"/>
            <a:ext cx="4568825" cy="3425825"/>
          </a:xfrm>
          <a:ln w="12700" cap="flat"/>
        </p:spPr>
      </p:sp>
      <p:sp>
        <p:nvSpPr>
          <p:cNvPr id="343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42624693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C2847F45-D44F-4C56-9FC0-22EBA78450BB}" type="slidenum">
              <a:rPr lang="en-US" altLang="zh-CN" sz="1200"/>
              <a:pPr eaLnBrk="1" hangingPunct="1"/>
              <a:t>237</a:t>
            </a:fld>
            <a:endParaRPr lang="en-US" altLang="zh-CN" sz="1200"/>
          </a:p>
        </p:txBody>
      </p:sp>
      <p:sp>
        <p:nvSpPr>
          <p:cNvPr id="344067" name="Rectangle 2"/>
          <p:cNvSpPr>
            <a:spLocks noGrp="1" noRot="1" noChangeAspect="1" noChangeArrowheads="1" noTextEdit="1"/>
          </p:cNvSpPr>
          <p:nvPr>
            <p:ph type="sldImg"/>
          </p:nvPr>
        </p:nvSpPr>
        <p:spPr>
          <a:xfrm>
            <a:off x="1144588" y="687388"/>
            <a:ext cx="4568825" cy="3425825"/>
          </a:xfrm>
          <a:ln w="12700" cap="flat"/>
        </p:spPr>
      </p:sp>
      <p:sp>
        <p:nvSpPr>
          <p:cNvPr id="344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353137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4127428-B27C-491F-90C7-1388A117E636}" type="slidenum">
              <a:rPr lang="en-US" altLang="zh-CN" sz="1200"/>
              <a:pPr eaLnBrk="1" hangingPunct="1"/>
              <a:t>238</a:t>
            </a:fld>
            <a:endParaRPr lang="en-US" altLang="zh-CN" sz="1200"/>
          </a:p>
        </p:txBody>
      </p:sp>
      <p:sp>
        <p:nvSpPr>
          <p:cNvPr id="345091" name="Rectangle 2"/>
          <p:cNvSpPr>
            <a:spLocks noGrp="1" noRot="1" noChangeAspect="1" noChangeArrowheads="1" noTextEdit="1"/>
          </p:cNvSpPr>
          <p:nvPr>
            <p:ph type="sldImg"/>
          </p:nvPr>
        </p:nvSpPr>
        <p:spPr>
          <a:xfrm>
            <a:off x="1144588" y="687388"/>
            <a:ext cx="4568825" cy="3425825"/>
          </a:xfrm>
          <a:ln w="12700" cap="flat"/>
        </p:spPr>
      </p:sp>
      <p:sp>
        <p:nvSpPr>
          <p:cNvPr id="345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1100857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72B105C-F2CA-4239-9771-9271D7B0E102}" type="slidenum">
              <a:rPr lang="en-US" altLang="zh-CN" sz="1200"/>
              <a:pPr eaLnBrk="1" hangingPunct="1"/>
              <a:t>239</a:t>
            </a:fld>
            <a:endParaRPr lang="en-US" altLang="zh-CN" sz="1200"/>
          </a:p>
        </p:txBody>
      </p:sp>
      <p:sp>
        <p:nvSpPr>
          <p:cNvPr id="346115" name="Rectangle 2"/>
          <p:cNvSpPr>
            <a:spLocks noGrp="1" noRot="1" noChangeAspect="1" noChangeArrowheads="1" noTextEdit="1"/>
          </p:cNvSpPr>
          <p:nvPr>
            <p:ph type="sldImg"/>
          </p:nvPr>
        </p:nvSpPr>
        <p:spPr>
          <a:xfrm>
            <a:off x="1144588" y="687388"/>
            <a:ext cx="4568825" cy="3425825"/>
          </a:xfrm>
          <a:ln w="12700" cap="flat"/>
        </p:spPr>
      </p:sp>
      <p:sp>
        <p:nvSpPr>
          <p:cNvPr id="346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8316321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C185C512-0E02-40AA-87E4-85ED7728D65D}" type="slidenum">
              <a:rPr lang="en-US" altLang="zh-CN" sz="1200"/>
              <a:pPr eaLnBrk="1" hangingPunct="1"/>
              <a:t>240</a:t>
            </a:fld>
            <a:endParaRPr lang="en-US" altLang="zh-CN" sz="1200"/>
          </a:p>
        </p:txBody>
      </p:sp>
      <p:sp>
        <p:nvSpPr>
          <p:cNvPr id="347139" name="Rectangle 2"/>
          <p:cNvSpPr>
            <a:spLocks noGrp="1" noRot="1" noChangeAspect="1" noChangeArrowheads="1" noTextEdit="1"/>
          </p:cNvSpPr>
          <p:nvPr>
            <p:ph type="sldImg"/>
          </p:nvPr>
        </p:nvSpPr>
        <p:spPr>
          <a:xfrm>
            <a:off x="1144588" y="687388"/>
            <a:ext cx="4568825" cy="3425825"/>
          </a:xfrm>
          <a:ln w="12700" cap="flat"/>
        </p:spPr>
      </p:sp>
      <p:sp>
        <p:nvSpPr>
          <p:cNvPr id="347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9104486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5ACDAF1-0A32-4498-8646-12F3245BA533}" type="slidenum">
              <a:rPr lang="en-US" altLang="zh-CN" sz="1200"/>
              <a:pPr eaLnBrk="1" hangingPunct="1"/>
              <a:t>241</a:t>
            </a:fld>
            <a:endParaRPr lang="en-US" altLang="zh-CN" sz="1200"/>
          </a:p>
        </p:txBody>
      </p:sp>
      <p:sp>
        <p:nvSpPr>
          <p:cNvPr id="348163" name="Rectangle 2"/>
          <p:cNvSpPr>
            <a:spLocks noGrp="1" noRot="1" noChangeAspect="1" noChangeArrowheads="1" noTextEdit="1"/>
          </p:cNvSpPr>
          <p:nvPr>
            <p:ph type="sldImg"/>
          </p:nvPr>
        </p:nvSpPr>
        <p:spPr>
          <a:xfrm>
            <a:off x="1144588" y="687388"/>
            <a:ext cx="4568825" cy="3425825"/>
          </a:xfrm>
          <a:ln w="12700" cap="flat"/>
        </p:spPr>
      </p:sp>
      <p:sp>
        <p:nvSpPr>
          <p:cNvPr id="348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smtClean="0"/>
          </a:p>
        </p:txBody>
      </p:sp>
    </p:spTree>
    <p:extLst>
      <p:ext uri="{BB962C8B-B14F-4D97-AF65-F5344CB8AC3E}">
        <p14:creationId xmlns:p14="http://schemas.microsoft.com/office/powerpoint/2010/main" val="228055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59618E5-2369-43CF-943B-1711B871E117}" type="datetime1">
              <a:rPr lang="zh-CN" altLang="en-US" smtClean="0"/>
              <a:t>2021/11/7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zh-CN" dirty="0" smtClean="0"/>
              <a:t>Lecture 05-</a:t>
            </a:r>
            <a:fld id="{C500E0D8-C774-47FA-BD65-2E3AC2F42416}" type="slidenum">
              <a:rPr lang="en-US" altLang="zh-CN" smtClean="0"/>
              <a:pPr>
                <a:defRPr/>
              </a:pPr>
              <a:t>‹#›</a:t>
            </a:fld>
            <a:endParaRPr lang="en-US" altLang="zh-CN" dirty="0"/>
          </a:p>
        </p:txBody>
      </p:sp>
    </p:spTree>
    <p:extLst>
      <p:ext uri="{BB962C8B-B14F-4D97-AF65-F5344CB8AC3E}">
        <p14:creationId xmlns:p14="http://schemas.microsoft.com/office/powerpoint/2010/main" val="159548016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E19A6CB-FA0C-43A4-BB16-ABF0E8654C07}" type="datetime1">
              <a:rPr lang="zh-CN" altLang="en-US" smtClean="0"/>
              <a:t>2021/11/7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zh-CN" dirty="0" smtClean="0"/>
              <a:t>Lecture 05- </a:t>
            </a:r>
            <a:fld id="{10EDF172-3862-4144-A17A-71A53B62149D}" type="slidenum">
              <a:rPr lang="en-US" altLang="zh-CN" smtClean="0"/>
              <a:pPr>
                <a:defRPr/>
              </a:pPr>
              <a:t>‹#›</a:t>
            </a:fld>
            <a:endParaRPr lang="en-US" altLang="zh-CN" dirty="0"/>
          </a:p>
        </p:txBody>
      </p:sp>
    </p:spTree>
    <p:extLst>
      <p:ext uri="{BB962C8B-B14F-4D97-AF65-F5344CB8AC3E}">
        <p14:creationId xmlns:p14="http://schemas.microsoft.com/office/powerpoint/2010/main" val="2689472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723959B-5719-4ED7-9286-9C29CB129759}" type="datetime1">
              <a:rPr lang="zh-CN" altLang="en-US" smtClean="0"/>
              <a:t>2021/11/7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zh-CN" dirty="0" smtClean="0"/>
              <a:t>Lecture 05- </a:t>
            </a:r>
            <a:fld id="{55617DDE-34C4-44FC-B6DB-D2C9B1467E45}" type="slidenum">
              <a:rPr lang="en-US" altLang="zh-CN" smtClean="0"/>
              <a:pPr>
                <a:defRPr/>
              </a:pPr>
              <a:t>‹#›</a:t>
            </a:fld>
            <a:endParaRPr lang="en-US" altLang="zh-CN" dirty="0"/>
          </a:p>
        </p:txBody>
      </p:sp>
    </p:spTree>
    <p:extLst>
      <p:ext uri="{BB962C8B-B14F-4D97-AF65-F5344CB8AC3E}">
        <p14:creationId xmlns:p14="http://schemas.microsoft.com/office/powerpoint/2010/main" val="4104886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8DEA30BD-DAE2-44E4-917C-D921EAED85C2}" type="datetime1">
              <a:rPr lang="zh-CN" altLang="en-US" smtClean="0"/>
              <a:t>2021/11/7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zh-CN" dirty="0" smtClean="0"/>
              <a:t>Lecture 05- </a:t>
            </a:r>
            <a:fld id="{32E2DC9A-0041-44CB-92B0-3D8F8CFAD24A}" type="slidenum">
              <a:rPr lang="en-US" altLang="zh-CN" smtClean="0"/>
              <a:pPr>
                <a:defRPr/>
              </a:pPr>
              <a:t>‹#›</a:t>
            </a:fld>
            <a:endParaRPr lang="en-US" altLang="zh-CN" dirty="0"/>
          </a:p>
        </p:txBody>
      </p:sp>
    </p:spTree>
    <p:extLst>
      <p:ext uri="{BB962C8B-B14F-4D97-AF65-F5344CB8AC3E}">
        <p14:creationId xmlns:p14="http://schemas.microsoft.com/office/powerpoint/2010/main" val="3139140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DD706503-8DCB-4E83-801B-F267F576797D}" type="datetime1">
              <a:rPr lang="zh-CN" altLang="en-US" smtClean="0"/>
              <a:t>2021/11/7</a:t>
            </a:fld>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8" name="Rectangle 6"/>
          <p:cNvSpPr>
            <a:spLocks noGrp="1" noChangeArrowheads="1"/>
          </p:cNvSpPr>
          <p:nvPr>
            <p:ph type="sldNum" sz="quarter" idx="12"/>
          </p:nvPr>
        </p:nvSpPr>
        <p:spPr>
          <a:ln/>
        </p:spPr>
        <p:txBody>
          <a:bodyPr/>
          <a:lstStyle>
            <a:lvl1pPr>
              <a:defRPr/>
            </a:lvl1pPr>
          </a:lstStyle>
          <a:p>
            <a:pPr>
              <a:defRPr/>
            </a:pPr>
            <a:r>
              <a:rPr lang="en-US" altLang="zh-CN" dirty="0" smtClean="0"/>
              <a:t>Lecture 05- </a:t>
            </a:r>
            <a:fld id="{42CFA1A4-01B1-4A3F-8FB2-F662FE45A43D}" type="slidenum">
              <a:rPr lang="en-US" altLang="zh-CN" smtClean="0"/>
              <a:pPr>
                <a:defRPr/>
              </a:pPr>
              <a:t>‹#›</a:t>
            </a:fld>
            <a:endParaRPr lang="en-US" altLang="zh-CN" dirty="0"/>
          </a:p>
        </p:txBody>
      </p:sp>
    </p:spTree>
    <p:extLst>
      <p:ext uri="{BB962C8B-B14F-4D97-AF65-F5344CB8AC3E}">
        <p14:creationId xmlns:p14="http://schemas.microsoft.com/office/powerpoint/2010/main" val="2250955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152400" y="152400"/>
            <a:ext cx="2475384" cy="457200"/>
          </a:xfrm>
          <a:ln/>
        </p:spPr>
        <p:txBody>
          <a:bodyPr/>
          <a:lstStyle>
            <a:lvl1pPr>
              <a:defRPr/>
            </a:lvl1pPr>
          </a:lstStyle>
          <a:p>
            <a:pPr>
              <a:defRPr/>
            </a:pPr>
            <a:fld id="{18D7EDCB-0D1B-4E4C-8AB0-AF92FC9028BC}" type="datetime1">
              <a:rPr lang="zh-CN" altLang="en-US" smtClean="0"/>
              <a:t>2021/11/7</a:t>
            </a:fld>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zh-CN" dirty="0" smtClean="0"/>
              <a:t>Lecture 05-</a:t>
            </a:r>
            <a:fld id="{5F9FD59F-511C-41EA-A020-0A950C05E1DA}" type="slidenum">
              <a:rPr lang="en-US" altLang="zh-CN" smtClean="0"/>
              <a:pPr>
                <a:defRPr/>
              </a:pPr>
              <a:t>‹#›</a:t>
            </a:fld>
            <a:endParaRPr lang="en-US" altLang="zh-CN" dirty="0"/>
          </a:p>
        </p:txBody>
      </p:sp>
    </p:spTree>
    <p:extLst>
      <p:ext uri="{BB962C8B-B14F-4D97-AF65-F5344CB8AC3E}">
        <p14:creationId xmlns:p14="http://schemas.microsoft.com/office/powerpoint/2010/main" val="9016788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909AB7E9-FE54-4D35-BA37-2ED2589F2497}" type="datetime1">
              <a:rPr lang="zh-CN" altLang="en-US" smtClean="0"/>
              <a:t>2021/11/7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zh-CN" dirty="0" smtClean="0"/>
              <a:t>Lecture 05- </a:t>
            </a:r>
            <a:fld id="{E6C00841-480B-405A-B520-D6325F2D6B2E}" type="slidenum">
              <a:rPr lang="en-US" altLang="zh-CN" smtClean="0"/>
              <a:pPr>
                <a:defRPr/>
              </a:pPr>
              <a:t>‹#›</a:t>
            </a:fld>
            <a:endParaRPr lang="en-US" altLang="zh-CN" dirty="0"/>
          </a:p>
        </p:txBody>
      </p:sp>
    </p:spTree>
    <p:extLst>
      <p:ext uri="{BB962C8B-B14F-4D97-AF65-F5344CB8AC3E}">
        <p14:creationId xmlns:p14="http://schemas.microsoft.com/office/powerpoint/2010/main" val="111284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52621AAF-91E1-4261-9136-FC8A2A74FD84}" type="datetime1">
              <a:rPr lang="zh-CN" altLang="en-US" smtClean="0"/>
              <a:t>2021/11/7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zh-CN" dirty="0" smtClean="0"/>
              <a:t>Lecture 05- </a:t>
            </a:r>
            <a:fld id="{C35F36D4-A7EE-4FB5-83E5-D9B9724991F1}" type="slidenum">
              <a:rPr lang="en-US" altLang="zh-CN" smtClean="0"/>
              <a:pPr>
                <a:defRPr/>
              </a:pPr>
              <a:t>‹#›</a:t>
            </a:fld>
            <a:endParaRPr lang="en-US" altLang="zh-CN" dirty="0"/>
          </a:p>
        </p:txBody>
      </p:sp>
    </p:spTree>
    <p:extLst>
      <p:ext uri="{BB962C8B-B14F-4D97-AF65-F5344CB8AC3E}">
        <p14:creationId xmlns:p14="http://schemas.microsoft.com/office/powerpoint/2010/main" val="3471045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2EAF873B-EE29-4995-B592-17A3C4BAA6B0}" type="datetime1">
              <a:rPr lang="zh-CN" altLang="en-US" smtClean="0"/>
              <a:t>2021/11/7</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zh-CN" dirty="0" smtClean="0"/>
              <a:t>Lecture 05- </a:t>
            </a:r>
            <a:fld id="{F4678378-AD8F-45CC-BA48-46FA6A534EA4}" type="slidenum">
              <a:rPr lang="en-US" altLang="zh-CN" smtClean="0"/>
              <a:pPr>
                <a:defRPr/>
              </a:pPr>
              <a:t>‹#›</a:t>
            </a:fld>
            <a:endParaRPr lang="en-US" altLang="zh-CN" dirty="0"/>
          </a:p>
        </p:txBody>
      </p:sp>
    </p:spTree>
    <p:extLst>
      <p:ext uri="{BB962C8B-B14F-4D97-AF65-F5344CB8AC3E}">
        <p14:creationId xmlns:p14="http://schemas.microsoft.com/office/powerpoint/2010/main" val="809505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DE18551D-FDD1-4D47-B8D2-899C2093CF53}" type="datetime1">
              <a:rPr lang="zh-CN" altLang="en-US" smtClean="0"/>
              <a:t>2021/11/7</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zh-CN" dirty="0" smtClean="0"/>
              <a:t>Lecture 05- </a:t>
            </a:r>
            <a:fld id="{5F67D322-F58B-4194-BFFD-1DF02F4CEB10}" type="slidenum">
              <a:rPr lang="en-US" altLang="zh-CN" smtClean="0"/>
              <a:pPr>
                <a:defRPr/>
              </a:pPr>
              <a:t>‹#›</a:t>
            </a:fld>
            <a:endParaRPr lang="en-US" altLang="zh-CN" dirty="0"/>
          </a:p>
        </p:txBody>
      </p:sp>
    </p:spTree>
    <p:extLst>
      <p:ext uri="{BB962C8B-B14F-4D97-AF65-F5344CB8AC3E}">
        <p14:creationId xmlns:p14="http://schemas.microsoft.com/office/powerpoint/2010/main" val="347459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152400" y="152400"/>
            <a:ext cx="2547392" cy="457200"/>
          </a:xfrm>
          <a:ln/>
        </p:spPr>
        <p:txBody>
          <a:bodyPr/>
          <a:lstStyle>
            <a:lvl1pPr>
              <a:defRPr/>
            </a:lvl1pPr>
          </a:lstStyle>
          <a:p>
            <a:pPr>
              <a:defRPr/>
            </a:pPr>
            <a:fld id="{F5C80426-02B2-4A5E-BA0A-28E98581294D}" type="datetime1">
              <a:rPr lang="zh-CN" altLang="en-US" smtClean="0"/>
              <a:t>2021/11/7</a:t>
            </a:fld>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4" name="Rectangle 6"/>
          <p:cNvSpPr>
            <a:spLocks noGrp="1" noChangeArrowheads="1"/>
          </p:cNvSpPr>
          <p:nvPr>
            <p:ph type="sldNum" sz="quarter" idx="12"/>
          </p:nvPr>
        </p:nvSpPr>
        <p:spPr>
          <a:ln/>
        </p:spPr>
        <p:txBody>
          <a:bodyPr/>
          <a:lstStyle>
            <a:lvl1pPr>
              <a:defRPr/>
            </a:lvl1pPr>
          </a:lstStyle>
          <a:p>
            <a:pPr>
              <a:defRPr/>
            </a:pPr>
            <a:r>
              <a:rPr lang="en-US" altLang="zh-CN" dirty="0" smtClean="0"/>
              <a:t>Lecture 05- </a:t>
            </a:r>
            <a:fld id="{AA65000F-0E95-4B82-9084-8320BA3E8141}" type="slidenum">
              <a:rPr lang="en-US" altLang="zh-CN" smtClean="0"/>
              <a:pPr>
                <a:defRPr/>
              </a:pPr>
              <a:t>‹#›</a:t>
            </a:fld>
            <a:endParaRPr lang="en-US" altLang="zh-CN" dirty="0"/>
          </a:p>
        </p:txBody>
      </p:sp>
    </p:spTree>
    <p:extLst>
      <p:ext uri="{BB962C8B-B14F-4D97-AF65-F5344CB8AC3E}">
        <p14:creationId xmlns:p14="http://schemas.microsoft.com/office/powerpoint/2010/main" val="29137755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E7469031-2D79-4B51-AECF-12F4660819A4}" type="datetime1">
              <a:rPr lang="zh-CN" altLang="en-US" smtClean="0"/>
              <a:t>2021/11/7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zh-CN" dirty="0" smtClean="0"/>
              <a:t>Lecture 05- </a:t>
            </a:r>
            <a:fld id="{E33C519A-27D0-4673-B2E9-A92CA054E3DF}" type="slidenum">
              <a:rPr lang="en-US" altLang="zh-CN" smtClean="0"/>
              <a:pPr>
                <a:defRPr/>
              </a:pPr>
              <a:t>‹#›</a:t>
            </a:fld>
            <a:endParaRPr lang="en-US" altLang="zh-CN" dirty="0"/>
          </a:p>
        </p:txBody>
      </p:sp>
    </p:spTree>
    <p:extLst>
      <p:ext uri="{BB962C8B-B14F-4D97-AF65-F5344CB8AC3E}">
        <p14:creationId xmlns:p14="http://schemas.microsoft.com/office/powerpoint/2010/main" val="860139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2CE0044-E911-4FBB-8AE0-00F34C94D3FA}" type="datetime1">
              <a:rPr lang="zh-CN" altLang="en-US" smtClean="0"/>
              <a:t>2021/11/7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余腊生   版权所有，违者必究</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zh-CN" dirty="0" smtClean="0"/>
              <a:t>Lecture 05- </a:t>
            </a:r>
            <a:fld id="{3EBA2AC0-927D-435F-95D3-416FE9A2128E}" type="slidenum">
              <a:rPr lang="en-US" altLang="zh-CN" smtClean="0"/>
              <a:pPr>
                <a:defRPr/>
              </a:pPr>
              <a:t>‹#›</a:t>
            </a:fld>
            <a:endParaRPr lang="en-US" altLang="zh-CN" dirty="0"/>
          </a:p>
        </p:txBody>
      </p:sp>
    </p:spTree>
    <p:extLst>
      <p:ext uri="{BB962C8B-B14F-4D97-AF65-F5344CB8AC3E}">
        <p14:creationId xmlns:p14="http://schemas.microsoft.com/office/powerpoint/2010/main" val="137260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CCFF"/>
            </a:gs>
            <a:gs pos="100000">
              <a:schemeClr val="bg1"/>
            </a:gs>
          </a:gsLst>
          <a:lin ang="5400000" scaled="1"/>
        </a:gra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9"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152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fld id="{116F4647-1F9A-4D65-9FBE-646109FB1F3B}" type="datetime1">
              <a:rPr lang="zh-CN" altLang="en-US" smtClean="0"/>
              <a:t>2021/11/7</a:t>
            </a:fld>
            <a:endParaRPr lang="en-US" altLang="zh-CN"/>
          </a:p>
        </p:txBody>
      </p:sp>
      <p:sp>
        <p:nvSpPr>
          <p:cNvPr id="3" name="Rectangle 5"/>
          <p:cNvSpPr>
            <a:spLocks noGrp="1" noChangeArrowheads="1"/>
          </p:cNvSpPr>
          <p:nvPr>
            <p:ph type="ftr" sz="quarter" idx="3"/>
          </p:nvPr>
        </p:nvSpPr>
        <p:spPr bwMode="auto">
          <a:xfrm>
            <a:off x="3200400" y="64770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1">
                <a:solidFill>
                  <a:srgbClr val="FF3399"/>
                </a:solidFill>
                <a:ea typeface="楷体_GB2312" pitchFamily="49" charset="-122"/>
              </a:defRPr>
            </a:lvl1pPr>
          </a:lstStyle>
          <a:p>
            <a:pPr>
              <a:defRPr/>
            </a:pPr>
            <a:r>
              <a:rPr lang="zh-CN" altLang="en-US"/>
              <a:t>余腊生   版权所有，违者必究</a:t>
            </a:r>
          </a:p>
        </p:txBody>
      </p:sp>
      <p:sp>
        <p:nvSpPr>
          <p:cNvPr id="1030" name="Rectangle 6"/>
          <p:cNvSpPr>
            <a:spLocks noGrp="1" noChangeArrowheads="1"/>
          </p:cNvSpPr>
          <p:nvPr>
            <p:ph type="sldNum" sz="quarter" idx="4"/>
          </p:nvPr>
        </p:nvSpPr>
        <p:spPr bwMode="auto">
          <a:xfrm>
            <a:off x="7239000" y="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r>
              <a:rPr lang="en-US" altLang="zh-CN" dirty="0" smtClean="0"/>
              <a:t>Lecture 05- </a:t>
            </a:r>
            <a:fld id="{95256469-D362-419F-ABA3-A9BFB3AA87EE}" type="slidenum">
              <a:rPr lang="en-US" altLang="zh-CN" smtClean="0"/>
              <a:pPr>
                <a:defRPr/>
              </a:pPr>
              <a:t>‹#›</a:t>
            </a:fld>
            <a:endParaRPr lang="en-US" altLang="zh-CN" dirty="0"/>
          </a:p>
        </p:txBody>
      </p:sp>
      <p:sp>
        <p:nvSpPr>
          <p:cNvPr id="1033" name="Text Box 7"/>
          <p:cNvSpPr txBox="1">
            <a:spLocks noChangeArrowheads="1"/>
          </p:cNvSpPr>
          <p:nvPr/>
        </p:nvSpPr>
        <p:spPr bwMode="auto">
          <a:xfrm>
            <a:off x="-46038" y="6400800"/>
            <a:ext cx="3322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t>@central south university</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audio" Target="../media/audio2.wav"/></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Microsoft_Visio_2003-2010___9.vsd"/><Relationship Id="rId2" Type="http://schemas.openxmlformats.org/officeDocument/2006/relationships/slideLayout" Target="../slideLayouts/slideLayout1.xml"/><Relationship Id="rId1" Type="http://schemas.openxmlformats.org/officeDocument/2006/relationships/vmlDrawing" Target="../drawings/vmlDrawing29.vml"/><Relationship Id="rId4" Type="http://schemas.openxmlformats.org/officeDocument/2006/relationships/image" Target="../media/image54.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Microsoft_Visio_2003-2010___10.vsd"/><Relationship Id="rId2" Type="http://schemas.openxmlformats.org/officeDocument/2006/relationships/slideLayout" Target="../slideLayouts/slideLayout1.xml"/><Relationship Id="rId1" Type="http://schemas.openxmlformats.org/officeDocument/2006/relationships/vmlDrawing" Target="../drawings/vmlDrawing30.vml"/><Relationship Id="rId4" Type="http://schemas.openxmlformats.org/officeDocument/2006/relationships/image" Target="../media/image55.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46.xml"/><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27.bin"/><Relationship Id="rId11" Type="http://schemas.openxmlformats.org/officeDocument/2006/relationships/image" Target="../media/image59.wmf"/><Relationship Id="rId5" Type="http://schemas.openxmlformats.org/officeDocument/2006/relationships/image" Target="../media/image56.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58.w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66.png"/><Relationship Id="rId3" Type="http://schemas.openxmlformats.org/officeDocument/2006/relationships/notesSlide" Target="../notesSlides/notesSlide48.xml"/><Relationship Id="rId7" Type="http://schemas.openxmlformats.org/officeDocument/2006/relationships/image" Target="../media/image61.wmf"/><Relationship Id="rId12"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31.bin"/><Relationship Id="rId11" Type="http://schemas.openxmlformats.org/officeDocument/2006/relationships/image" Target="../media/image64.png"/><Relationship Id="rId5" Type="http://schemas.openxmlformats.org/officeDocument/2006/relationships/image" Target="../media/image60.wmf"/><Relationship Id="rId10" Type="http://schemas.openxmlformats.org/officeDocument/2006/relationships/image" Target="../media/image63.png"/><Relationship Id="rId4" Type="http://schemas.openxmlformats.org/officeDocument/2006/relationships/oleObject" Target="../embeddings/oleObject30.bin"/><Relationship Id="rId9" Type="http://schemas.openxmlformats.org/officeDocument/2006/relationships/image" Target="../media/image62.w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wmf"/><Relationship Id="rId4"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49.xml"/><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34.bin"/><Relationship Id="rId5" Type="http://schemas.openxmlformats.org/officeDocument/2006/relationships/image" Target="../media/image67.wmf"/><Relationship Id="rId4" Type="http://schemas.openxmlformats.org/officeDocument/2006/relationships/oleObject" Target="../embeddings/oleObject33.bin"/><Relationship Id="rId9" Type="http://schemas.openxmlformats.org/officeDocument/2006/relationships/image" Target="../media/image69.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Microsoft_Visio_2003-2010___11.vsd"/><Relationship Id="rId2" Type="http://schemas.openxmlformats.org/officeDocument/2006/relationships/slideLayout" Target="../slideLayouts/slideLayout1.xml"/><Relationship Id="rId1" Type="http://schemas.openxmlformats.org/officeDocument/2006/relationships/vmlDrawing" Target="../drawings/vmlDrawing34.vml"/><Relationship Id="rId4" Type="http://schemas.openxmlformats.org/officeDocument/2006/relationships/image" Target="../media/image70.emf"/></Relationships>
</file>

<file path=ppt/slides/_rels/slide112.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image" Target="../media/image72.wmf"/><Relationship Id="rId5" Type="http://schemas.openxmlformats.org/officeDocument/2006/relationships/oleObject" Target="../embeddings/oleObject37.bin"/><Relationship Id="rId4" Type="http://schemas.openxmlformats.org/officeDocument/2006/relationships/image" Target="../media/image71.wmf"/></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50.xml"/><Relationship Id="rId7"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40.bin"/><Relationship Id="rId5" Type="http://schemas.openxmlformats.org/officeDocument/2006/relationships/image" Target="../media/image74.wmf"/><Relationship Id="rId4" Type="http://schemas.openxmlformats.org/officeDocument/2006/relationships/oleObject" Target="../embeddings/oleObject39.bin"/><Relationship Id="rId9" Type="http://schemas.openxmlformats.org/officeDocument/2006/relationships/image" Target="../media/image76.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51.xml"/><Relationship Id="rId7"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43.bin"/><Relationship Id="rId5" Type="http://schemas.openxmlformats.org/officeDocument/2006/relationships/image" Target="../media/image77.wmf"/><Relationship Id="rId4" Type="http://schemas.openxmlformats.org/officeDocument/2006/relationships/oleObject" Target="../embeddings/oleObject42.bin"/><Relationship Id="rId9" Type="http://schemas.openxmlformats.org/officeDocument/2006/relationships/image" Target="../media/image79.w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52.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46.bin"/><Relationship Id="rId5" Type="http://schemas.openxmlformats.org/officeDocument/2006/relationships/image" Target="../media/image80.wmf"/><Relationship Id="rId4" Type="http://schemas.openxmlformats.org/officeDocument/2006/relationships/oleObject" Target="../embeddings/oleObject45.bin"/><Relationship Id="rId9" Type="http://schemas.openxmlformats.org/officeDocument/2006/relationships/image" Target="../media/image82.wmf"/></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54.xml"/><Relationship Id="rId7" Type="http://schemas.openxmlformats.org/officeDocument/2006/relationships/image" Target="../media/image84.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49.bin"/><Relationship Id="rId5" Type="http://schemas.openxmlformats.org/officeDocument/2006/relationships/image" Target="../media/image83.wmf"/><Relationship Id="rId4" Type="http://schemas.openxmlformats.org/officeDocument/2006/relationships/oleObject" Target="../embeddings/oleObject48.bin"/><Relationship Id="rId9" Type="http://schemas.openxmlformats.org/officeDocument/2006/relationships/image" Target="../media/image85.w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87.wmf"/><Relationship Id="rId5" Type="http://schemas.openxmlformats.org/officeDocument/2006/relationships/oleObject" Target="../embeddings/oleObject52.bin"/><Relationship Id="rId4" Type="http://schemas.openxmlformats.org/officeDocument/2006/relationships/image" Target="../media/image86.wmf"/></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89.png"/><Relationship Id="rId5" Type="http://schemas.openxmlformats.org/officeDocument/2006/relationships/image" Target="../media/image88.wmf"/><Relationship Id="rId4" Type="http://schemas.openxmlformats.org/officeDocument/2006/relationships/oleObject" Target="../embeddings/oleObject53.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wmf"/><Relationship Id="rId4"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92.png"/><Relationship Id="rId5" Type="http://schemas.openxmlformats.org/officeDocument/2006/relationships/image" Target="../media/image91.wmf"/><Relationship Id="rId4" Type="http://schemas.openxmlformats.org/officeDocument/2006/relationships/oleObject" Target="../embeddings/oleObject54.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94.w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56.bin"/><Relationship Id="rId5" Type="http://schemas.openxmlformats.org/officeDocument/2006/relationships/image" Target="../media/image93.wmf"/><Relationship Id="rId4" Type="http://schemas.openxmlformats.org/officeDocument/2006/relationships/oleObject" Target="../embeddings/oleObject55.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1.xml"/><Relationship Id="rId1" Type="http://schemas.openxmlformats.org/officeDocument/2006/relationships/vmlDrawing" Target="../drawings/vmlDrawing44.vml"/><Relationship Id="rId4" Type="http://schemas.openxmlformats.org/officeDocument/2006/relationships/image" Target="../media/image96.wmf"/></Relationships>
</file>

<file path=ppt/slides/_rels/slide129.xml.rels><?xml version="1.0" encoding="UTF-8" standalone="yes"?>
<Relationships xmlns="http://schemas.openxmlformats.org/package/2006/relationships"><Relationship Id="rId3" Type="http://schemas.openxmlformats.org/officeDocument/2006/relationships/hyperlink" Target="file:///I:\&#24182;&#34892;&#35745;&#31639;&#26426;&#31995;&#32479;&#32467;&#26500;\&#24182;&#34892;&#35745;&#31639;&#26426;&#31995;&#32479;&#32467;&#26500;\Chap03\3.2.htm" TargetMode="External"/><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98.png"/><Relationship Id="rId5" Type="http://schemas.openxmlformats.org/officeDocument/2006/relationships/image" Target="../media/image97.wmf"/><Relationship Id="rId4" Type="http://schemas.openxmlformats.org/officeDocument/2006/relationships/oleObject" Target="../embeddings/oleObject58.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8.wmf"/><Relationship Id="rId4" Type="http://schemas.openxmlformats.org/officeDocument/2006/relationships/oleObject" Target="../embeddings/oleObject6.bin"/></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100.png"/><Relationship Id="rId4" Type="http://schemas.openxmlformats.org/officeDocument/2006/relationships/image" Target="../media/image99.w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9.w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101.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102.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103.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104.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105.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image" Target="../media/image106.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107.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wmf"/><Relationship Id="rId4" Type="http://schemas.openxmlformats.org/officeDocument/2006/relationships/oleObject" Target="../embeddings/oleObject8.bin"/></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108.e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image" Target="../media/image109.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110.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111.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112.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113.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image" Target="../media/image114.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115.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62.vml"/><Relationship Id="rId4" Type="http://schemas.openxmlformats.org/officeDocument/2006/relationships/image" Target="../media/image116.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image" Target="../media/image117.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1.wmf"/><Relationship Id="rId4" Type="http://schemas.openxmlformats.org/officeDocument/2006/relationships/oleObject" Target="../embeddings/oleObject9.bin"/></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11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65.vml"/><Relationship Id="rId4" Type="http://schemas.openxmlformats.org/officeDocument/2006/relationships/image" Target="../media/image119.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66.vml"/><Relationship Id="rId4" Type="http://schemas.openxmlformats.org/officeDocument/2006/relationships/image" Target="../media/image120.emf"/></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121.w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68.vml"/><Relationship Id="rId4" Type="http://schemas.openxmlformats.org/officeDocument/2006/relationships/image" Target="../media/image122.w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69.vml"/><Relationship Id="rId4" Type="http://schemas.openxmlformats.org/officeDocument/2006/relationships/image" Target="../media/image123.w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image" Target="../media/image124.w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71.vml"/><Relationship Id="rId4" Type="http://schemas.openxmlformats.org/officeDocument/2006/relationships/image" Target="../media/image125.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2.emf"/><Relationship Id="rId4" Type="http://schemas.openxmlformats.org/officeDocument/2006/relationships/oleObject" Target="../embeddings/Microsoft_Visio_2003-2010___2.vsd"/></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126.w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73.vml"/><Relationship Id="rId4" Type="http://schemas.openxmlformats.org/officeDocument/2006/relationships/image" Target="../media/image127.w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74.vml"/><Relationship Id="rId4" Type="http://schemas.openxmlformats.org/officeDocument/2006/relationships/image" Target="../media/image128.w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75.vml"/><Relationship Id="rId4" Type="http://schemas.openxmlformats.org/officeDocument/2006/relationships/image" Target="../media/image129.wmf"/></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76.vml"/><Relationship Id="rId5" Type="http://schemas.openxmlformats.org/officeDocument/2006/relationships/image" Target="../media/image130.wmf"/><Relationship Id="rId4" Type="http://schemas.openxmlformats.org/officeDocument/2006/relationships/oleObject" Target="../embeddings/oleObject89.bin"/></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77.vml"/><Relationship Id="rId4" Type="http://schemas.openxmlformats.org/officeDocument/2006/relationships/image" Target="../media/image131.w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78.vml"/><Relationship Id="rId4" Type="http://schemas.openxmlformats.org/officeDocument/2006/relationships/image" Target="../media/image132.w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79.vml"/><Relationship Id="rId4" Type="http://schemas.openxmlformats.org/officeDocument/2006/relationships/image" Target="../media/image133.w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80.vml"/><Relationship Id="rId4" Type="http://schemas.openxmlformats.org/officeDocument/2006/relationships/image" Target="../media/image134.w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81.vml"/><Relationship Id="rId4" Type="http://schemas.openxmlformats.org/officeDocument/2006/relationships/image" Target="../media/image13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82.vml"/><Relationship Id="rId4" Type="http://schemas.openxmlformats.org/officeDocument/2006/relationships/image" Target="../media/image136.w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83.vml"/><Relationship Id="rId4" Type="http://schemas.openxmlformats.org/officeDocument/2006/relationships/image" Target="../media/image137.w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84.vml"/><Relationship Id="rId4" Type="http://schemas.openxmlformats.org/officeDocument/2006/relationships/image" Target="../media/image138.w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85.vml"/><Relationship Id="rId4" Type="http://schemas.openxmlformats.org/officeDocument/2006/relationships/image" Target="../media/image139.w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86.vml"/><Relationship Id="rId4" Type="http://schemas.openxmlformats.org/officeDocument/2006/relationships/image" Target="../media/image140.w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87.vml"/><Relationship Id="rId4" Type="http://schemas.openxmlformats.org/officeDocument/2006/relationships/image" Target="../media/image141.w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88.vml"/><Relationship Id="rId4" Type="http://schemas.openxmlformats.org/officeDocument/2006/relationships/image" Target="../media/image142.wmf"/></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14.png"/><Relationship Id="rId5" Type="http://schemas.openxmlformats.org/officeDocument/2006/relationships/image" Target="../media/image13.wmf"/><Relationship Id="rId4" Type="http://schemas.openxmlformats.org/officeDocument/2006/relationships/oleObject" Target="../embeddings/oleObject10.bin"/></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vmlDrawing" Target="../drawings/vmlDrawing89.vml"/><Relationship Id="rId5" Type="http://schemas.openxmlformats.org/officeDocument/2006/relationships/image" Target="../media/image143.wmf"/><Relationship Id="rId4" Type="http://schemas.openxmlformats.org/officeDocument/2006/relationships/oleObject" Target="../embeddings/oleObject102.bin"/></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vmlDrawing" Target="../drawings/vmlDrawing90.vml"/><Relationship Id="rId5" Type="http://schemas.openxmlformats.org/officeDocument/2006/relationships/image" Target="../media/image144.wmf"/><Relationship Id="rId4" Type="http://schemas.openxmlformats.org/officeDocument/2006/relationships/oleObject" Target="../embeddings/oleObject103.bin"/></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91.vml"/><Relationship Id="rId5" Type="http://schemas.openxmlformats.org/officeDocument/2006/relationships/image" Target="../media/image145.wmf"/><Relationship Id="rId4" Type="http://schemas.openxmlformats.org/officeDocument/2006/relationships/oleObject" Target="../embeddings/oleObject104.bin"/></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vmlDrawing" Target="../drawings/vmlDrawing92.vml"/><Relationship Id="rId5" Type="http://schemas.openxmlformats.org/officeDocument/2006/relationships/image" Target="../media/image146.wmf"/><Relationship Id="rId4" Type="http://schemas.openxmlformats.org/officeDocument/2006/relationships/oleObject" Target="../embeddings/oleObject105.bin"/></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148.wmf"/><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oleObject" Target="../embeddings/oleObject107.bin"/><Relationship Id="rId5" Type="http://schemas.openxmlformats.org/officeDocument/2006/relationships/image" Target="../media/image147.wmf"/><Relationship Id="rId4" Type="http://schemas.openxmlformats.org/officeDocument/2006/relationships/oleObject" Target="../embeddings/oleObject106.bin"/></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94.vml"/><Relationship Id="rId5" Type="http://schemas.openxmlformats.org/officeDocument/2006/relationships/image" Target="../media/image149.wmf"/><Relationship Id="rId4" Type="http://schemas.openxmlformats.org/officeDocument/2006/relationships/oleObject" Target="../embeddings/oleObject108.bin"/></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5.emf"/><Relationship Id="rId5" Type="http://schemas.openxmlformats.org/officeDocument/2006/relationships/oleObject" Target="../embeddings/Microsoft_Visio_2003-2010___3.vsd"/><Relationship Id="rId4" Type="http://schemas.openxmlformats.org/officeDocument/2006/relationships/audio" Target="../media/audio3.wav"/></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vmlDrawing" Target="../drawings/vmlDrawing95.vml"/><Relationship Id="rId5" Type="http://schemas.openxmlformats.org/officeDocument/2006/relationships/image" Target="../media/image150.wmf"/><Relationship Id="rId4" Type="http://schemas.openxmlformats.org/officeDocument/2006/relationships/oleObject" Target="../embeddings/oleObject109.bin"/></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vmlDrawing" Target="../drawings/vmlDrawing96.vml"/><Relationship Id="rId5" Type="http://schemas.openxmlformats.org/officeDocument/2006/relationships/image" Target="../media/image151.wmf"/><Relationship Id="rId4" Type="http://schemas.openxmlformats.org/officeDocument/2006/relationships/oleObject" Target="../embeddings/oleObject110.bin"/></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notesSlide" Target="../notesSlides/notesSlide86.xml"/><Relationship Id="rId7" Type="http://schemas.openxmlformats.org/officeDocument/2006/relationships/image" Target="../media/image153.wmf"/><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oleObject" Target="../embeddings/oleObject112.bin"/><Relationship Id="rId5" Type="http://schemas.openxmlformats.org/officeDocument/2006/relationships/image" Target="../media/image152.wmf"/><Relationship Id="rId4" Type="http://schemas.openxmlformats.org/officeDocument/2006/relationships/oleObject" Target="../embeddings/oleObject111.bin"/><Relationship Id="rId9" Type="http://schemas.openxmlformats.org/officeDocument/2006/relationships/image" Target="../media/image154.wmf"/></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16.wmf"/><Relationship Id="rId5" Type="http://schemas.openxmlformats.org/officeDocument/2006/relationships/oleObject" Target="../embeddings/oleObject11.bin"/><Relationship Id="rId4" Type="http://schemas.openxmlformats.org/officeDocument/2006/relationships/hyperlink" Target="file:///G:\&#24182;&#34892;&#35745;&#31639;&#26426;&#31995;&#32479;&#32467;&#26500;\&#24182;&#34892;&#35745;&#31639;&#26426;&#31995;&#32479;&#32467;&#26500;\Chap02\IMAGES\&#22270;2.8.swf" TargetMode="Externa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8" Type="http://schemas.openxmlformats.org/officeDocument/2006/relationships/oleObject" Target="../embeddings/oleObject116.bin"/><Relationship Id="rId3" Type="http://schemas.openxmlformats.org/officeDocument/2006/relationships/notesSlide" Target="../notesSlides/notesSlide92.xml"/><Relationship Id="rId7" Type="http://schemas.openxmlformats.org/officeDocument/2006/relationships/image" Target="../media/image156.wmf"/><Relationship Id="rId2" Type="http://schemas.openxmlformats.org/officeDocument/2006/relationships/slideLayout" Target="../slideLayouts/slideLayout7.xml"/><Relationship Id="rId1" Type="http://schemas.openxmlformats.org/officeDocument/2006/relationships/vmlDrawing" Target="../drawings/vmlDrawing98.vml"/><Relationship Id="rId6" Type="http://schemas.openxmlformats.org/officeDocument/2006/relationships/oleObject" Target="../embeddings/oleObject115.bin"/><Relationship Id="rId5" Type="http://schemas.openxmlformats.org/officeDocument/2006/relationships/image" Target="../media/image155.wmf"/><Relationship Id="rId4" Type="http://schemas.openxmlformats.org/officeDocument/2006/relationships/oleObject" Target="../embeddings/oleObject114.bin"/><Relationship Id="rId9" Type="http://schemas.openxmlformats.org/officeDocument/2006/relationships/image" Target="../media/image157.wmf"/></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vmlDrawing" Target="../drawings/vmlDrawing99.vml"/><Relationship Id="rId5" Type="http://schemas.openxmlformats.org/officeDocument/2006/relationships/image" Target="../media/image158.wmf"/><Relationship Id="rId4" Type="http://schemas.openxmlformats.org/officeDocument/2006/relationships/oleObject" Target="../embeddings/oleObject117.bin"/></Relationships>
</file>

<file path=ppt/slides/_rels/slide236.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notesSlide" Target="../notesSlides/notesSlide94.xml"/><Relationship Id="rId7" Type="http://schemas.openxmlformats.org/officeDocument/2006/relationships/image" Target="../media/image160.wmf"/><Relationship Id="rId2" Type="http://schemas.openxmlformats.org/officeDocument/2006/relationships/slideLayout" Target="../slideLayouts/slideLayout7.xml"/><Relationship Id="rId1" Type="http://schemas.openxmlformats.org/officeDocument/2006/relationships/vmlDrawing" Target="../drawings/vmlDrawing100.vml"/><Relationship Id="rId6" Type="http://schemas.openxmlformats.org/officeDocument/2006/relationships/oleObject" Target="../embeddings/oleObject119.bin"/><Relationship Id="rId5" Type="http://schemas.openxmlformats.org/officeDocument/2006/relationships/image" Target="../media/image159.wmf"/><Relationship Id="rId4" Type="http://schemas.openxmlformats.org/officeDocument/2006/relationships/oleObject" Target="../embeddings/oleObject118.bin"/><Relationship Id="rId9" Type="http://schemas.openxmlformats.org/officeDocument/2006/relationships/image" Target="../media/image161.wmf"/></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vmlDrawing" Target="../drawings/vmlDrawing101.vml"/><Relationship Id="rId5" Type="http://schemas.openxmlformats.org/officeDocument/2006/relationships/image" Target="../media/image162.wmf"/><Relationship Id="rId4" Type="http://schemas.openxmlformats.org/officeDocument/2006/relationships/oleObject" Target="../embeddings/oleObject121.bin"/></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notesSlide" Target="../notesSlides/notesSlide97.xml"/><Relationship Id="rId7" Type="http://schemas.openxmlformats.org/officeDocument/2006/relationships/image" Target="../media/image164.wmf"/><Relationship Id="rId2" Type="http://schemas.openxmlformats.org/officeDocument/2006/relationships/slideLayout" Target="../slideLayouts/slideLayout7.xml"/><Relationship Id="rId1" Type="http://schemas.openxmlformats.org/officeDocument/2006/relationships/vmlDrawing" Target="../drawings/vmlDrawing102.vml"/><Relationship Id="rId6" Type="http://schemas.openxmlformats.org/officeDocument/2006/relationships/oleObject" Target="../embeddings/oleObject123.bin"/><Relationship Id="rId5" Type="http://schemas.openxmlformats.org/officeDocument/2006/relationships/image" Target="../media/image163.wmf"/><Relationship Id="rId4" Type="http://schemas.openxmlformats.org/officeDocument/2006/relationships/oleObject" Target="../embeddings/oleObject122.bin"/><Relationship Id="rId9" Type="http://schemas.openxmlformats.org/officeDocument/2006/relationships/image" Target="../media/image165.wmf"/></Relationships>
</file>

<file path=ppt/slides/_rels/slide2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vmlDrawing" Target="../drawings/vmlDrawing103.vml"/><Relationship Id="rId5" Type="http://schemas.openxmlformats.org/officeDocument/2006/relationships/image" Target="../media/image166.wmf"/><Relationship Id="rId4" Type="http://schemas.openxmlformats.org/officeDocument/2006/relationships/oleObject" Target="../embeddings/oleObject125.bin"/></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notesSlide" Target="../notesSlides/notesSlide100.xml"/><Relationship Id="rId7" Type="http://schemas.openxmlformats.org/officeDocument/2006/relationships/image" Target="../media/image168.wmf"/><Relationship Id="rId2" Type="http://schemas.openxmlformats.org/officeDocument/2006/relationships/slideLayout" Target="../slideLayouts/slideLayout7.xml"/><Relationship Id="rId1" Type="http://schemas.openxmlformats.org/officeDocument/2006/relationships/vmlDrawing" Target="../drawings/vmlDrawing104.vml"/><Relationship Id="rId6" Type="http://schemas.openxmlformats.org/officeDocument/2006/relationships/oleObject" Target="../embeddings/oleObject127.bin"/><Relationship Id="rId5" Type="http://schemas.openxmlformats.org/officeDocument/2006/relationships/image" Target="../media/image167.wmf"/><Relationship Id="rId4" Type="http://schemas.openxmlformats.org/officeDocument/2006/relationships/oleObject" Target="../embeddings/oleObject126.bin"/><Relationship Id="rId9" Type="http://schemas.openxmlformats.org/officeDocument/2006/relationships/image" Target="../media/image169.wmf"/></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171.wmf"/><Relationship Id="rId2" Type="http://schemas.openxmlformats.org/officeDocument/2006/relationships/slideLayout" Target="../slideLayouts/slideLayout7.xml"/><Relationship Id="rId1" Type="http://schemas.openxmlformats.org/officeDocument/2006/relationships/vmlDrawing" Target="../drawings/vmlDrawing105.vml"/><Relationship Id="rId6" Type="http://schemas.openxmlformats.org/officeDocument/2006/relationships/oleObject" Target="../embeddings/oleObject130.bin"/><Relationship Id="rId5" Type="http://schemas.openxmlformats.org/officeDocument/2006/relationships/image" Target="../media/image170.wmf"/><Relationship Id="rId4" Type="http://schemas.openxmlformats.org/officeDocument/2006/relationships/oleObject" Target="../embeddings/oleObject129.bin"/></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image" Target="../media/image173.wmf"/><Relationship Id="rId2" Type="http://schemas.openxmlformats.org/officeDocument/2006/relationships/slideLayout" Target="../slideLayouts/slideLayout7.xml"/><Relationship Id="rId1" Type="http://schemas.openxmlformats.org/officeDocument/2006/relationships/vmlDrawing" Target="../drawings/vmlDrawing106.vml"/><Relationship Id="rId6" Type="http://schemas.openxmlformats.org/officeDocument/2006/relationships/oleObject" Target="../embeddings/oleObject132.bin"/><Relationship Id="rId5" Type="http://schemas.openxmlformats.org/officeDocument/2006/relationships/image" Target="../media/image172.wmf"/><Relationship Id="rId4" Type="http://schemas.openxmlformats.org/officeDocument/2006/relationships/oleObject" Target="../embeddings/oleObject131.bin"/></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7.xml"/><Relationship Id="rId1" Type="http://schemas.openxmlformats.org/officeDocument/2006/relationships/vmlDrawing" Target="../drawings/vmlDrawing107.vml"/><Relationship Id="rId5" Type="http://schemas.openxmlformats.org/officeDocument/2006/relationships/image" Target="../media/image174.wmf"/><Relationship Id="rId4" Type="http://schemas.openxmlformats.org/officeDocument/2006/relationships/oleObject" Target="../embeddings/oleObject133.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image" Target="../media/image176.wmf"/><Relationship Id="rId2" Type="http://schemas.openxmlformats.org/officeDocument/2006/relationships/slideLayout" Target="../slideLayouts/slideLayout7.xml"/><Relationship Id="rId1" Type="http://schemas.openxmlformats.org/officeDocument/2006/relationships/vmlDrawing" Target="../drawings/vmlDrawing108.vml"/><Relationship Id="rId6" Type="http://schemas.openxmlformats.org/officeDocument/2006/relationships/oleObject" Target="../embeddings/oleObject135.bin"/><Relationship Id="rId5" Type="http://schemas.openxmlformats.org/officeDocument/2006/relationships/image" Target="../media/image175.wmf"/><Relationship Id="rId4" Type="http://schemas.openxmlformats.org/officeDocument/2006/relationships/oleObject" Target="../embeddings/oleObject134.bin"/></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Microsoft_Visio_2003-2010___4.vsd"/><Relationship Id="rId2" Type="http://schemas.openxmlformats.org/officeDocument/2006/relationships/slideLayout" Target="../slideLayouts/slideLayout1.xml"/><Relationship Id="rId1" Type="http://schemas.openxmlformats.org/officeDocument/2006/relationships/vmlDrawing" Target="../drawings/vmlDrawing14.vml"/><Relationship Id="rId4" Type="http://schemas.openxmlformats.org/officeDocument/2006/relationships/image" Target="../media/image19.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7.xml"/><Relationship Id="rId7"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13.bin"/><Relationship Id="rId5" Type="http://schemas.openxmlformats.org/officeDocument/2006/relationships/image" Target="../media/image20.wmf"/><Relationship Id="rId4" Type="http://schemas.openxmlformats.org/officeDocument/2006/relationships/oleObject" Target="../embeddings/oleObject12.bin"/><Relationship Id="rId9"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Microsoft_Visio_2003-2010___5.vsd"/><Relationship Id="rId2" Type="http://schemas.openxmlformats.org/officeDocument/2006/relationships/slideLayout" Target="../slideLayouts/slideLayout1.xml"/><Relationship Id="rId1" Type="http://schemas.openxmlformats.org/officeDocument/2006/relationships/vmlDrawing" Target="../drawings/vmlDrawing16.vml"/><Relationship Id="rId4" Type="http://schemas.openxmlformats.org/officeDocument/2006/relationships/image" Target="../media/image24.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notesSlide" Target="../notesSlides/notesSlide29.xml"/><Relationship Id="rId7" Type="http://schemas.openxmlformats.org/officeDocument/2006/relationships/oleObject" Target="../embeddings/Microsoft_Visio_2003-2010___6.vsd"/><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28.png"/><Relationship Id="rId5" Type="http://schemas.openxmlformats.org/officeDocument/2006/relationships/image" Target="../media/image25.wmf"/><Relationship Id="rId10" Type="http://schemas.openxmlformats.org/officeDocument/2006/relationships/image" Target="../media/image27.emf"/><Relationship Id="rId4" Type="http://schemas.openxmlformats.org/officeDocument/2006/relationships/oleObject" Target="../embeddings/oleObject14.bin"/><Relationship Id="rId9" Type="http://schemas.openxmlformats.org/officeDocument/2006/relationships/oleObject" Target="../embeddings/Microsoft_Visio_2003-2010___7.vsd"/></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30.e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Microsoft_Visio_2003-2010___8.vsd"/><Relationship Id="rId5" Type="http://schemas.openxmlformats.org/officeDocument/2006/relationships/image" Target="../media/image31.png"/><Relationship Id="rId4" Type="http://schemas.openxmlformats.org/officeDocument/2006/relationships/image" Target="../media/image29.wmf"/></Relationships>
</file>

<file path=ppt/slides/_rels/slide6.xml.rels><?xml version="1.0" encoding="UTF-8" standalone="yes"?>
<Relationships xmlns="http://schemas.openxmlformats.org/package/2006/relationships"><Relationship Id="rId3" Type="http://schemas.openxmlformats.org/officeDocument/2006/relationships/oleObject" Target="../embeddings/Microsoft_Visio_2003-2010___1.vsd"/><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file:///G:\&#24182;&#34892;&#35745;&#31639;&#26426;&#31995;&#32479;&#32467;&#26500;\&#24182;&#34892;&#35745;&#31639;&#26426;&#31995;&#32479;&#32467;&#26500;\Chap02\Images\add2.26.swf" TargetMode="External"/><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33.png"/><Relationship Id="rId5" Type="http://schemas.openxmlformats.org/officeDocument/2006/relationships/image" Target="../media/image32.wmf"/><Relationship Id="rId4" Type="http://schemas.openxmlformats.org/officeDocument/2006/relationships/oleObject" Target="../embeddings/oleObject16.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wmf"/></Relationships>
</file>

<file path=ppt/slides/_rels/slide64.xml.rels><?xml version="1.0" encoding="UTF-8" standalone="yes"?>
<Relationships xmlns="http://schemas.openxmlformats.org/package/2006/relationships"><Relationship Id="rId2" Type="http://schemas.openxmlformats.org/officeDocument/2006/relationships/slide" Target="slide1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4.xml"/><Relationship Id="rId1" Type="http://schemas.openxmlformats.org/officeDocument/2006/relationships/vmlDrawing" Target="../drawings/vmlDrawing21.vml"/><Relationship Id="rId5" Type="http://schemas.openxmlformats.org/officeDocument/2006/relationships/image" Target="../media/image37.wmf"/><Relationship Id="rId4" Type="http://schemas.openxmlformats.org/officeDocument/2006/relationships/oleObject" Target="../embeddings/oleObject18.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file:///G:\&#24182;&#34892;&#35745;&#31639;&#26426;&#31995;&#32479;&#32467;&#26500;\&#24182;&#34892;&#35745;&#31639;&#26426;&#31995;&#32479;&#32467;&#26500;\Chap02\Images\add2.29.swf" TargetMode="External"/><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oleObject" Target="../embeddings/oleObject19.bin"/></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45.png"/><Relationship Id="rId4" Type="http://schemas.openxmlformats.org/officeDocument/2006/relationships/image" Target="../media/image44.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9.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51.png"/><Relationship Id="rId4" Type="http://schemas.openxmlformats.org/officeDocument/2006/relationships/image" Target="../media/image50.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52.w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4.xml"/><Relationship Id="rId7" Type="http://schemas.openxmlformats.org/officeDocument/2006/relationships/image" Target="../media/image3.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w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53.wmf"/><Relationship Id="rId4" Type="http://schemas.openxmlformats.org/officeDocument/2006/relationships/oleObject" Target="../embeddings/oleObject25.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15CA6B2-AE03-44BF-BE94-95865D1BEAA6}" type="datetime1">
              <a:rPr lang="zh-CN" altLang="en-US" sz="1400" smtClean="0"/>
              <a:t>2021/11/7</a:t>
            </a:fld>
            <a:endParaRPr lang="en-US" altLang="zh-CN" sz="1400" smtClean="0"/>
          </a:p>
        </p:txBody>
      </p:sp>
      <p:sp>
        <p:nvSpPr>
          <p:cNvPr id="20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2053" name="Rectangle 3"/>
          <p:cNvSpPr>
            <a:spLocks noGrp="1" noChangeArrowheads="1"/>
          </p:cNvSpPr>
          <p:nvPr>
            <p:ph type="ctrTitle"/>
          </p:nvPr>
        </p:nvSpPr>
        <p:spPr>
          <a:xfrm>
            <a:off x="609600" y="685800"/>
            <a:ext cx="7772400" cy="1143000"/>
          </a:xfrm>
        </p:spPr>
        <p:txBody>
          <a:bodyPr/>
          <a:lstStyle/>
          <a:p>
            <a:pPr eaLnBrk="1" hangingPunct="1"/>
            <a:r>
              <a:rPr lang="en-US" altLang="zh-CN" sz="3900" smtClean="0"/>
              <a:t>Scalar processor</a:t>
            </a:r>
          </a:p>
        </p:txBody>
      </p:sp>
      <p:sp>
        <p:nvSpPr>
          <p:cNvPr id="2054" name="Rectangle 4"/>
          <p:cNvSpPr>
            <a:spLocks noGrp="1" noChangeArrowheads="1"/>
          </p:cNvSpPr>
          <p:nvPr>
            <p:ph type="subTitle" idx="1"/>
          </p:nvPr>
        </p:nvSpPr>
        <p:spPr>
          <a:xfrm>
            <a:off x="457200" y="1828800"/>
            <a:ext cx="8686800" cy="2286000"/>
          </a:xfrm>
        </p:spPr>
        <p:txBody>
          <a:bodyPr/>
          <a:lstStyle/>
          <a:p>
            <a:pPr lvl="1" algn="l" eaLnBrk="1" hangingPunct="1"/>
            <a:r>
              <a:rPr lang="zh-CN" altLang="en-US" sz="2400" dirty="0" smtClean="0">
                <a:solidFill>
                  <a:schemeClr val="tx2"/>
                </a:solidFill>
              </a:rPr>
              <a:t>只有标量数据表示和标量指令系统的处理机称为</a:t>
            </a:r>
            <a:r>
              <a:rPr lang="zh-CN" altLang="en-US" sz="2400" dirty="0" smtClean="0">
                <a:solidFill>
                  <a:srgbClr val="CC3300"/>
                </a:solidFill>
              </a:rPr>
              <a:t>标量处理机</a:t>
            </a:r>
          </a:p>
          <a:p>
            <a:pPr lvl="1" algn="l" eaLnBrk="1" hangingPunct="1"/>
            <a:r>
              <a:rPr lang="zh-CN" altLang="en-US" sz="2400" dirty="0" smtClean="0">
                <a:solidFill>
                  <a:schemeClr val="tx2"/>
                </a:solidFill>
              </a:rPr>
              <a:t>提高指令执行速度的主要途径：</a:t>
            </a:r>
            <a:r>
              <a:rPr lang="zh-CN" altLang="en-US" sz="2400" dirty="0" smtClean="0"/>
              <a:t/>
            </a:r>
            <a:br>
              <a:rPr lang="zh-CN" altLang="en-US" sz="2400" dirty="0" smtClean="0"/>
            </a:br>
            <a:r>
              <a:rPr lang="en-US" altLang="zh-CN" sz="2400" dirty="0" smtClean="0"/>
              <a:t>(1) </a:t>
            </a:r>
            <a:r>
              <a:rPr lang="zh-CN" altLang="en-US" sz="2400" dirty="0" smtClean="0"/>
              <a:t>提高处理机的工作主频</a:t>
            </a:r>
            <a:br>
              <a:rPr lang="zh-CN" altLang="en-US" sz="2400" dirty="0" smtClean="0"/>
            </a:br>
            <a:r>
              <a:rPr lang="en-US" altLang="zh-CN" sz="2400" dirty="0" smtClean="0"/>
              <a:t>(2) </a:t>
            </a:r>
            <a:r>
              <a:rPr lang="zh-CN" altLang="en-US" sz="2400" dirty="0" smtClean="0"/>
              <a:t>采用更好的算法和设计更好的功能部件</a:t>
            </a:r>
            <a:br>
              <a:rPr lang="zh-CN" altLang="en-US" sz="2400" dirty="0" smtClean="0"/>
            </a:br>
            <a:r>
              <a:rPr lang="en-US" altLang="zh-CN" sz="2400" dirty="0" smtClean="0"/>
              <a:t>(3) </a:t>
            </a:r>
            <a:r>
              <a:rPr lang="zh-CN" altLang="en-US" sz="2400" dirty="0" smtClean="0"/>
              <a:t>采用指令级并行技术</a:t>
            </a:r>
          </a:p>
          <a:p>
            <a:pPr lvl="1" algn="l" eaLnBrk="1" hangingPunct="1"/>
            <a:r>
              <a:rPr lang="zh-CN" altLang="en-US" sz="2400" dirty="0" smtClean="0">
                <a:solidFill>
                  <a:schemeClr val="tx2"/>
                </a:solidFill>
              </a:rPr>
              <a:t>三种指令级并行处理机：</a:t>
            </a:r>
            <a:br>
              <a:rPr lang="zh-CN" altLang="en-US" sz="2400" dirty="0" smtClean="0">
                <a:solidFill>
                  <a:schemeClr val="tx2"/>
                </a:solidFill>
              </a:rPr>
            </a:br>
            <a:r>
              <a:rPr lang="en-US" altLang="zh-CN" sz="2400" dirty="0" smtClean="0"/>
              <a:t>(1) </a:t>
            </a:r>
            <a:r>
              <a:rPr lang="zh-CN" altLang="en-US" sz="2400" dirty="0" smtClean="0"/>
              <a:t>流水线处理机和超流水线</a:t>
            </a:r>
            <a:r>
              <a:rPr lang="en-US" altLang="zh-CN" sz="2400" dirty="0" smtClean="0"/>
              <a:t>(Super-pipelining)</a:t>
            </a:r>
            <a:r>
              <a:rPr lang="zh-CN" altLang="en-US" sz="2400" dirty="0" smtClean="0"/>
              <a:t>处理机</a:t>
            </a:r>
            <a:br>
              <a:rPr lang="zh-CN" altLang="en-US" sz="2400" dirty="0" smtClean="0"/>
            </a:br>
            <a:r>
              <a:rPr lang="en-US" altLang="zh-CN" sz="2400" dirty="0" smtClean="0"/>
              <a:t>(2) </a:t>
            </a:r>
            <a:r>
              <a:rPr lang="zh-CN" altLang="en-US" sz="2400" dirty="0" smtClean="0"/>
              <a:t>超标量</a:t>
            </a:r>
            <a:r>
              <a:rPr lang="en-US" altLang="zh-CN" sz="2400" dirty="0" smtClean="0"/>
              <a:t>(Superscalar)</a:t>
            </a:r>
            <a:r>
              <a:rPr lang="zh-CN" altLang="en-US" sz="2400" dirty="0" smtClean="0"/>
              <a:t>处理机</a:t>
            </a:r>
            <a:br>
              <a:rPr lang="zh-CN" altLang="en-US" sz="2400" dirty="0" smtClean="0"/>
            </a:br>
            <a:r>
              <a:rPr lang="en-US" altLang="zh-CN" sz="2400" dirty="0" smtClean="0"/>
              <a:t>(3) </a:t>
            </a:r>
            <a:r>
              <a:rPr lang="zh-CN" altLang="en-US" sz="2400" dirty="0" smtClean="0"/>
              <a:t>超长指令字</a:t>
            </a:r>
            <a:r>
              <a:rPr lang="en-US" altLang="zh-CN" sz="2400" dirty="0" smtClean="0"/>
              <a:t>(VLIW:  Very Long Instruction Word)</a:t>
            </a:r>
            <a:r>
              <a:rPr lang="zh-CN" altLang="en-US" sz="2400" dirty="0" smtClean="0"/>
              <a:t>处理机</a:t>
            </a:r>
          </a:p>
          <a:p>
            <a:pPr algn="l" eaLnBrk="1" hangingPunct="1"/>
            <a:endParaRPr lang="zh-CN" altLang="en-US" sz="2800" dirty="0" smtClean="0"/>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1</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4">
                                            <p:txEl>
                                              <p:pRg st="0" end="0"/>
                                            </p:txEl>
                                          </p:spTgt>
                                        </p:tgtEl>
                                        <p:attrNameLst>
                                          <p:attrName>style.visibility</p:attrName>
                                        </p:attrNameLst>
                                      </p:cBhvr>
                                      <p:to>
                                        <p:strVal val="visible"/>
                                      </p:to>
                                    </p:set>
                                    <p:anim calcmode="lin" valueType="num">
                                      <p:cBhvr additive="base">
                                        <p:cTn id="7" dur="500" fill="hold"/>
                                        <p:tgtEl>
                                          <p:spTgt spid="20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4">
                                            <p:txEl>
                                              <p:pRg st="1" end="1"/>
                                            </p:txEl>
                                          </p:spTgt>
                                        </p:tgtEl>
                                        <p:attrNameLst>
                                          <p:attrName>style.visibility</p:attrName>
                                        </p:attrNameLst>
                                      </p:cBhvr>
                                      <p:to>
                                        <p:strVal val="visible"/>
                                      </p:to>
                                    </p:set>
                                    <p:anim calcmode="lin" valueType="num">
                                      <p:cBhvr additive="base">
                                        <p:cTn id="13" dur="500" fill="hold"/>
                                        <p:tgtEl>
                                          <p:spTgt spid="205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4">
                                            <p:txEl>
                                              <p:pRg st="2" end="2"/>
                                            </p:txEl>
                                          </p:spTgt>
                                        </p:tgtEl>
                                        <p:attrNameLst>
                                          <p:attrName>style.visibility</p:attrName>
                                        </p:attrNameLst>
                                      </p:cBhvr>
                                      <p:to>
                                        <p:strVal val="visible"/>
                                      </p:to>
                                    </p:set>
                                    <p:anim calcmode="lin" valueType="num">
                                      <p:cBhvr additive="base">
                                        <p:cTn id="19" dur="500" fill="hold"/>
                                        <p:tgtEl>
                                          <p:spTgt spid="205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85B4D1D7-051B-472B-A6D1-2C240C8DD84E}" type="datetime1">
              <a:rPr lang="zh-CN" altLang="en-US" sz="1400" smtClean="0"/>
              <a:t>2021/11/7</a:t>
            </a:fld>
            <a:endParaRPr lang="en-US" altLang="zh-CN" sz="1400" smtClean="0"/>
          </a:p>
        </p:txBody>
      </p:sp>
      <p:sp>
        <p:nvSpPr>
          <p:cNvPr id="3277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766978" name="Text Box 2"/>
          <p:cNvSpPr txBox="1">
            <a:spLocks noChangeArrowheads="1"/>
          </p:cNvSpPr>
          <p:nvPr/>
        </p:nvSpPr>
        <p:spPr bwMode="auto">
          <a:xfrm>
            <a:off x="228600" y="765175"/>
            <a:ext cx="89154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1800" b="1" dirty="0">
                <a:solidFill>
                  <a:srgbClr val="6600CC"/>
                </a:solidFill>
                <a:latin typeface="微软雅黑" panose="020B0503020204020204" pitchFamily="34" charset="-122"/>
                <a:ea typeface="微软雅黑" panose="020B0503020204020204" pitchFamily="34" charset="-122"/>
              </a:rPr>
              <a:t>      </a:t>
            </a:r>
            <a:r>
              <a:rPr lang="zh-CN" altLang="en-US" sz="1800" b="1" dirty="0">
                <a:solidFill>
                  <a:srgbClr val="6600CC"/>
                </a:solidFill>
                <a:latin typeface="微软雅黑" panose="020B0503020204020204" pitchFamily="34" charset="-122"/>
                <a:ea typeface="微软雅黑" panose="020B0503020204020204" pitchFamily="34" charset="-122"/>
              </a:rPr>
              <a:t>重叠</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Overlap</a:t>
            </a:r>
            <a:r>
              <a:rPr lang="zh-CN" altLang="en-US" sz="1800" b="1" dirty="0">
                <a:latin typeface="微软雅黑" panose="020B0503020204020204" pitchFamily="34" charset="-122"/>
                <a:ea typeface="微软雅黑" panose="020B0503020204020204" pitchFamily="34" charset="-122"/>
              </a:rPr>
              <a:t>）：在两条相近指令的解释过程中，某些不同解释阶段在时间上存在重叠部分。</a:t>
            </a:r>
          </a:p>
          <a:p>
            <a:pPr eaLnBrk="1" hangingPunct="1">
              <a:spcBef>
                <a:spcPct val="50000"/>
              </a:spcBef>
            </a:pPr>
            <a:r>
              <a:rPr lang="zh-CN" altLang="en-US" sz="1800" b="1" dirty="0">
                <a:latin typeface="微软雅黑" panose="020B0503020204020204" pitchFamily="34" charset="-122"/>
                <a:ea typeface="微软雅黑" panose="020B0503020204020204" pitchFamily="34" charset="-122"/>
              </a:rPr>
              <a:t>      包括一次重叠、先行控制技术和多操作部件并行。 </a:t>
            </a:r>
          </a:p>
        </p:txBody>
      </p:sp>
      <p:sp>
        <p:nvSpPr>
          <p:cNvPr id="766980" name="Text Box 4"/>
          <p:cNvSpPr txBox="1">
            <a:spLocks noChangeArrowheads="1"/>
          </p:cNvSpPr>
          <p:nvPr/>
        </p:nvSpPr>
        <p:spPr bwMode="auto">
          <a:xfrm>
            <a:off x="533400" y="4495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spcBef>
                <a:spcPct val="50000"/>
              </a:spcBef>
            </a:pPr>
            <a:r>
              <a:rPr lang="zh-CN" altLang="en-US" b="1">
                <a:solidFill>
                  <a:srgbClr val="FF3300"/>
                </a:solidFill>
                <a:latin typeface="微软雅黑" panose="020B0503020204020204" pitchFamily="34" charset="-122"/>
                <a:ea typeface="微软雅黑" panose="020B0503020204020204" pitchFamily="34" charset="-122"/>
              </a:rPr>
              <a:t>实际执行时间：</a:t>
            </a:r>
            <a:endParaRPr lang="zh-CN" altLang="en-US" b="1">
              <a:latin typeface="微软雅黑" panose="020B0503020204020204" pitchFamily="34" charset="-122"/>
              <a:ea typeface="微软雅黑" panose="020B0503020204020204" pitchFamily="34" charset="-122"/>
            </a:endParaRPr>
          </a:p>
        </p:txBody>
      </p:sp>
      <p:graphicFrame>
        <p:nvGraphicFramePr>
          <p:cNvPr id="766981" name="Object 5"/>
          <p:cNvGraphicFramePr>
            <a:graphicFrameLocks noChangeAspect="1"/>
          </p:cNvGraphicFramePr>
          <p:nvPr/>
        </p:nvGraphicFramePr>
        <p:xfrm>
          <a:off x="1600200" y="4800600"/>
          <a:ext cx="7242175" cy="1782763"/>
        </p:xfrm>
        <a:graphic>
          <a:graphicData uri="http://schemas.openxmlformats.org/presentationml/2006/ole">
            <mc:AlternateContent xmlns:mc="http://schemas.openxmlformats.org/markup-compatibility/2006">
              <mc:Choice xmlns:v="urn:schemas-microsoft-com:vml" Requires="v">
                <p:oleObj spid="_x0000_s32854" name="公式" r:id="rId5" imgW="2019300" imgH="431800" progId="Equation.3">
                  <p:embed/>
                </p:oleObj>
              </mc:Choice>
              <mc:Fallback>
                <p:oleObj name="公式" r:id="rId5" imgW="2019300" imgH="431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4800600"/>
                        <a:ext cx="7242175"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6983" name="Text Box 7"/>
          <p:cNvSpPr txBox="1">
            <a:spLocks noChangeArrowheads="1"/>
          </p:cNvSpPr>
          <p:nvPr/>
        </p:nvSpPr>
        <p:spPr bwMode="auto">
          <a:xfrm>
            <a:off x="539750" y="3860800"/>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b="1">
                <a:latin typeface="微软雅黑" panose="020B0503020204020204" pitchFamily="34" charset="-122"/>
                <a:ea typeface="微软雅黑" panose="020B0503020204020204" pitchFamily="34" charset="-122"/>
              </a:rPr>
              <a:t>若各段时间不等时，有</a:t>
            </a:r>
            <a:endParaRPr lang="zh-CN" altLang="en-US" sz="2800" b="1">
              <a:latin typeface="微软雅黑" panose="020B0503020204020204" pitchFamily="34" charset="-122"/>
              <a:ea typeface="微软雅黑" panose="020B0503020204020204" pitchFamily="34" charset="-122"/>
            </a:endParaRPr>
          </a:p>
        </p:txBody>
      </p:sp>
      <p:sp>
        <p:nvSpPr>
          <p:cNvPr id="32777" name="Rectangle 8"/>
          <p:cNvSpPr>
            <a:spLocks noChangeArrowheads="1"/>
          </p:cNvSpPr>
          <p:nvPr/>
        </p:nvSpPr>
        <p:spPr bwMode="auto">
          <a:xfrm>
            <a:off x="179388" y="2276475"/>
            <a:ext cx="8483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rgbClr val="FF3300"/>
              </a:buClr>
              <a:buFont typeface="Wingdings" pitchFamily="2" charset="2"/>
              <a:buNone/>
            </a:pPr>
            <a:r>
              <a:rPr lang="zh-CN" altLang="en-US" b="1" dirty="0">
                <a:latin typeface="微软雅黑" panose="020B0503020204020204" pitchFamily="34" charset="-122"/>
                <a:ea typeface="微软雅黑" panose="020B0503020204020204" pitchFamily="34" charset="-122"/>
              </a:rPr>
              <a:t>一次重叠：把取指令操作隐含在分析、执行指令过程中，则在任何时候只允许上条指令“执行”与下条指令“分析”相重叠。             </a:t>
            </a:r>
            <a:r>
              <a:rPr lang="en-US" altLang="zh-CN" b="1" dirty="0">
                <a:latin typeface="微软雅黑" panose="020B0503020204020204" pitchFamily="34" charset="-122"/>
                <a:ea typeface="微软雅黑" panose="020B0503020204020204" pitchFamily="34" charset="-122"/>
              </a:rPr>
              <a:t>T=</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n+1</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×t</a:t>
            </a:r>
            <a:r>
              <a:rPr lang="en-US" altLang="zh-CN" dirty="0">
                <a:latin typeface="微软雅黑" panose="020B0503020204020204" pitchFamily="34" charset="-122"/>
                <a:ea typeface="微软雅黑" panose="020B0503020204020204" pitchFamily="34" charset="-122"/>
              </a:rPr>
              <a:t> </a:t>
            </a: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6978"/>
                                        </p:tgtEl>
                                        <p:attrNameLst>
                                          <p:attrName>style.visibility</p:attrName>
                                        </p:attrNameLst>
                                      </p:cBhvr>
                                      <p:to>
                                        <p:strVal val="visible"/>
                                      </p:to>
                                    </p:set>
                                    <p:animEffect transition="in" filter="blinds(horizontal)">
                                      <p:cBhvr>
                                        <p:cTn id="7" dur="500"/>
                                        <p:tgtEl>
                                          <p:spTgt spid="766978"/>
                                        </p:tgtEl>
                                      </p:cBhvr>
                                    </p:animEffect>
                                  </p:childTnLst>
                                  <p:subTnLst>
                                    <p:audio>
                                      <p:cMediaNode>
                                        <p:cTn display="0" masterRel="sameClick">
                                          <p:stCondLst>
                                            <p:cond evt="begin" delay="0">
                                              <p:tn val="5"/>
                                            </p:cond>
                                          </p:stCondLst>
                                          <p:endCondLst>
                                            <p:cond evt="onStopAudio" delay="0">
                                              <p:tgtEl>
                                                <p:sldTgt/>
                                              </p:tgtEl>
                                            </p:cond>
                                          </p:endCondLst>
                                        </p:cTn>
                                        <p:tgtEl>
                                          <p:sndTgt r:embed="rId4" name="WHOOSH.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777"/>
                                        </p:tgtEl>
                                        <p:attrNameLst>
                                          <p:attrName>style.visibility</p:attrName>
                                        </p:attrNameLst>
                                      </p:cBhvr>
                                      <p:to>
                                        <p:strVal val="visible"/>
                                      </p:to>
                                    </p:set>
                                    <p:anim calcmode="lin" valueType="num">
                                      <p:cBhvr additive="base">
                                        <p:cTn id="12" dur="500" fill="hold"/>
                                        <p:tgtEl>
                                          <p:spTgt spid="32777"/>
                                        </p:tgtEl>
                                        <p:attrNameLst>
                                          <p:attrName>ppt_x</p:attrName>
                                        </p:attrNameLst>
                                      </p:cBhvr>
                                      <p:tavLst>
                                        <p:tav tm="0">
                                          <p:val>
                                            <p:strVal val="#ppt_x"/>
                                          </p:val>
                                        </p:tav>
                                        <p:tav tm="100000">
                                          <p:val>
                                            <p:strVal val="#ppt_x"/>
                                          </p:val>
                                        </p:tav>
                                      </p:tavLst>
                                    </p:anim>
                                    <p:anim calcmode="lin" valueType="num">
                                      <p:cBhvr additive="base">
                                        <p:cTn id="13" dur="500" fill="hold"/>
                                        <p:tgtEl>
                                          <p:spTgt spid="3277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66983"/>
                                        </p:tgtEl>
                                        <p:attrNameLst>
                                          <p:attrName>style.visibility</p:attrName>
                                        </p:attrNameLst>
                                      </p:cBhvr>
                                      <p:to>
                                        <p:strVal val="visible"/>
                                      </p:to>
                                    </p:set>
                                    <p:animEffect transition="in" filter="blinds(horizontal)">
                                      <p:cBhvr>
                                        <p:cTn id="18" dur="500"/>
                                        <p:tgtEl>
                                          <p:spTgt spid="76698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66980"/>
                                        </p:tgtEl>
                                        <p:attrNameLst>
                                          <p:attrName>style.visibility</p:attrName>
                                        </p:attrNameLst>
                                      </p:cBhvr>
                                      <p:to>
                                        <p:strVal val="visible"/>
                                      </p:to>
                                    </p:set>
                                    <p:animEffect transition="in" filter="blinds(horizontal)">
                                      <p:cBhvr>
                                        <p:cTn id="23" dur="500"/>
                                        <p:tgtEl>
                                          <p:spTgt spid="76698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66981"/>
                                        </p:tgtEl>
                                        <p:attrNameLst>
                                          <p:attrName>style.visibility</p:attrName>
                                        </p:attrNameLst>
                                      </p:cBhvr>
                                      <p:to>
                                        <p:strVal val="visible"/>
                                      </p:to>
                                    </p:set>
                                    <p:animEffect transition="in" filter="blinds(horizontal)">
                                      <p:cBhvr>
                                        <p:cTn id="28" dur="500"/>
                                        <p:tgtEl>
                                          <p:spTgt spid="766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78" grpId="0" autoUpdateAnimBg="0"/>
      <p:bldP spid="766980" grpId="0" autoUpdateAnimBg="0"/>
      <p:bldP spid="766983" grpId="0" autoUpdateAnimBg="0"/>
      <p:bldP spid="3277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025F0E4-256D-48B0-A319-F6CDBAA34BE4}" type="datetime1">
              <a:rPr lang="zh-CN" altLang="en-US" sz="1400" smtClean="0"/>
              <a:t>2021/11/7</a:t>
            </a:fld>
            <a:endParaRPr lang="en-US" altLang="zh-CN" sz="1400"/>
          </a:p>
        </p:txBody>
      </p:sp>
      <p:sp>
        <p:nvSpPr>
          <p:cNvPr id="9728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grpSp>
        <p:nvGrpSpPr>
          <p:cNvPr id="97285" name="Group 2"/>
          <p:cNvGrpSpPr>
            <a:grpSpLocks/>
          </p:cNvGrpSpPr>
          <p:nvPr/>
        </p:nvGrpSpPr>
        <p:grpSpPr bwMode="auto">
          <a:xfrm>
            <a:off x="0" y="228600"/>
            <a:ext cx="9144000" cy="4479925"/>
            <a:chOff x="0" y="144"/>
            <a:chExt cx="5760" cy="2822"/>
          </a:xfrm>
        </p:grpSpPr>
        <p:sp>
          <p:nvSpPr>
            <p:cNvPr id="97288" name="Line 3"/>
            <p:cNvSpPr>
              <a:spLocks noChangeShapeType="1"/>
            </p:cNvSpPr>
            <p:nvPr/>
          </p:nvSpPr>
          <p:spPr bwMode="auto">
            <a:xfrm>
              <a:off x="212" y="2673"/>
              <a:ext cx="5548" cy="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89" name="Line 4"/>
            <p:cNvSpPr>
              <a:spLocks noChangeShapeType="1"/>
            </p:cNvSpPr>
            <p:nvPr/>
          </p:nvSpPr>
          <p:spPr bwMode="auto">
            <a:xfrm flipV="1">
              <a:off x="212" y="240"/>
              <a:ext cx="0" cy="244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90" name="Line 5"/>
            <p:cNvSpPr>
              <a:spLocks noChangeShapeType="1"/>
            </p:cNvSpPr>
            <p:nvPr/>
          </p:nvSpPr>
          <p:spPr bwMode="auto">
            <a:xfrm>
              <a:off x="212" y="1643"/>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91" name="Line 6"/>
            <p:cNvSpPr>
              <a:spLocks noChangeShapeType="1"/>
            </p:cNvSpPr>
            <p:nvPr/>
          </p:nvSpPr>
          <p:spPr bwMode="auto">
            <a:xfrm>
              <a:off x="232" y="191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92" name="Line 7"/>
            <p:cNvSpPr>
              <a:spLocks noChangeShapeType="1"/>
            </p:cNvSpPr>
            <p:nvPr/>
          </p:nvSpPr>
          <p:spPr bwMode="auto">
            <a:xfrm>
              <a:off x="212" y="2177"/>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93" name="Line 8"/>
            <p:cNvSpPr>
              <a:spLocks noChangeShapeType="1"/>
            </p:cNvSpPr>
            <p:nvPr/>
          </p:nvSpPr>
          <p:spPr bwMode="auto">
            <a:xfrm>
              <a:off x="212" y="2437"/>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7294" name="Group 9"/>
            <p:cNvGrpSpPr>
              <a:grpSpLocks/>
            </p:cNvGrpSpPr>
            <p:nvPr/>
          </p:nvGrpSpPr>
          <p:grpSpPr bwMode="auto">
            <a:xfrm>
              <a:off x="212" y="2406"/>
              <a:ext cx="2881" cy="299"/>
              <a:chOff x="96" y="3054"/>
              <a:chExt cx="2881" cy="336"/>
            </a:xfrm>
          </p:grpSpPr>
          <p:grpSp>
            <p:nvGrpSpPr>
              <p:cNvPr id="97484" name="Group 10"/>
              <p:cNvGrpSpPr>
                <a:grpSpLocks/>
              </p:cNvGrpSpPr>
              <p:nvPr/>
            </p:nvGrpSpPr>
            <p:grpSpPr bwMode="auto">
              <a:xfrm>
                <a:off x="96" y="3072"/>
                <a:ext cx="2881" cy="288"/>
                <a:chOff x="96" y="3072"/>
                <a:chExt cx="2881" cy="288"/>
              </a:xfrm>
            </p:grpSpPr>
            <p:sp>
              <p:nvSpPr>
                <p:cNvPr id="97496" name="Rectangle 11"/>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97" name="Rectangle 12"/>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98" name="Rectangle 13"/>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99" name="Rectangle 14"/>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500" name="Rectangle 15"/>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501" name="Rectangle 16"/>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502" name="Rectangle 17"/>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503" name="Rectangle 18"/>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504" name="Rectangle 19"/>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505" name="Rectangle 20"/>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7485" name="Group 21"/>
              <p:cNvGrpSpPr>
                <a:grpSpLocks/>
              </p:cNvGrpSpPr>
              <p:nvPr/>
            </p:nvGrpSpPr>
            <p:grpSpPr bwMode="auto">
              <a:xfrm>
                <a:off x="158" y="3054"/>
                <a:ext cx="2781" cy="336"/>
                <a:chOff x="142" y="3066"/>
                <a:chExt cx="2781" cy="336"/>
              </a:xfrm>
            </p:grpSpPr>
            <p:sp>
              <p:nvSpPr>
                <p:cNvPr id="97486" name="Text Box 22"/>
                <p:cNvSpPr txBox="1">
                  <a:spLocks noChangeArrowheads="1"/>
                </p:cNvSpPr>
                <p:nvPr/>
              </p:nvSpPr>
              <p:spPr bwMode="auto">
                <a:xfrm>
                  <a:off x="2113" y="3078"/>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87" name="Text Box 23"/>
                <p:cNvSpPr txBox="1">
                  <a:spLocks noChangeArrowheads="1"/>
                </p:cNvSpPr>
                <p:nvPr/>
              </p:nvSpPr>
              <p:spPr bwMode="auto">
                <a:xfrm>
                  <a:off x="142"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7488" name="Text Box 24"/>
                <p:cNvSpPr txBox="1">
                  <a:spLocks noChangeArrowheads="1"/>
                </p:cNvSpPr>
                <p:nvPr/>
              </p:nvSpPr>
              <p:spPr bwMode="auto">
                <a:xfrm>
                  <a:off x="398" y="3078"/>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7489" name="Text Box 25"/>
                <p:cNvSpPr txBox="1">
                  <a:spLocks noChangeArrowheads="1"/>
                </p:cNvSpPr>
                <p:nvPr/>
              </p:nvSpPr>
              <p:spPr bwMode="auto">
                <a:xfrm>
                  <a:off x="694"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7490" name="Text Box 26"/>
                <p:cNvSpPr txBox="1">
                  <a:spLocks noChangeArrowheads="1"/>
                </p:cNvSpPr>
                <p:nvPr/>
              </p:nvSpPr>
              <p:spPr bwMode="auto">
                <a:xfrm>
                  <a:off x="993" y="3078"/>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7491" name="Text Box 27"/>
                <p:cNvSpPr txBox="1">
                  <a:spLocks noChangeArrowheads="1"/>
                </p:cNvSpPr>
                <p:nvPr/>
              </p:nvSpPr>
              <p:spPr bwMode="auto">
                <a:xfrm>
                  <a:off x="1271"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5</a:t>
                  </a:r>
                </a:p>
              </p:txBody>
            </p:sp>
            <p:sp>
              <p:nvSpPr>
                <p:cNvPr id="97492" name="Text Box 28"/>
                <p:cNvSpPr txBox="1">
                  <a:spLocks noChangeArrowheads="1"/>
                </p:cNvSpPr>
                <p:nvPr/>
              </p:nvSpPr>
              <p:spPr bwMode="auto">
                <a:xfrm>
                  <a:off x="1825" y="3066"/>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93" name="Text Box 29"/>
                <p:cNvSpPr txBox="1">
                  <a:spLocks noChangeArrowheads="1"/>
                </p:cNvSpPr>
                <p:nvPr/>
              </p:nvSpPr>
              <p:spPr bwMode="auto">
                <a:xfrm>
                  <a:off x="1552" y="3066"/>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94" name="Text Box 30"/>
                <p:cNvSpPr txBox="1">
                  <a:spLocks noChangeArrowheads="1"/>
                </p:cNvSpPr>
                <p:nvPr/>
              </p:nvSpPr>
              <p:spPr bwMode="auto">
                <a:xfrm>
                  <a:off x="2374" y="3078"/>
                  <a:ext cx="38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7495" name="Text Box 31"/>
                <p:cNvSpPr txBox="1">
                  <a:spLocks noChangeArrowheads="1"/>
                </p:cNvSpPr>
                <p:nvPr/>
              </p:nvSpPr>
              <p:spPr bwMode="auto">
                <a:xfrm>
                  <a:off x="2700" y="3078"/>
                  <a:ext cx="22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grpSp>
        </p:grpSp>
        <p:grpSp>
          <p:nvGrpSpPr>
            <p:cNvPr id="97295" name="Group 32"/>
            <p:cNvGrpSpPr>
              <a:grpSpLocks/>
            </p:cNvGrpSpPr>
            <p:nvPr/>
          </p:nvGrpSpPr>
          <p:grpSpPr bwMode="auto">
            <a:xfrm>
              <a:off x="500" y="2156"/>
              <a:ext cx="2881" cy="299"/>
              <a:chOff x="96" y="3054"/>
              <a:chExt cx="2881" cy="336"/>
            </a:xfrm>
          </p:grpSpPr>
          <p:grpSp>
            <p:nvGrpSpPr>
              <p:cNvPr id="97462" name="Group 33"/>
              <p:cNvGrpSpPr>
                <a:grpSpLocks/>
              </p:cNvGrpSpPr>
              <p:nvPr/>
            </p:nvGrpSpPr>
            <p:grpSpPr bwMode="auto">
              <a:xfrm>
                <a:off x="96" y="3072"/>
                <a:ext cx="2881" cy="288"/>
                <a:chOff x="96" y="3072"/>
                <a:chExt cx="2881" cy="288"/>
              </a:xfrm>
            </p:grpSpPr>
            <p:sp>
              <p:nvSpPr>
                <p:cNvPr id="97474" name="Rectangle 34"/>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75" name="Rectangle 35"/>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76" name="Rectangle 36"/>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77" name="Rectangle 37"/>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78" name="Rectangle 38"/>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79" name="Rectangle 39"/>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80" name="Rectangle 40"/>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81" name="Rectangle 41"/>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82" name="Rectangle 42"/>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83" name="Rectangle 43"/>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7463" name="Group 44"/>
              <p:cNvGrpSpPr>
                <a:grpSpLocks/>
              </p:cNvGrpSpPr>
              <p:nvPr/>
            </p:nvGrpSpPr>
            <p:grpSpPr bwMode="auto">
              <a:xfrm>
                <a:off x="158" y="3054"/>
                <a:ext cx="2781" cy="336"/>
                <a:chOff x="142" y="3066"/>
                <a:chExt cx="2781" cy="336"/>
              </a:xfrm>
            </p:grpSpPr>
            <p:sp>
              <p:nvSpPr>
                <p:cNvPr id="97464" name="Text Box 45"/>
                <p:cNvSpPr txBox="1">
                  <a:spLocks noChangeArrowheads="1"/>
                </p:cNvSpPr>
                <p:nvPr/>
              </p:nvSpPr>
              <p:spPr bwMode="auto">
                <a:xfrm>
                  <a:off x="2113" y="3078"/>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65" name="Text Box 46"/>
                <p:cNvSpPr txBox="1">
                  <a:spLocks noChangeArrowheads="1"/>
                </p:cNvSpPr>
                <p:nvPr/>
              </p:nvSpPr>
              <p:spPr bwMode="auto">
                <a:xfrm>
                  <a:off x="142"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7466" name="Text Box 47"/>
                <p:cNvSpPr txBox="1">
                  <a:spLocks noChangeArrowheads="1"/>
                </p:cNvSpPr>
                <p:nvPr/>
              </p:nvSpPr>
              <p:spPr bwMode="auto">
                <a:xfrm>
                  <a:off x="398" y="3078"/>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7467" name="Text Box 48"/>
                <p:cNvSpPr txBox="1">
                  <a:spLocks noChangeArrowheads="1"/>
                </p:cNvSpPr>
                <p:nvPr/>
              </p:nvSpPr>
              <p:spPr bwMode="auto">
                <a:xfrm>
                  <a:off x="694"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7468" name="Text Box 49"/>
                <p:cNvSpPr txBox="1">
                  <a:spLocks noChangeArrowheads="1"/>
                </p:cNvSpPr>
                <p:nvPr/>
              </p:nvSpPr>
              <p:spPr bwMode="auto">
                <a:xfrm>
                  <a:off x="993" y="3078"/>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7469" name="Text Box 50"/>
                <p:cNvSpPr txBox="1">
                  <a:spLocks noChangeArrowheads="1"/>
                </p:cNvSpPr>
                <p:nvPr/>
              </p:nvSpPr>
              <p:spPr bwMode="auto">
                <a:xfrm>
                  <a:off x="1271"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5</a:t>
                  </a:r>
                </a:p>
              </p:txBody>
            </p:sp>
            <p:sp>
              <p:nvSpPr>
                <p:cNvPr id="97470" name="Text Box 51"/>
                <p:cNvSpPr txBox="1">
                  <a:spLocks noChangeArrowheads="1"/>
                </p:cNvSpPr>
                <p:nvPr/>
              </p:nvSpPr>
              <p:spPr bwMode="auto">
                <a:xfrm>
                  <a:off x="1825" y="3066"/>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71" name="Text Box 52"/>
                <p:cNvSpPr txBox="1">
                  <a:spLocks noChangeArrowheads="1"/>
                </p:cNvSpPr>
                <p:nvPr/>
              </p:nvSpPr>
              <p:spPr bwMode="auto">
                <a:xfrm>
                  <a:off x="1552" y="3066"/>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72" name="Text Box 53"/>
                <p:cNvSpPr txBox="1">
                  <a:spLocks noChangeArrowheads="1"/>
                </p:cNvSpPr>
                <p:nvPr/>
              </p:nvSpPr>
              <p:spPr bwMode="auto">
                <a:xfrm>
                  <a:off x="2374" y="3078"/>
                  <a:ext cx="38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7473" name="Text Box 54"/>
                <p:cNvSpPr txBox="1">
                  <a:spLocks noChangeArrowheads="1"/>
                </p:cNvSpPr>
                <p:nvPr/>
              </p:nvSpPr>
              <p:spPr bwMode="auto">
                <a:xfrm>
                  <a:off x="2700" y="3078"/>
                  <a:ext cx="22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grpSp>
        </p:grpSp>
        <p:grpSp>
          <p:nvGrpSpPr>
            <p:cNvPr id="97296" name="Group 55"/>
            <p:cNvGrpSpPr>
              <a:grpSpLocks/>
            </p:cNvGrpSpPr>
            <p:nvPr/>
          </p:nvGrpSpPr>
          <p:grpSpPr bwMode="auto">
            <a:xfrm>
              <a:off x="788" y="1905"/>
              <a:ext cx="2881" cy="300"/>
              <a:chOff x="96" y="3053"/>
              <a:chExt cx="2881" cy="338"/>
            </a:xfrm>
          </p:grpSpPr>
          <p:grpSp>
            <p:nvGrpSpPr>
              <p:cNvPr id="97440" name="Group 56"/>
              <p:cNvGrpSpPr>
                <a:grpSpLocks/>
              </p:cNvGrpSpPr>
              <p:nvPr/>
            </p:nvGrpSpPr>
            <p:grpSpPr bwMode="auto">
              <a:xfrm>
                <a:off x="96" y="3072"/>
                <a:ext cx="2881" cy="288"/>
                <a:chOff x="96" y="3072"/>
                <a:chExt cx="2881" cy="288"/>
              </a:xfrm>
            </p:grpSpPr>
            <p:sp>
              <p:nvSpPr>
                <p:cNvPr id="97452" name="Rectangle 57"/>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53" name="Rectangle 58"/>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54" name="Rectangle 59"/>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55" name="Rectangle 60"/>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56" name="Rectangle 61"/>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57" name="Rectangle 62"/>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58" name="Rectangle 63"/>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59" name="Rectangle 64"/>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60" name="Rectangle 65"/>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61" name="Rectangle 66"/>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7441" name="Group 67"/>
              <p:cNvGrpSpPr>
                <a:grpSpLocks/>
              </p:cNvGrpSpPr>
              <p:nvPr/>
            </p:nvGrpSpPr>
            <p:grpSpPr bwMode="auto">
              <a:xfrm>
                <a:off x="158" y="3053"/>
                <a:ext cx="2781" cy="338"/>
                <a:chOff x="142" y="3065"/>
                <a:chExt cx="2781" cy="338"/>
              </a:xfrm>
            </p:grpSpPr>
            <p:sp>
              <p:nvSpPr>
                <p:cNvPr id="97442" name="Text Box 68"/>
                <p:cNvSpPr txBox="1">
                  <a:spLocks noChangeArrowheads="1"/>
                </p:cNvSpPr>
                <p:nvPr/>
              </p:nvSpPr>
              <p:spPr bwMode="auto">
                <a:xfrm>
                  <a:off x="2113" y="3079"/>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43" name="Text Box 69"/>
                <p:cNvSpPr txBox="1">
                  <a:spLocks noChangeArrowheads="1"/>
                </p:cNvSpPr>
                <p:nvPr/>
              </p:nvSpPr>
              <p:spPr bwMode="auto">
                <a:xfrm>
                  <a:off x="142" y="3065"/>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7444" name="Text Box 70"/>
                <p:cNvSpPr txBox="1">
                  <a:spLocks noChangeArrowheads="1"/>
                </p:cNvSpPr>
                <p:nvPr/>
              </p:nvSpPr>
              <p:spPr bwMode="auto">
                <a:xfrm>
                  <a:off x="398" y="3079"/>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7445" name="Text Box 71"/>
                <p:cNvSpPr txBox="1">
                  <a:spLocks noChangeArrowheads="1"/>
                </p:cNvSpPr>
                <p:nvPr/>
              </p:nvSpPr>
              <p:spPr bwMode="auto">
                <a:xfrm>
                  <a:off x="694" y="3065"/>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7446" name="Text Box 72"/>
                <p:cNvSpPr txBox="1">
                  <a:spLocks noChangeArrowheads="1"/>
                </p:cNvSpPr>
                <p:nvPr/>
              </p:nvSpPr>
              <p:spPr bwMode="auto">
                <a:xfrm>
                  <a:off x="993" y="3079"/>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7447" name="Text Box 73"/>
                <p:cNvSpPr txBox="1">
                  <a:spLocks noChangeArrowheads="1"/>
                </p:cNvSpPr>
                <p:nvPr/>
              </p:nvSpPr>
              <p:spPr bwMode="auto">
                <a:xfrm>
                  <a:off x="1271" y="3065"/>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5</a:t>
                  </a:r>
                </a:p>
              </p:txBody>
            </p:sp>
            <p:sp>
              <p:nvSpPr>
                <p:cNvPr id="97448" name="Text Box 74"/>
                <p:cNvSpPr txBox="1">
                  <a:spLocks noChangeArrowheads="1"/>
                </p:cNvSpPr>
                <p:nvPr/>
              </p:nvSpPr>
              <p:spPr bwMode="auto">
                <a:xfrm>
                  <a:off x="1825" y="3065"/>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49" name="Text Box 75"/>
                <p:cNvSpPr txBox="1">
                  <a:spLocks noChangeArrowheads="1"/>
                </p:cNvSpPr>
                <p:nvPr/>
              </p:nvSpPr>
              <p:spPr bwMode="auto">
                <a:xfrm>
                  <a:off x="1552" y="3065"/>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50" name="Text Box 76"/>
                <p:cNvSpPr txBox="1">
                  <a:spLocks noChangeArrowheads="1"/>
                </p:cNvSpPr>
                <p:nvPr/>
              </p:nvSpPr>
              <p:spPr bwMode="auto">
                <a:xfrm>
                  <a:off x="2374" y="3079"/>
                  <a:ext cx="38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7451" name="Text Box 77"/>
                <p:cNvSpPr txBox="1">
                  <a:spLocks noChangeArrowheads="1"/>
                </p:cNvSpPr>
                <p:nvPr/>
              </p:nvSpPr>
              <p:spPr bwMode="auto">
                <a:xfrm>
                  <a:off x="2700" y="3079"/>
                  <a:ext cx="22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grpSp>
        </p:grpSp>
        <p:grpSp>
          <p:nvGrpSpPr>
            <p:cNvPr id="97297" name="Group 78"/>
            <p:cNvGrpSpPr>
              <a:grpSpLocks/>
            </p:cNvGrpSpPr>
            <p:nvPr/>
          </p:nvGrpSpPr>
          <p:grpSpPr bwMode="auto">
            <a:xfrm>
              <a:off x="1076" y="1654"/>
              <a:ext cx="2881" cy="299"/>
              <a:chOff x="96" y="3054"/>
              <a:chExt cx="2881" cy="336"/>
            </a:xfrm>
          </p:grpSpPr>
          <p:grpSp>
            <p:nvGrpSpPr>
              <p:cNvPr id="97418" name="Group 79"/>
              <p:cNvGrpSpPr>
                <a:grpSpLocks/>
              </p:cNvGrpSpPr>
              <p:nvPr/>
            </p:nvGrpSpPr>
            <p:grpSpPr bwMode="auto">
              <a:xfrm>
                <a:off x="96" y="3072"/>
                <a:ext cx="2881" cy="288"/>
                <a:chOff x="96" y="3072"/>
                <a:chExt cx="2881" cy="288"/>
              </a:xfrm>
            </p:grpSpPr>
            <p:sp>
              <p:nvSpPr>
                <p:cNvPr id="97430" name="Rectangle 80"/>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31" name="Rectangle 81"/>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32" name="Rectangle 82"/>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33" name="Rectangle 83"/>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34" name="Rectangle 84"/>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35" name="Rectangle 85"/>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36" name="Rectangle 86"/>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37" name="Rectangle 87"/>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38" name="Rectangle 88"/>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39" name="Rectangle 89"/>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7419" name="Group 90"/>
              <p:cNvGrpSpPr>
                <a:grpSpLocks/>
              </p:cNvGrpSpPr>
              <p:nvPr/>
            </p:nvGrpSpPr>
            <p:grpSpPr bwMode="auto">
              <a:xfrm>
                <a:off x="158" y="3054"/>
                <a:ext cx="2781" cy="336"/>
                <a:chOff x="142" y="3066"/>
                <a:chExt cx="2781" cy="336"/>
              </a:xfrm>
            </p:grpSpPr>
            <p:sp>
              <p:nvSpPr>
                <p:cNvPr id="97420" name="Text Box 91"/>
                <p:cNvSpPr txBox="1">
                  <a:spLocks noChangeArrowheads="1"/>
                </p:cNvSpPr>
                <p:nvPr/>
              </p:nvSpPr>
              <p:spPr bwMode="auto">
                <a:xfrm>
                  <a:off x="2113" y="3078"/>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21" name="Text Box 92"/>
                <p:cNvSpPr txBox="1">
                  <a:spLocks noChangeArrowheads="1"/>
                </p:cNvSpPr>
                <p:nvPr/>
              </p:nvSpPr>
              <p:spPr bwMode="auto">
                <a:xfrm>
                  <a:off x="142"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7422" name="Text Box 93"/>
                <p:cNvSpPr txBox="1">
                  <a:spLocks noChangeArrowheads="1"/>
                </p:cNvSpPr>
                <p:nvPr/>
              </p:nvSpPr>
              <p:spPr bwMode="auto">
                <a:xfrm>
                  <a:off x="398" y="3078"/>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7423" name="Text Box 94"/>
                <p:cNvSpPr txBox="1">
                  <a:spLocks noChangeArrowheads="1"/>
                </p:cNvSpPr>
                <p:nvPr/>
              </p:nvSpPr>
              <p:spPr bwMode="auto">
                <a:xfrm>
                  <a:off x="694"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7424" name="Text Box 95"/>
                <p:cNvSpPr txBox="1">
                  <a:spLocks noChangeArrowheads="1"/>
                </p:cNvSpPr>
                <p:nvPr/>
              </p:nvSpPr>
              <p:spPr bwMode="auto">
                <a:xfrm>
                  <a:off x="993" y="3078"/>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7425" name="Text Box 96"/>
                <p:cNvSpPr txBox="1">
                  <a:spLocks noChangeArrowheads="1"/>
                </p:cNvSpPr>
                <p:nvPr/>
              </p:nvSpPr>
              <p:spPr bwMode="auto">
                <a:xfrm>
                  <a:off x="1271"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5</a:t>
                  </a:r>
                </a:p>
              </p:txBody>
            </p:sp>
            <p:sp>
              <p:nvSpPr>
                <p:cNvPr id="97426" name="Text Box 97"/>
                <p:cNvSpPr txBox="1">
                  <a:spLocks noChangeArrowheads="1"/>
                </p:cNvSpPr>
                <p:nvPr/>
              </p:nvSpPr>
              <p:spPr bwMode="auto">
                <a:xfrm>
                  <a:off x="1825" y="3066"/>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27" name="Text Box 98"/>
                <p:cNvSpPr txBox="1">
                  <a:spLocks noChangeArrowheads="1"/>
                </p:cNvSpPr>
                <p:nvPr/>
              </p:nvSpPr>
              <p:spPr bwMode="auto">
                <a:xfrm>
                  <a:off x="1552" y="3066"/>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28" name="Text Box 99"/>
                <p:cNvSpPr txBox="1">
                  <a:spLocks noChangeArrowheads="1"/>
                </p:cNvSpPr>
                <p:nvPr/>
              </p:nvSpPr>
              <p:spPr bwMode="auto">
                <a:xfrm>
                  <a:off x="2374" y="3078"/>
                  <a:ext cx="38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7429" name="Text Box 100"/>
                <p:cNvSpPr txBox="1">
                  <a:spLocks noChangeArrowheads="1"/>
                </p:cNvSpPr>
                <p:nvPr/>
              </p:nvSpPr>
              <p:spPr bwMode="auto">
                <a:xfrm>
                  <a:off x="2700" y="3078"/>
                  <a:ext cx="22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grpSp>
        </p:grpSp>
        <p:sp>
          <p:nvSpPr>
            <p:cNvPr id="97298" name="Text Box 101"/>
            <p:cNvSpPr txBox="1">
              <a:spLocks noChangeArrowheads="1"/>
            </p:cNvSpPr>
            <p:nvPr/>
          </p:nvSpPr>
          <p:spPr bwMode="auto">
            <a:xfrm>
              <a:off x="0" y="24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7299" name="Text Box 102"/>
            <p:cNvSpPr txBox="1">
              <a:spLocks noChangeArrowheads="1"/>
            </p:cNvSpPr>
            <p:nvPr/>
          </p:nvSpPr>
          <p:spPr bwMode="auto">
            <a:xfrm>
              <a:off x="0" y="21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7300" name="Text Box 103"/>
            <p:cNvSpPr txBox="1">
              <a:spLocks noChangeArrowheads="1"/>
            </p:cNvSpPr>
            <p:nvPr/>
          </p:nvSpPr>
          <p:spPr bwMode="auto">
            <a:xfrm>
              <a:off x="0" y="18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7301" name="Text Box 104"/>
            <p:cNvSpPr txBox="1">
              <a:spLocks noChangeArrowheads="1"/>
            </p:cNvSpPr>
            <p:nvPr/>
          </p:nvSpPr>
          <p:spPr bwMode="auto">
            <a:xfrm>
              <a:off x="0"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7302" name="Line 105"/>
            <p:cNvSpPr>
              <a:spLocks noChangeShapeType="1"/>
            </p:cNvSpPr>
            <p:nvPr/>
          </p:nvSpPr>
          <p:spPr bwMode="auto">
            <a:xfrm>
              <a:off x="230" y="84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3" name="Line 106"/>
            <p:cNvSpPr>
              <a:spLocks noChangeShapeType="1"/>
            </p:cNvSpPr>
            <p:nvPr/>
          </p:nvSpPr>
          <p:spPr bwMode="auto">
            <a:xfrm>
              <a:off x="228" y="1109"/>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4" name="Line 107"/>
            <p:cNvSpPr>
              <a:spLocks noChangeShapeType="1"/>
            </p:cNvSpPr>
            <p:nvPr/>
          </p:nvSpPr>
          <p:spPr bwMode="auto">
            <a:xfrm>
              <a:off x="230" y="13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5" name="Line 108"/>
            <p:cNvSpPr>
              <a:spLocks noChangeShapeType="1"/>
            </p:cNvSpPr>
            <p:nvPr/>
          </p:nvSpPr>
          <p:spPr bwMode="auto">
            <a:xfrm>
              <a:off x="230" y="5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6" name="Text Box 109"/>
            <p:cNvSpPr txBox="1">
              <a:spLocks noChangeArrowheads="1"/>
            </p:cNvSpPr>
            <p:nvPr/>
          </p:nvSpPr>
          <p:spPr bwMode="auto">
            <a:xfrm>
              <a:off x="0" y="13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5</a:t>
              </a:r>
            </a:p>
          </p:txBody>
        </p:sp>
        <p:sp>
          <p:nvSpPr>
            <p:cNvPr id="97307" name="Text Box 110"/>
            <p:cNvSpPr txBox="1">
              <a:spLocks noChangeArrowheads="1"/>
            </p:cNvSpPr>
            <p:nvPr/>
          </p:nvSpPr>
          <p:spPr bwMode="auto">
            <a:xfrm>
              <a:off x="0" y="57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8</a:t>
              </a:r>
            </a:p>
          </p:txBody>
        </p:sp>
        <p:sp>
          <p:nvSpPr>
            <p:cNvPr id="97308" name="Text Box 111"/>
            <p:cNvSpPr txBox="1">
              <a:spLocks noChangeArrowheads="1"/>
            </p:cNvSpPr>
            <p:nvPr/>
          </p:nvSpPr>
          <p:spPr bwMode="auto">
            <a:xfrm>
              <a:off x="0" y="10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6</a:t>
              </a:r>
            </a:p>
          </p:txBody>
        </p:sp>
        <p:sp>
          <p:nvSpPr>
            <p:cNvPr id="97309" name="Text Box 112"/>
            <p:cNvSpPr txBox="1">
              <a:spLocks noChangeArrowheads="1"/>
            </p:cNvSpPr>
            <p:nvPr/>
          </p:nvSpPr>
          <p:spPr bwMode="auto">
            <a:xfrm>
              <a:off x="0" y="80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7</a:t>
              </a:r>
            </a:p>
          </p:txBody>
        </p:sp>
        <p:grpSp>
          <p:nvGrpSpPr>
            <p:cNvPr id="97310" name="Group 113"/>
            <p:cNvGrpSpPr>
              <a:grpSpLocks/>
            </p:cNvGrpSpPr>
            <p:nvPr/>
          </p:nvGrpSpPr>
          <p:grpSpPr bwMode="auto">
            <a:xfrm>
              <a:off x="1364" y="1407"/>
              <a:ext cx="2881" cy="299"/>
              <a:chOff x="96" y="3054"/>
              <a:chExt cx="2881" cy="336"/>
            </a:xfrm>
          </p:grpSpPr>
          <p:grpSp>
            <p:nvGrpSpPr>
              <p:cNvPr id="97396" name="Group 114"/>
              <p:cNvGrpSpPr>
                <a:grpSpLocks/>
              </p:cNvGrpSpPr>
              <p:nvPr/>
            </p:nvGrpSpPr>
            <p:grpSpPr bwMode="auto">
              <a:xfrm>
                <a:off x="96" y="3072"/>
                <a:ext cx="2881" cy="288"/>
                <a:chOff x="96" y="3072"/>
                <a:chExt cx="2881" cy="288"/>
              </a:xfrm>
            </p:grpSpPr>
            <p:sp>
              <p:nvSpPr>
                <p:cNvPr id="97408" name="Rectangle 115"/>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09" name="Rectangle 116"/>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10" name="Rectangle 117"/>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11" name="Rectangle 118"/>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12" name="Rectangle 119"/>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13" name="Rectangle 120"/>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14" name="Rectangle 121"/>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15" name="Rectangle 122"/>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16" name="Rectangle 123"/>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417" name="Rectangle 124"/>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7397" name="Group 125"/>
              <p:cNvGrpSpPr>
                <a:grpSpLocks/>
              </p:cNvGrpSpPr>
              <p:nvPr/>
            </p:nvGrpSpPr>
            <p:grpSpPr bwMode="auto">
              <a:xfrm>
                <a:off x="158" y="3054"/>
                <a:ext cx="2781" cy="336"/>
                <a:chOff x="142" y="3066"/>
                <a:chExt cx="2781" cy="336"/>
              </a:xfrm>
            </p:grpSpPr>
            <p:sp>
              <p:nvSpPr>
                <p:cNvPr id="97398" name="Text Box 126"/>
                <p:cNvSpPr txBox="1">
                  <a:spLocks noChangeArrowheads="1"/>
                </p:cNvSpPr>
                <p:nvPr/>
              </p:nvSpPr>
              <p:spPr bwMode="auto">
                <a:xfrm>
                  <a:off x="2113" y="3078"/>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399" name="Text Box 127"/>
                <p:cNvSpPr txBox="1">
                  <a:spLocks noChangeArrowheads="1"/>
                </p:cNvSpPr>
                <p:nvPr/>
              </p:nvSpPr>
              <p:spPr bwMode="auto">
                <a:xfrm>
                  <a:off x="142"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7400" name="Text Box 128"/>
                <p:cNvSpPr txBox="1">
                  <a:spLocks noChangeArrowheads="1"/>
                </p:cNvSpPr>
                <p:nvPr/>
              </p:nvSpPr>
              <p:spPr bwMode="auto">
                <a:xfrm>
                  <a:off x="398" y="3078"/>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7401" name="Text Box 129"/>
                <p:cNvSpPr txBox="1">
                  <a:spLocks noChangeArrowheads="1"/>
                </p:cNvSpPr>
                <p:nvPr/>
              </p:nvSpPr>
              <p:spPr bwMode="auto">
                <a:xfrm>
                  <a:off x="694"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7402" name="Text Box 130"/>
                <p:cNvSpPr txBox="1">
                  <a:spLocks noChangeArrowheads="1"/>
                </p:cNvSpPr>
                <p:nvPr/>
              </p:nvSpPr>
              <p:spPr bwMode="auto">
                <a:xfrm>
                  <a:off x="993" y="3078"/>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7403" name="Text Box 131"/>
                <p:cNvSpPr txBox="1">
                  <a:spLocks noChangeArrowheads="1"/>
                </p:cNvSpPr>
                <p:nvPr/>
              </p:nvSpPr>
              <p:spPr bwMode="auto">
                <a:xfrm>
                  <a:off x="1271"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5</a:t>
                  </a:r>
                </a:p>
              </p:txBody>
            </p:sp>
            <p:sp>
              <p:nvSpPr>
                <p:cNvPr id="97404" name="Text Box 132"/>
                <p:cNvSpPr txBox="1">
                  <a:spLocks noChangeArrowheads="1"/>
                </p:cNvSpPr>
                <p:nvPr/>
              </p:nvSpPr>
              <p:spPr bwMode="auto">
                <a:xfrm>
                  <a:off x="1825" y="3066"/>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05" name="Text Box 133"/>
                <p:cNvSpPr txBox="1">
                  <a:spLocks noChangeArrowheads="1"/>
                </p:cNvSpPr>
                <p:nvPr/>
              </p:nvSpPr>
              <p:spPr bwMode="auto">
                <a:xfrm>
                  <a:off x="1552" y="3066"/>
                  <a:ext cx="2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406" name="Text Box 134"/>
                <p:cNvSpPr txBox="1">
                  <a:spLocks noChangeArrowheads="1"/>
                </p:cNvSpPr>
                <p:nvPr/>
              </p:nvSpPr>
              <p:spPr bwMode="auto">
                <a:xfrm>
                  <a:off x="2374" y="3078"/>
                  <a:ext cx="38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7407" name="Text Box 135"/>
                <p:cNvSpPr txBox="1">
                  <a:spLocks noChangeArrowheads="1"/>
                </p:cNvSpPr>
                <p:nvPr/>
              </p:nvSpPr>
              <p:spPr bwMode="auto">
                <a:xfrm>
                  <a:off x="2700" y="3078"/>
                  <a:ext cx="22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grpSp>
        </p:grpSp>
        <p:grpSp>
          <p:nvGrpSpPr>
            <p:cNvPr id="97311" name="Group 136"/>
            <p:cNvGrpSpPr>
              <a:grpSpLocks/>
            </p:cNvGrpSpPr>
            <p:nvPr/>
          </p:nvGrpSpPr>
          <p:grpSpPr bwMode="auto">
            <a:xfrm>
              <a:off x="1657" y="651"/>
              <a:ext cx="2881" cy="256"/>
              <a:chOff x="96" y="3072"/>
              <a:chExt cx="2881" cy="288"/>
            </a:xfrm>
          </p:grpSpPr>
          <p:sp>
            <p:nvSpPr>
              <p:cNvPr id="97386" name="Rectangle 137"/>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87" name="Rectangle 138"/>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88" name="Rectangle 139"/>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89" name="Rectangle 140"/>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90" name="Rectangle 141"/>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91" name="Rectangle 142"/>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92" name="Rectangle 143"/>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93" name="Rectangle 144"/>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94" name="Rectangle 145"/>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95" name="Rectangle 146"/>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7312" name="Text Box 147"/>
            <p:cNvSpPr txBox="1">
              <a:spLocks noChangeArrowheads="1"/>
            </p:cNvSpPr>
            <p:nvPr/>
          </p:nvSpPr>
          <p:spPr bwMode="auto">
            <a:xfrm>
              <a:off x="3690" y="646"/>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313" name="Text Box 148"/>
            <p:cNvSpPr txBox="1">
              <a:spLocks noChangeArrowheads="1"/>
            </p:cNvSpPr>
            <p:nvPr/>
          </p:nvSpPr>
          <p:spPr bwMode="auto">
            <a:xfrm>
              <a:off x="1719" y="6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7314" name="Text Box 149"/>
            <p:cNvSpPr txBox="1">
              <a:spLocks noChangeArrowheads="1"/>
            </p:cNvSpPr>
            <p:nvPr/>
          </p:nvSpPr>
          <p:spPr bwMode="auto">
            <a:xfrm>
              <a:off x="1975" y="64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7315" name="Text Box 150"/>
            <p:cNvSpPr txBox="1">
              <a:spLocks noChangeArrowheads="1"/>
            </p:cNvSpPr>
            <p:nvPr/>
          </p:nvSpPr>
          <p:spPr bwMode="auto">
            <a:xfrm>
              <a:off x="2271" y="6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7316" name="Text Box 151"/>
            <p:cNvSpPr txBox="1">
              <a:spLocks noChangeArrowheads="1"/>
            </p:cNvSpPr>
            <p:nvPr/>
          </p:nvSpPr>
          <p:spPr bwMode="auto">
            <a:xfrm>
              <a:off x="2570" y="64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7317" name="Text Box 152"/>
            <p:cNvSpPr txBox="1">
              <a:spLocks noChangeArrowheads="1"/>
            </p:cNvSpPr>
            <p:nvPr/>
          </p:nvSpPr>
          <p:spPr bwMode="auto">
            <a:xfrm>
              <a:off x="2848" y="6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5</a:t>
              </a:r>
            </a:p>
          </p:txBody>
        </p:sp>
        <p:sp>
          <p:nvSpPr>
            <p:cNvPr id="97318" name="Text Box 153"/>
            <p:cNvSpPr txBox="1">
              <a:spLocks noChangeArrowheads="1"/>
            </p:cNvSpPr>
            <p:nvPr/>
          </p:nvSpPr>
          <p:spPr bwMode="auto">
            <a:xfrm>
              <a:off x="3402" y="63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319" name="Text Box 154"/>
            <p:cNvSpPr txBox="1">
              <a:spLocks noChangeArrowheads="1"/>
            </p:cNvSpPr>
            <p:nvPr/>
          </p:nvSpPr>
          <p:spPr bwMode="auto">
            <a:xfrm>
              <a:off x="3129" y="63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7320" name="Text Box 155"/>
            <p:cNvSpPr txBox="1">
              <a:spLocks noChangeArrowheads="1"/>
            </p:cNvSpPr>
            <p:nvPr/>
          </p:nvSpPr>
          <p:spPr bwMode="auto">
            <a:xfrm>
              <a:off x="3951" y="646"/>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7321" name="Text Box 156"/>
            <p:cNvSpPr txBox="1">
              <a:spLocks noChangeArrowheads="1"/>
            </p:cNvSpPr>
            <p:nvPr/>
          </p:nvSpPr>
          <p:spPr bwMode="auto">
            <a:xfrm>
              <a:off x="4277" y="64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sp>
          <p:nvSpPr>
            <p:cNvPr id="97322" name="Line 157"/>
            <p:cNvSpPr>
              <a:spLocks noChangeShapeType="1"/>
            </p:cNvSpPr>
            <p:nvPr/>
          </p:nvSpPr>
          <p:spPr bwMode="auto">
            <a:xfrm>
              <a:off x="1653"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3" name="Line 158"/>
            <p:cNvSpPr>
              <a:spLocks noChangeShapeType="1"/>
            </p:cNvSpPr>
            <p:nvPr/>
          </p:nvSpPr>
          <p:spPr bwMode="auto">
            <a:xfrm>
              <a:off x="1946"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4" name="Line 159"/>
            <p:cNvSpPr>
              <a:spLocks noChangeShapeType="1"/>
            </p:cNvSpPr>
            <p:nvPr/>
          </p:nvSpPr>
          <p:spPr bwMode="auto">
            <a:xfrm>
              <a:off x="2232"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5" name="Line 160"/>
            <p:cNvSpPr>
              <a:spLocks noChangeShapeType="1"/>
            </p:cNvSpPr>
            <p:nvPr/>
          </p:nvSpPr>
          <p:spPr bwMode="auto">
            <a:xfrm>
              <a:off x="2516"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6" name="Line 161"/>
            <p:cNvSpPr>
              <a:spLocks noChangeShapeType="1"/>
            </p:cNvSpPr>
            <p:nvPr/>
          </p:nvSpPr>
          <p:spPr bwMode="auto">
            <a:xfrm>
              <a:off x="2808"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7" name="Line 162"/>
            <p:cNvSpPr>
              <a:spLocks noChangeShapeType="1"/>
            </p:cNvSpPr>
            <p:nvPr/>
          </p:nvSpPr>
          <p:spPr bwMode="auto">
            <a:xfrm>
              <a:off x="3081"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8" name="Line 163"/>
            <p:cNvSpPr>
              <a:spLocks noChangeShapeType="1"/>
            </p:cNvSpPr>
            <p:nvPr/>
          </p:nvSpPr>
          <p:spPr bwMode="auto">
            <a:xfrm flipH="1">
              <a:off x="3381" y="773"/>
              <a:ext cx="16" cy="19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9" name="Line 164"/>
            <p:cNvSpPr>
              <a:spLocks noChangeShapeType="1"/>
            </p:cNvSpPr>
            <p:nvPr/>
          </p:nvSpPr>
          <p:spPr bwMode="auto">
            <a:xfrm>
              <a:off x="3669" y="773"/>
              <a:ext cx="0" cy="19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0" name="Line 165"/>
            <p:cNvSpPr>
              <a:spLocks noChangeShapeType="1"/>
            </p:cNvSpPr>
            <p:nvPr/>
          </p:nvSpPr>
          <p:spPr bwMode="auto">
            <a:xfrm>
              <a:off x="3957" y="773"/>
              <a:ext cx="0" cy="191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1" name="Line 166"/>
            <p:cNvSpPr>
              <a:spLocks noChangeShapeType="1"/>
            </p:cNvSpPr>
            <p:nvPr/>
          </p:nvSpPr>
          <p:spPr bwMode="auto">
            <a:xfrm flipH="1">
              <a:off x="4245" y="1632"/>
              <a:ext cx="11" cy="109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2" name="Text Box 167"/>
            <p:cNvSpPr txBox="1">
              <a:spLocks noChangeArrowheads="1"/>
            </p:cNvSpPr>
            <p:nvPr/>
          </p:nvSpPr>
          <p:spPr bwMode="auto">
            <a:xfrm>
              <a:off x="5128" y="2754"/>
              <a:ext cx="3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600" b="1"/>
                <a:t>时间</a:t>
              </a:r>
              <a:endParaRPr lang="zh-CN" altLang="en-US" b="1"/>
            </a:p>
          </p:txBody>
        </p:sp>
        <p:sp>
          <p:nvSpPr>
            <p:cNvPr id="97333" name="Text Box 168"/>
            <p:cNvSpPr txBox="1">
              <a:spLocks noChangeArrowheads="1"/>
            </p:cNvSpPr>
            <p:nvPr/>
          </p:nvSpPr>
          <p:spPr bwMode="auto">
            <a:xfrm>
              <a:off x="2844" y="14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600" b="1"/>
                <a:t>浮加</a:t>
              </a:r>
            </a:p>
          </p:txBody>
        </p:sp>
        <p:sp>
          <p:nvSpPr>
            <p:cNvPr id="97334" name="Line 169"/>
            <p:cNvSpPr>
              <a:spLocks noChangeShapeType="1"/>
            </p:cNvSpPr>
            <p:nvPr/>
          </p:nvSpPr>
          <p:spPr bwMode="auto">
            <a:xfrm>
              <a:off x="5392" y="842"/>
              <a:ext cx="0" cy="192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5" name="Line 170"/>
            <p:cNvSpPr>
              <a:spLocks noChangeShapeType="1"/>
            </p:cNvSpPr>
            <p:nvPr/>
          </p:nvSpPr>
          <p:spPr bwMode="auto">
            <a:xfrm>
              <a:off x="5107" y="794"/>
              <a:ext cx="0" cy="191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6" name="Line 171"/>
            <p:cNvSpPr>
              <a:spLocks noChangeShapeType="1"/>
            </p:cNvSpPr>
            <p:nvPr/>
          </p:nvSpPr>
          <p:spPr bwMode="auto">
            <a:xfrm>
              <a:off x="4826" y="936"/>
              <a:ext cx="3" cy="174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7" name="Line 172"/>
            <p:cNvSpPr>
              <a:spLocks noChangeShapeType="1"/>
            </p:cNvSpPr>
            <p:nvPr/>
          </p:nvSpPr>
          <p:spPr bwMode="auto">
            <a:xfrm>
              <a:off x="4541" y="1200"/>
              <a:ext cx="0" cy="147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8" name="Text Box 173"/>
            <p:cNvSpPr txBox="1">
              <a:spLocks noChangeArrowheads="1"/>
            </p:cNvSpPr>
            <p:nvPr/>
          </p:nvSpPr>
          <p:spPr bwMode="auto">
            <a:xfrm>
              <a:off x="4896" y="14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600" b="1"/>
                <a:t>定乘</a:t>
              </a:r>
            </a:p>
          </p:txBody>
        </p:sp>
        <p:grpSp>
          <p:nvGrpSpPr>
            <p:cNvPr id="97339" name="Group 174"/>
            <p:cNvGrpSpPr>
              <a:grpSpLocks/>
            </p:cNvGrpSpPr>
            <p:nvPr/>
          </p:nvGrpSpPr>
          <p:grpSpPr bwMode="auto">
            <a:xfrm>
              <a:off x="3669" y="2432"/>
              <a:ext cx="2016" cy="251"/>
              <a:chOff x="2629" y="3600"/>
              <a:chExt cx="2016" cy="251"/>
            </a:xfrm>
          </p:grpSpPr>
          <p:sp>
            <p:nvSpPr>
              <p:cNvPr id="97379" name="Rectangle 175"/>
              <p:cNvSpPr>
                <a:spLocks noChangeArrowheads="1"/>
              </p:cNvSpPr>
              <p:nvPr/>
            </p:nvSpPr>
            <p:spPr bwMode="auto">
              <a:xfrm>
                <a:off x="2629" y="3600"/>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80" name="Rectangle 176"/>
              <p:cNvSpPr>
                <a:spLocks noChangeArrowheads="1"/>
              </p:cNvSpPr>
              <p:nvPr/>
            </p:nvSpPr>
            <p:spPr bwMode="auto">
              <a:xfrm>
                <a:off x="2917" y="3600"/>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81" name="Rectangle 177"/>
              <p:cNvSpPr>
                <a:spLocks noChangeArrowheads="1"/>
              </p:cNvSpPr>
              <p:nvPr/>
            </p:nvSpPr>
            <p:spPr bwMode="auto">
              <a:xfrm>
                <a:off x="3205" y="3600"/>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82" name="Rectangle 178"/>
              <p:cNvSpPr>
                <a:spLocks noChangeArrowheads="1"/>
              </p:cNvSpPr>
              <p:nvPr/>
            </p:nvSpPr>
            <p:spPr bwMode="auto">
              <a:xfrm>
                <a:off x="3493" y="3600"/>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83" name="Rectangle 179"/>
              <p:cNvSpPr>
                <a:spLocks noChangeArrowheads="1"/>
              </p:cNvSpPr>
              <p:nvPr/>
            </p:nvSpPr>
            <p:spPr bwMode="auto">
              <a:xfrm>
                <a:off x="3781" y="3600"/>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84" name="Rectangle 180"/>
              <p:cNvSpPr>
                <a:spLocks noChangeArrowheads="1"/>
              </p:cNvSpPr>
              <p:nvPr/>
            </p:nvSpPr>
            <p:spPr bwMode="auto">
              <a:xfrm>
                <a:off x="4069" y="3600"/>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85" name="Rectangle 181"/>
              <p:cNvSpPr>
                <a:spLocks noChangeArrowheads="1"/>
              </p:cNvSpPr>
              <p:nvPr/>
            </p:nvSpPr>
            <p:spPr bwMode="auto">
              <a:xfrm>
                <a:off x="4357" y="3600"/>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7340" name="Text Box 182"/>
            <p:cNvSpPr txBox="1">
              <a:spLocks noChangeArrowheads="1"/>
            </p:cNvSpPr>
            <p:nvPr/>
          </p:nvSpPr>
          <p:spPr bwMode="auto">
            <a:xfrm>
              <a:off x="3657" y="2417"/>
              <a:ext cx="3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一</a:t>
              </a:r>
            </a:p>
          </p:txBody>
        </p:sp>
        <p:sp>
          <p:nvSpPr>
            <p:cNvPr id="97341" name="Text Box 183"/>
            <p:cNvSpPr txBox="1">
              <a:spLocks noChangeArrowheads="1"/>
            </p:cNvSpPr>
            <p:nvPr/>
          </p:nvSpPr>
          <p:spPr bwMode="auto">
            <a:xfrm>
              <a:off x="3957" y="2438"/>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二</a:t>
              </a:r>
            </a:p>
          </p:txBody>
        </p:sp>
        <p:sp>
          <p:nvSpPr>
            <p:cNvPr id="97342" name="Text Box 184"/>
            <p:cNvSpPr txBox="1">
              <a:spLocks noChangeArrowheads="1"/>
            </p:cNvSpPr>
            <p:nvPr/>
          </p:nvSpPr>
          <p:spPr bwMode="auto">
            <a:xfrm>
              <a:off x="4245" y="2417"/>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三</a:t>
              </a:r>
            </a:p>
          </p:txBody>
        </p:sp>
        <p:sp>
          <p:nvSpPr>
            <p:cNvPr id="97343" name="Text Box 185"/>
            <p:cNvSpPr txBox="1">
              <a:spLocks noChangeArrowheads="1"/>
            </p:cNvSpPr>
            <p:nvPr/>
          </p:nvSpPr>
          <p:spPr bwMode="auto">
            <a:xfrm>
              <a:off x="4541" y="2417"/>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四</a:t>
              </a:r>
            </a:p>
          </p:txBody>
        </p:sp>
        <p:sp>
          <p:nvSpPr>
            <p:cNvPr id="97344" name="Text Box 186"/>
            <p:cNvSpPr txBox="1">
              <a:spLocks noChangeArrowheads="1"/>
            </p:cNvSpPr>
            <p:nvPr/>
          </p:nvSpPr>
          <p:spPr bwMode="auto">
            <a:xfrm>
              <a:off x="4820" y="2400"/>
              <a:ext cx="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五</a:t>
              </a:r>
            </a:p>
          </p:txBody>
        </p:sp>
        <p:sp>
          <p:nvSpPr>
            <p:cNvPr id="97345" name="Text Box 187"/>
            <p:cNvSpPr txBox="1">
              <a:spLocks noChangeArrowheads="1"/>
            </p:cNvSpPr>
            <p:nvPr/>
          </p:nvSpPr>
          <p:spPr bwMode="auto">
            <a:xfrm>
              <a:off x="5113" y="2395"/>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六</a:t>
              </a:r>
            </a:p>
          </p:txBody>
        </p:sp>
        <p:sp>
          <p:nvSpPr>
            <p:cNvPr id="97346" name="Text Box 188"/>
            <p:cNvSpPr txBox="1">
              <a:spLocks noChangeArrowheads="1"/>
            </p:cNvSpPr>
            <p:nvPr/>
          </p:nvSpPr>
          <p:spPr bwMode="auto">
            <a:xfrm>
              <a:off x="3948" y="1131"/>
              <a:ext cx="3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一</a:t>
              </a:r>
            </a:p>
          </p:txBody>
        </p:sp>
        <p:sp>
          <p:nvSpPr>
            <p:cNvPr id="97347" name="Text Box 189"/>
            <p:cNvSpPr txBox="1">
              <a:spLocks noChangeArrowheads="1"/>
            </p:cNvSpPr>
            <p:nvPr/>
          </p:nvSpPr>
          <p:spPr bwMode="auto">
            <a:xfrm>
              <a:off x="4248" y="1152"/>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二</a:t>
              </a:r>
            </a:p>
          </p:txBody>
        </p:sp>
        <p:sp>
          <p:nvSpPr>
            <p:cNvPr id="97348" name="Text Box 190"/>
            <p:cNvSpPr txBox="1">
              <a:spLocks noChangeArrowheads="1"/>
            </p:cNvSpPr>
            <p:nvPr/>
          </p:nvSpPr>
          <p:spPr bwMode="auto">
            <a:xfrm>
              <a:off x="4536" y="1131"/>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三</a:t>
              </a:r>
            </a:p>
          </p:txBody>
        </p:sp>
        <p:sp>
          <p:nvSpPr>
            <p:cNvPr id="97349" name="Text Box 191"/>
            <p:cNvSpPr txBox="1">
              <a:spLocks noChangeArrowheads="1"/>
            </p:cNvSpPr>
            <p:nvPr/>
          </p:nvSpPr>
          <p:spPr bwMode="auto">
            <a:xfrm>
              <a:off x="4832" y="1131"/>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四</a:t>
              </a:r>
            </a:p>
          </p:txBody>
        </p:sp>
        <p:sp>
          <p:nvSpPr>
            <p:cNvPr id="97350" name="Text Box 192"/>
            <p:cNvSpPr txBox="1">
              <a:spLocks noChangeArrowheads="1"/>
            </p:cNvSpPr>
            <p:nvPr/>
          </p:nvSpPr>
          <p:spPr bwMode="auto">
            <a:xfrm>
              <a:off x="5111" y="1114"/>
              <a:ext cx="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五</a:t>
              </a:r>
            </a:p>
          </p:txBody>
        </p:sp>
        <p:sp>
          <p:nvSpPr>
            <p:cNvPr id="97351" name="Text Box 193"/>
            <p:cNvSpPr txBox="1">
              <a:spLocks noChangeArrowheads="1"/>
            </p:cNvSpPr>
            <p:nvPr/>
          </p:nvSpPr>
          <p:spPr bwMode="auto">
            <a:xfrm>
              <a:off x="5404" y="1109"/>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六</a:t>
              </a:r>
            </a:p>
          </p:txBody>
        </p:sp>
        <p:sp>
          <p:nvSpPr>
            <p:cNvPr id="97352" name="Text Box 194"/>
            <p:cNvSpPr txBox="1">
              <a:spLocks noChangeArrowheads="1"/>
            </p:cNvSpPr>
            <p:nvPr/>
          </p:nvSpPr>
          <p:spPr bwMode="auto">
            <a:xfrm>
              <a:off x="5392" y="2400"/>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七</a:t>
              </a:r>
            </a:p>
          </p:txBody>
        </p:sp>
        <p:sp>
          <p:nvSpPr>
            <p:cNvPr id="97353" name="Rectangle 195"/>
            <p:cNvSpPr>
              <a:spLocks noChangeArrowheads="1"/>
            </p:cNvSpPr>
            <p:nvPr/>
          </p:nvSpPr>
          <p:spPr bwMode="auto">
            <a:xfrm>
              <a:off x="3960" y="1168"/>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54" name="Rectangle 196"/>
            <p:cNvSpPr>
              <a:spLocks noChangeArrowheads="1"/>
            </p:cNvSpPr>
            <p:nvPr/>
          </p:nvSpPr>
          <p:spPr bwMode="auto">
            <a:xfrm>
              <a:off x="4248" y="1168"/>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55" name="Rectangle 197"/>
            <p:cNvSpPr>
              <a:spLocks noChangeArrowheads="1"/>
            </p:cNvSpPr>
            <p:nvPr/>
          </p:nvSpPr>
          <p:spPr bwMode="auto">
            <a:xfrm>
              <a:off x="4536" y="1168"/>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56" name="Rectangle 198"/>
            <p:cNvSpPr>
              <a:spLocks noChangeArrowheads="1"/>
            </p:cNvSpPr>
            <p:nvPr/>
          </p:nvSpPr>
          <p:spPr bwMode="auto">
            <a:xfrm>
              <a:off x="4824" y="1168"/>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57" name="Rectangle 199"/>
            <p:cNvSpPr>
              <a:spLocks noChangeArrowheads="1"/>
            </p:cNvSpPr>
            <p:nvPr/>
          </p:nvSpPr>
          <p:spPr bwMode="auto">
            <a:xfrm>
              <a:off x="5112" y="1168"/>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58" name="Rectangle 200"/>
            <p:cNvSpPr>
              <a:spLocks noChangeArrowheads="1"/>
            </p:cNvSpPr>
            <p:nvPr/>
          </p:nvSpPr>
          <p:spPr bwMode="auto">
            <a:xfrm>
              <a:off x="5400" y="1168"/>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59" name="Text Box 201"/>
            <p:cNvSpPr txBox="1">
              <a:spLocks noChangeArrowheads="1"/>
            </p:cNvSpPr>
            <p:nvPr/>
          </p:nvSpPr>
          <p:spPr bwMode="auto">
            <a:xfrm>
              <a:off x="4224" y="881"/>
              <a:ext cx="3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一</a:t>
              </a:r>
            </a:p>
          </p:txBody>
        </p:sp>
        <p:sp>
          <p:nvSpPr>
            <p:cNvPr id="97360" name="Text Box 202"/>
            <p:cNvSpPr txBox="1">
              <a:spLocks noChangeArrowheads="1"/>
            </p:cNvSpPr>
            <p:nvPr/>
          </p:nvSpPr>
          <p:spPr bwMode="auto">
            <a:xfrm>
              <a:off x="4524" y="902"/>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二</a:t>
              </a:r>
            </a:p>
          </p:txBody>
        </p:sp>
        <p:sp>
          <p:nvSpPr>
            <p:cNvPr id="97361" name="Text Box 203"/>
            <p:cNvSpPr txBox="1">
              <a:spLocks noChangeArrowheads="1"/>
            </p:cNvSpPr>
            <p:nvPr/>
          </p:nvSpPr>
          <p:spPr bwMode="auto">
            <a:xfrm>
              <a:off x="4812" y="881"/>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三</a:t>
              </a:r>
            </a:p>
          </p:txBody>
        </p:sp>
        <p:sp>
          <p:nvSpPr>
            <p:cNvPr id="97362" name="Text Box 204"/>
            <p:cNvSpPr txBox="1">
              <a:spLocks noChangeArrowheads="1"/>
            </p:cNvSpPr>
            <p:nvPr/>
          </p:nvSpPr>
          <p:spPr bwMode="auto">
            <a:xfrm>
              <a:off x="5108" y="881"/>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四</a:t>
              </a:r>
            </a:p>
          </p:txBody>
        </p:sp>
        <p:sp>
          <p:nvSpPr>
            <p:cNvPr id="97363" name="Text Box 205"/>
            <p:cNvSpPr txBox="1">
              <a:spLocks noChangeArrowheads="1"/>
            </p:cNvSpPr>
            <p:nvPr/>
          </p:nvSpPr>
          <p:spPr bwMode="auto">
            <a:xfrm>
              <a:off x="5387" y="864"/>
              <a:ext cx="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五</a:t>
              </a:r>
            </a:p>
          </p:txBody>
        </p:sp>
        <p:sp>
          <p:nvSpPr>
            <p:cNvPr id="97364" name="Rectangle 206"/>
            <p:cNvSpPr>
              <a:spLocks noChangeArrowheads="1"/>
            </p:cNvSpPr>
            <p:nvPr/>
          </p:nvSpPr>
          <p:spPr bwMode="auto">
            <a:xfrm>
              <a:off x="4256" y="917"/>
              <a:ext cx="276"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65" name="Rectangle 207"/>
            <p:cNvSpPr>
              <a:spLocks noChangeArrowheads="1"/>
            </p:cNvSpPr>
            <p:nvPr/>
          </p:nvSpPr>
          <p:spPr bwMode="auto">
            <a:xfrm>
              <a:off x="4532" y="91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66" name="Rectangle 208"/>
            <p:cNvSpPr>
              <a:spLocks noChangeArrowheads="1"/>
            </p:cNvSpPr>
            <p:nvPr/>
          </p:nvSpPr>
          <p:spPr bwMode="auto">
            <a:xfrm>
              <a:off x="4820" y="91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67" name="Rectangle 209"/>
            <p:cNvSpPr>
              <a:spLocks noChangeArrowheads="1"/>
            </p:cNvSpPr>
            <p:nvPr/>
          </p:nvSpPr>
          <p:spPr bwMode="auto">
            <a:xfrm>
              <a:off x="5108" y="91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68" name="Rectangle 210"/>
            <p:cNvSpPr>
              <a:spLocks noChangeArrowheads="1"/>
            </p:cNvSpPr>
            <p:nvPr/>
          </p:nvSpPr>
          <p:spPr bwMode="auto">
            <a:xfrm>
              <a:off x="5396" y="91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69" name="Rectangle 211"/>
            <p:cNvSpPr>
              <a:spLocks noChangeArrowheads="1"/>
            </p:cNvSpPr>
            <p:nvPr/>
          </p:nvSpPr>
          <p:spPr bwMode="auto">
            <a:xfrm>
              <a:off x="4532" y="662"/>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70" name="Rectangle 212"/>
            <p:cNvSpPr>
              <a:spLocks noChangeArrowheads="1"/>
            </p:cNvSpPr>
            <p:nvPr/>
          </p:nvSpPr>
          <p:spPr bwMode="auto">
            <a:xfrm>
              <a:off x="4820" y="662"/>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71" name="Rectangle 213"/>
            <p:cNvSpPr>
              <a:spLocks noChangeArrowheads="1"/>
            </p:cNvSpPr>
            <p:nvPr/>
          </p:nvSpPr>
          <p:spPr bwMode="auto">
            <a:xfrm>
              <a:off x="5108" y="662"/>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72" name="Rectangle 214"/>
            <p:cNvSpPr>
              <a:spLocks noChangeArrowheads="1"/>
            </p:cNvSpPr>
            <p:nvPr/>
          </p:nvSpPr>
          <p:spPr bwMode="auto">
            <a:xfrm>
              <a:off x="5396" y="662"/>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73" name="Text Box 215"/>
            <p:cNvSpPr txBox="1">
              <a:spLocks noChangeArrowheads="1"/>
            </p:cNvSpPr>
            <p:nvPr/>
          </p:nvSpPr>
          <p:spPr bwMode="auto">
            <a:xfrm>
              <a:off x="4491" y="648"/>
              <a:ext cx="3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一</a:t>
              </a:r>
            </a:p>
          </p:txBody>
        </p:sp>
        <p:sp>
          <p:nvSpPr>
            <p:cNvPr id="97374" name="Text Box 216"/>
            <p:cNvSpPr txBox="1">
              <a:spLocks noChangeArrowheads="1"/>
            </p:cNvSpPr>
            <p:nvPr/>
          </p:nvSpPr>
          <p:spPr bwMode="auto">
            <a:xfrm>
              <a:off x="4791" y="669"/>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二</a:t>
              </a:r>
            </a:p>
          </p:txBody>
        </p:sp>
        <p:sp>
          <p:nvSpPr>
            <p:cNvPr id="97375" name="Text Box 217"/>
            <p:cNvSpPr txBox="1">
              <a:spLocks noChangeArrowheads="1"/>
            </p:cNvSpPr>
            <p:nvPr/>
          </p:nvSpPr>
          <p:spPr bwMode="auto">
            <a:xfrm>
              <a:off x="5079" y="648"/>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三</a:t>
              </a:r>
            </a:p>
          </p:txBody>
        </p:sp>
        <p:sp>
          <p:nvSpPr>
            <p:cNvPr id="97376" name="Text Box 218"/>
            <p:cNvSpPr txBox="1">
              <a:spLocks noChangeArrowheads="1"/>
            </p:cNvSpPr>
            <p:nvPr/>
          </p:nvSpPr>
          <p:spPr bwMode="auto">
            <a:xfrm>
              <a:off x="5375" y="648"/>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四</a:t>
              </a:r>
            </a:p>
          </p:txBody>
        </p:sp>
        <p:sp>
          <p:nvSpPr>
            <p:cNvPr id="97377" name="AutoShape 219"/>
            <p:cNvSpPr>
              <a:spLocks/>
            </p:cNvSpPr>
            <p:nvPr/>
          </p:nvSpPr>
          <p:spPr bwMode="auto">
            <a:xfrm rot="5400000">
              <a:off x="2964" y="-951"/>
              <a:ext cx="220" cy="2834"/>
            </a:xfrm>
            <a:prstGeom prst="leftBrace">
              <a:avLst>
                <a:gd name="adj1" fmla="val 10734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378" name="AutoShape 220"/>
            <p:cNvSpPr>
              <a:spLocks/>
            </p:cNvSpPr>
            <p:nvPr/>
          </p:nvSpPr>
          <p:spPr bwMode="auto">
            <a:xfrm rot="5400000">
              <a:off x="4994" y="-85"/>
              <a:ext cx="220" cy="1102"/>
            </a:xfrm>
            <a:prstGeom prst="leftBrace">
              <a:avLst>
                <a:gd name="adj1" fmla="val 4174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7286" name="Text Box 221"/>
          <p:cNvSpPr txBox="1">
            <a:spLocks noChangeArrowheads="1"/>
          </p:cNvSpPr>
          <p:nvPr/>
        </p:nvSpPr>
        <p:spPr bwMode="auto">
          <a:xfrm>
            <a:off x="2819400" y="4419600"/>
            <a:ext cx="367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动态多功能流水线时</a:t>
            </a:r>
            <a:r>
              <a:rPr lang="en-US" altLang="zh-CN" b="1"/>
              <a:t>-</a:t>
            </a:r>
            <a:r>
              <a:rPr lang="zh-CN" altLang="en-US" b="1"/>
              <a:t>空图</a:t>
            </a:r>
          </a:p>
        </p:txBody>
      </p:sp>
      <p:sp>
        <p:nvSpPr>
          <p:cNvPr id="1216734" name="Text Box 222"/>
          <p:cNvSpPr txBox="1">
            <a:spLocks noChangeArrowheads="1"/>
          </p:cNvSpPr>
          <p:nvPr/>
        </p:nvSpPr>
        <p:spPr bwMode="auto">
          <a:xfrm>
            <a:off x="228600" y="5029200"/>
            <a:ext cx="8305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spcBef>
                <a:spcPct val="50000"/>
              </a:spcBef>
            </a:pPr>
            <a:r>
              <a:rPr lang="zh-CN" altLang="en-US" b="1">
                <a:solidFill>
                  <a:srgbClr val="FF3300"/>
                </a:solidFill>
              </a:rPr>
              <a:t>区别：</a:t>
            </a:r>
            <a:r>
              <a:rPr lang="zh-CN" altLang="en-US" b="1"/>
              <a:t>如果从软硬功能分配的观点上来看，静态流水线其实是把功能负担较多地加到软件上，以简化硬件，动态流水线则是把功能负担较多地加在硬件上，以提高流水的效能。</a:t>
            </a: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100</a:t>
            </a:fld>
            <a:endParaRPr lang="en-US" altLang="zh-CN" dirty="0"/>
          </a:p>
        </p:txBody>
      </p:sp>
    </p:spTree>
    <p:extLst>
      <p:ext uri="{BB962C8B-B14F-4D97-AF65-F5344CB8AC3E}">
        <p14:creationId xmlns:p14="http://schemas.microsoft.com/office/powerpoint/2010/main" val="9773681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16734"/>
                                        </p:tgtEl>
                                        <p:attrNameLst>
                                          <p:attrName>style.visibility</p:attrName>
                                        </p:attrNameLst>
                                      </p:cBhvr>
                                      <p:to>
                                        <p:strVal val="visible"/>
                                      </p:to>
                                    </p:set>
                                    <p:anim calcmode="lin" valueType="num">
                                      <p:cBhvr additive="base">
                                        <p:cTn id="7" dur="500" fill="hold"/>
                                        <p:tgtEl>
                                          <p:spTgt spid="1216734"/>
                                        </p:tgtEl>
                                        <p:attrNameLst>
                                          <p:attrName>ppt_x</p:attrName>
                                        </p:attrNameLst>
                                      </p:cBhvr>
                                      <p:tavLst>
                                        <p:tav tm="0">
                                          <p:val>
                                            <p:strVal val="#ppt_x"/>
                                          </p:val>
                                        </p:tav>
                                        <p:tav tm="100000">
                                          <p:val>
                                            <p:strVal val="#ppt_x"/>
                                          </p:val>
                                        </p:tav>
                                      </p:tavLst>
                                    </p:anim>
                                    <p:anim calcmode="lin" valueType="num">
                                      <p:cBhvr additive="base">
                                        <p:cTn id="8" dur="500" fill="hold"/>
                                        <p:tgtEl>
                                          <p:spTgt spid="1216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6734"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7B8994E-6D65-46F9-A1DE-649AD9CC8D07}"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25603"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25605" name="Rectangle 2"/>
          <p:cNvSpPr>
            <a:spLocks noGrp="1" noChangeArrowheads="1"/>
          </p:cNvSpPr>
          <p:nvPr>
            <p:ph type="ctrTitle"/>
          </p:nvPr>
        </p:nvSpPr>
        <p:spPr>
          <a:xfrm>
            <a:off x="539750" y="2133600"/>
            <a:ext cx="7772400" cy="1470025"/>
          </a:xfrm>
        </p:spPr>
        <p:txBody>
          <a:bodyPr anchor="ctr"/>
          <a:lstStyle/>
          <a:p>
            <a:pPr eaLnBrk="1" hangingPunct="1"/>
            <a:endParaRPr lang="zh-CN" altLang="zh-CN" sz="4400" smtClean="0"/>
          </a:p>
        </p:txBody>
      </p:sp>
      <p:sp>
        <p:nvSpPr>
          <p:cNvPr id="25606" name="Rectangle 3"/>
          <p:cNvSpPr>
            <a:spLocks noGrp="1" noChangeArrowheads="1"/>
          </p:cNvSpPr>
          <p:nvPr>
            <p:ph type="subTitle" idx="1"/>
          </p:nvPr>
        </p:nvSpPr>
        <p:spPr>
          <a:xfrm>
            <a:off x="1225550" y="3889375"/>
            <a:ext cx="6400800" cy="1752600"/>
          </a:xfrm>
        </p:spPr>
        <p:txBody>
          <a:bodyPr/>
          <a:lstStyle/>
          <a:p>
            <a:pPr eaLnBrk="1" hangingPunct="1"/>
            <a:endParaRPr lang="zh-CN" altLang="zh-CN" sz="3200" smtClean="0"/>
          </a:p>
        </p:txBody>
      </p:sp>
      <p:sp>
        <p:nvSpPr>
          <p:cNvPr id="25609"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25610" name="Text Box 7"/>
          <p:cNvSpPr txBox="1">
            <a:spLocks noChangeArrowheads="1"/>
          </p:cNvSpPr>
          <p:nvPr/>
        </p:nvSpPr>
        <p:spPr bwMode="auto">
          <a:xfrm>
            <a:off x="609600" y="98425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smtClean="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按照数据表示来分</a:t>
            </a:r>
          </a:p>
        </p:txBody>
      </p:sp>
      <p:sp>
        <p:nvSpPr>
          <p:cNvPr id="25611" name="Text Box 9"/>
          <p:cNvSpPr txBox="1">
            <a:spLocks noChangeArrowheads="1"/>
          </p:cNvSpPr>
          <p:nvPr/>
        </p:nvSpPr>
        <p:spPr bwMode="auto">
          <a:xfrm>
            <a:off x="681038" y="1344613"/>
            <a:ext cx="7993062" cy="245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rgbClr val="FF0000"/>
              </a:buClr>
              <a:buSzPct val="80000"/>
              <a:buFont typeface="Wingdings" panose="05000000000000000000" pitchFamily="2" charset="2"/>
              <a:buChar char="l"/>
            </a:pPr>
            <a:r>
              <a:rPr lang="en-US" altLang="zh-CN" sz="2400">
                <a:solidFill>
                  <a:schemeClr val="accent2"/>
                </a:solidFill>
                <a:latin typeface="微软雅黑" panose="020B0503020204020204" pitchFamily="34" charset="-122"/>
                <a:ea typeface="微软雅黑" panose="020B0503020204020204" pitchFamily="34" charset="-122"/>
              </a:rPr>
              <a:t> </a:t>
            </a:r>
            <a:r>
              <a:rPr lang="zh-CN" altLang="en-US" sz="2400">
                <a:solidFill>
                  <a:schemeClr val="accent2"/>
                </a:solidFill>
                <a:latin typeface="微软雅黑" panose="020B0503020204020204" pitchFamily="34" charset="-122"/>
                <a:ea typeface="微软雅黑" panose="020B0503020204020204" pitchFamily="34" charset="-122"/>
              </a:rPr>
              <a:t>标量处理机：不具有向量指令和向量数据表示，</a:t>
            </a:r>
          </a:p>
          <a:p>
            <a:pPr eaLnBrk="1" hangingPunct="1">
              <a:lnSpc>
                <a:spcPct val="120000"/>
              </a:lnSpc>
              <a:buClr>
                <a:srgbClr val="FF0000"/>
              </a:buClr>
              <a:buSzPct val="80000"/>
              <a:buFont typeface="Wingdings" panose="05000000000000000000" pitchFamily="2" charset="2"/>
              <a:buNone/>
            </a:pPr>
            <a:r>
              <a:rPr lang="zh-CN" altLang="en-US" sz="2400">
                <a:solidFill>
                  <a:schemeClr val="accent2"/>
                </a:solidFill>
                <a:latin typeface="微软雅黑" panose="020B0503020204020204" pitchFamily="34" charset="-122"/>
                <a:ea typeface="微软雅黑" panose="020B0503020204020204" pitchFamily="34" charset="-122"/>
              </a:rPr>
              <a:t> 　　　　           仅对标量进行流水处理的处理机。</a:t>
            </a:r>
            <a:br>
              <a:rPr lang="zh-CN" altLang="en-US" sz="2400">
                <a:solidFill>
                  <a:schemeClr val="accent2"/>
                </a:solidFill>
                <a:latin typeface="微软雅黑" panose="020B0503020204020204" pitchFamily="34" charset="-122"/>
                <a:ea typeface="微软雅黑" panose="020B0503020204020204" pitchFamily="34" charset="-122"/>
              </a:rPr>
            </a:br>
            <a:r>
              <a:rPr lang="zh-CN" altLang="en-US" sz="2400">
                <a:solidFill>
                  <a:schemeClr val="accent2"/>
                </a:solidFill>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例如</a:t>
            </a:r>
            <a:r>
              <a:rPr lang="zh-CN" altLang="en-US" sz="2400">
                <a:solidFill>
                  <a:schemeClr val="accent2"/>
                </a:solidFill>
                <a:latin typeface="微软雅黑" panose="020B0503020204020204" pitchFamily="34" charset="-122"/>
                <a:ea typeface="微软雅黑" panose="020B0503020204020204" pitchFamily="34" charset="-122"/>
              </a:rPr>
              <a:t>：</a:t>
            </a:r>
            <a:r>
              <a:rPr lang="en-US" altLang="zh-CN" sz="2400">
                <a:solidFill>
                  <a:schemeClr val="accent2"/>
                </a:solidFill>
                <a:latin typeface="微软雅黑" panose="020B0503020204020204" pitchFamily="34" charset="-122"/>
                <a:ea typeface="微软雅黑" panose="020B0503020204020204" pitchFamily="34" charset="-122"/>
              </a:rPr>
              <a:t>IBM360/91</a:t>
            </a:r>
            <a:r>
              <a:rPr lang="zh-CN" altLang="en-US" sz="2400">
                <a:solidFill>
                  <a:schemeClr val="accent2"/>
                </a:solidFill>
                <a:latin typeface="微软雅黑" panose="020B0503020204020204" pitchFamily="34" charset="-122"/>
                <a:ea typeface="微软雅黑" panose="020B0503020204020204" pitchFamily="34" charset="-122"/>
              </a:rPr>
              <a:t>，</a:t>
            </a:r>
            <a:r>
              <a:rPr lang="en-US" altLang="zh-CN" sz="2400">
                <a:solidFill>
                  <a:schemeClr val="accent2"/>
                </a:solidFill>
                <a:latin typeface="微软雅黑" panose="020B0503020204020204" pitchFamily="34" charset="-122"/>
                <a:ea typeface="微软雅黑" panose="020B0503020204020204" pitchFamily="34" charset="-122"/>
              </a:rPr>
              <a:t>Amdahl 470V/6 </a:t>
            </a:r>
            <a:r>
              <a:rPr lang="zh-CN" altLang="en-US" sz="2400">
                <a:solidFill>
                  <a:schemeClr val="accent2"/>
                </a:solidFill>
                <a:latin typeface="微软雅黑" panose="020B0503020204020204" pitchFamily="34" charset="-122"/>
                <a:ea typeface="微软雅黑" panose="020B0503020204020204" pitchFamily="34" charset="-122"/>
              </a:rPr>
              <a:t>等</a:t>
            </a:r>
          </a:p>
          <a:p>
            <a:pPr eaLnBrk="1" hangingPunct="1">
              <a:lnSpc>
                <a:spcPct val="120000"/>
              </a:lnSpc>
              <a:buClr>
                <a:srgbClr val="FF0000"/>
              </a:buClr>
              <a:buSzPct val="80000"/>
              <a:buFont typeface="Wingdings" panose="05000000000000000000" pitchFamily="2" charset="2"/>
              <a:buChar char="l"/>
            </a:pPr>
            <a:r>
              <a:rPr lang="zh-CN" altLang="en-US" sz="2400">
                <a:solidFill>
                  <a:schemeClr val="accent2"/>
                </a:solidFill>
                <a:latin typeface="微软雅黑" panose="020B0503020204020204" pitchFamily="34" charset="-122"/>
                <a:ea typeface="微软雅黑" panose="020B0503020204020204" pitchFamily="34" charset="-122"/>
              </a:rPr>
              <a:t> 向量处理机：具有向量指令和向量数据表示的处理机。</a:t>
            </a:r>
            <a:br>
              <a:rPr lang="zh-CN" altLang="en-US" sz="2400">
                <a:solidFill>
                  <a:schemeClr val="accent2"/>
                </a:solidFill>
                <a:latin typeface="微软雅黑" panose="020B0503020204020204" pitchFamily="34" charset="-122"/>
                <a:ea typeface="微软雅黑" panose="020B0503020204020204" pitchFamily="34" charset="-122"/>
              </a:rPr>
            </a:br>
            <a:r>
              <a:rPr lang="zh-CN" altLang="en-US" sz="2400">
                <a:solidFill>
                  <a:schemeClr val="accent2"/>
                </a:solidFill>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例如</a:t>
            </a:r>
            <a:r>
              <a:rPr lang="zh-CN" altLang="en-US" sz="2400">
                <a:solidFill>
                  <a:schemeClr val="accent2"/>
                </a:solidFill>
                <a:latin typeface="微软雅黑" panose="020B0503020204020204" pitchFamily="34" charset="-122"/>
                <a:ea typeface="微软雅黑" panose="020B0503020204020204" pitchFamily="34" charset="-122"/>
              </a:rPr>
              <a:t>：</a:t>
            </a:r>
            <a:r>
              <a:rPr lang="en-US" altLang="zh-CN" sz="2400">
                <a:solidFill>
                  <a:schemeClr val="accent2"/>
                </a:solidFill>
                <a:latin typeface="微软雅黑" panose="020B0503020204020204" pitchFamily="34" charset="-122"/>
                <a:ea typeface="微软雅黑" panose="020B0503020204020204" pitchFamily="34" charset="-122"/>
              </a:rPr>
              <a:t>TI ASC</a:t>
            </a:r>
            <a:r>
              <a:rPr lang="zh-CN" altLang="en-US" sz="2400">
                <a:solidFill>
                  <a:schemeClr val="accent2"/>
                </a:solidFill>
                <a:latin typeface="微软雅黑" panose="020B0503020204020204" pitchFamily="34" charset="-122"/>
                <a:ea typeface="微软雅黑" panose="020B0503020204020204" pitchFamily="34" charset="-122"/>
              </a:rPr>
              <a:t>，</a:t>
            </a:r>
            <a:r>
              <a:rPr lang="en-US" altLang="zh-CN" sz="2400">
                <a:solidFill>
                  <a:schemeClr val="accent2"/>
                </a:solidFill>
                <a:latin typeface="微软雅黑" panose="020B0503020204020204" pitchFamily="34" charset="-122"/>
                <a:ea typeface="微软雅黑" panose="020B0503020204020204" pitchFamily="34" charset="-122"/>
              </a:rPr>
              <a:t>CRAY-I </a:t>
            </a:r>
            <a:r>
              <a:rPr lang="zh-CN" altLang="en-US" sz="2400">
                <a:solidFill>
                  <a:schemeClr val="accent2"/>
                </a:solidFill>
                <a:latin typeface="微软雅黑" panose="020B0503020204020204" pitchFamily="34" charset="-122"/>
                <a:ea typeface="微软雅黑" panose="020B0503020204020204" pitchFamily="34" charset="-122"/>
              </a:rPr>
              <a:t>等</a:t>
            </a:r>
          </a:p>
        </p:txBody>
      </p:sp>
      <p:sp>
        <p:nvSpPr>
          <p:cNvPr id="25612" name="Text Box 10"/>
          <p:cNvSpPr txBox="1">
            <a:spLocks noChangeArrowheads="1"/>
          </p:cNvSpPr>
          <p:nvPr/>
        </p:nvSpPr>
        <p:spPr bwMode="auto">
          <a:xfrm>
            <a:off x="609600" y="410845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按照</a:t>
            </a:r>
            <a:r>
              <a:rPr lang="zh-CN" altLang="en-US" sz="2400" dirty="0">
                <a:latin typeface="微软雅黑" panose="020B0503020204020204" pitchFamily="34" charset="-122"/>
                <a:ea typeface="微软雅黑" panose="020B0503020204020204" pitchFamily="34" charset="-122"/>
              </a:rPr>
              <a:t>是否有反馈回路来分</a:t>
            </a:r>
          </a:p>
        </p:txBody>
      </p:sp>
      <p:sp>
        <p:nvSpPr>
          <p:cNvPr id="25613" name="Text Box 11"/>
          <p:cNvSpPr txBox="1">
            <a:spLocks noChangeArrowheads="1"/>
          </p:cNvSpPr>
          <p:nvPr/>
        </p:nvSpPr>
        <p:spPr bwMode="auto">
          <a:xfrm>
            <a:off x="681038" y="4511675"/>
            <a:ext cx="82089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21971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21971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21971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21971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21971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21971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21971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21971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21971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rgbClr val="FF0000"/>
              </a:buClr>
              <a:buSzPct val="80000"/>
              <a:buFont typeface="Wingdings" panose="05000000000000000000" pitchFamily="2" charset="2"/>
              <a:buChar char="l"/>
            </a:pPr>
            <a:r>
              <a:rPr lang="en-US" altLang="zh-CN" sz="2400" dirty="0">
                <a:solidFill>
                  <a:schemeClr val="accent2"/>
                </a:solidFill>
                <a:latin typeface="微软雅黑" panose="020B0503020204020204" pitchFamily="34" charset="-122"/>
                <a:ea typeface="微软雅黑" panose="020B0503020204020204" pitchFamily="34" charset="-122"/>
              </a:rPr>
              <a:t> </a:t>
            </a:r>
            <a:r>
              <a:rPr lang="zh-CN" altLang="en-US" sz="2400" dirty="0">
                <a:solidFill>
                  <a:schemeClr val="accent2"/>
                </a:solidFill>
                <a:latin typeface="微软雅黑" panose="020B0503020204020204" pitchFamily="34" charset="-122"/>
                <a:ea typeface="微软雅黑" panose="020B0503020204020204" pitchFamily="34" charset="-122"/>
              </a:rPr>
              <a:t>线性流水线：流水线中的各段串行连接，没有反馈回路。</a:t>
            </a:r>
          </a:p>
          <a:p>
            <a:pPr eaLnBrk="1" hangingPunct="1">
              <a:lnSpc>
                <a:spcPct val="120000"/>
              </a:lnSpc>
              <a:buClr>
                <a:srgbClr val="FF0000"/>
              </a:buClr>
              <a:buSzPct val="80000"/>
              <a:buFont typeface="Wingdings" panose="05000000000000000000" pitchFamily="2" charset="2"/>
              <a:buChar char="l"/>
            </a:pPr>
            <a:r>
              <a:rPr lang="zh-CN" altLang="en-US" sz="2400" dirty="0">
                <a:solidFill>
                  <a:schemeClr val="accent2"/>
                </a:solidFill>
                <a:latin typeface="微软雅黑" panose="020B0503020204020204" pitchFamily="34" charset="-122"/>
                <a:ea typeface="微软雅黑" panose="020B0503020204020204" pitchFamily="34" charset="-122"/>
              </a:rPr>
              <a:t> 非线性流水线：流水线中的各段除有串行连接外，</a:t>
            </a:r>
          </a:p>
          <a:p>
            <a:pPr eaLnBrk="1" hangingPunct="1">
              <a:lnSpc>
                <a:spcPct val="120000"/>
              </a:lnSpc>
              <a:buClr>
                <a:srgbClr val="FF0000"/>
              </a:buClr>
              <a:buSzPct val="80000"/>
              <a:buFont typeface="Wingdings" panose="05000000000000000000" pitchFamily="2" charset="2"/>
              <a:buNone/>
            </a:pPr>
            <a:r>
              <a:rPr lang="zh-CN" altLang="en-US" sz="2400" dirty="0">
                <a:solidFill>
                  <a:schemeClr val="accent2"/>
                </a:solidFill>
                <a:latin typeface="微软雅黑" panose="020B0503020204020204" pitchFamily="34" charset="-122"/>
                <a:ea typeface="微软雅黑" panose="020B0503020204020204" pitchFamily="34" charset="-122"/>
              </a:rPr>
              <a:t>                               还有反馈回路。</a:t>
            </a:r>
          </a:p>
        </p:txBody>
      </p:sp>
      <p:sp>
        <p:nvSpPr>
          <p:cNvPr id="2" name="矩形 1"/>
          <p:cNvSpPr/>
          <p:nvPr/>
        </p:nvSpPr>
        <p:spPr>
          <a:xfrm>
            <a:off x="1619672" y="239135"/>
            <a:ext cx="6006678" cy="535531"/>
          </a:xfrm>
          <a:prstGeom prst="rect">
            <a:avLst/>
          </a:prstGeom>
        </p:spPr>
        <p:txBody>
          <a:bodyPr wrap="square">
            <a:spAutoFit/>
          </a:bodyPr>
          <a:lstStyle/>
          <a:p>
            <a:pPr lvl="2" eaLnBrk="1" hangingPunct="1">
              <a:lnSpc>
                <a:spcPct val="90000"/>
              </a:lnSpc>
            </a:pPr>
            <a:r>
              <a:rPr lang="zh-CN" altLang="en-US" sz="3200" dirty="0" smtClean="0">
                <a:solidFill>
                  <a:srgbClr val="FF0066"/>
                </a:solidFill>
              </a:rPr>
              <a:t>流水线</a:t>
            </a:r>
            <a:r>
              <a:rPr lang="zh-CN" altLang="en-US" sz="3200" dirty="0">
                <a:solidFill>
                  <a:srgbClr val="FF0066"/>
                </a:solidFill>
              </a:rPr>
              <a:t>的其他分类方法</a:t>
            </a:r>
          </a:p>
        </p:txBody>
      </p:sp>
      <p:sp>
        <p:nvSpPr>
          <p:cNvPr id="3" name="灯片编号占位符 2"/>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101</a:t>
            </a:fld>
            <a:endParaRPr lang="en-US" altLang="zh-CN" dirty="0"/>
          </a:p>
        </p:txBody>
      </p:sp>
    </p:spTree>
    <p:extLst>
      <p:ext uri="{BB962C8B-B14F-4D97-AF65-F5344CB8AC3E}">
        <p14:creationId xmlns:p14="http://schemas.microsoft.com/office/powerpoint/2010/main" val="133537381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AB2E9D3-D003-4924-8EC0-026A11FE9A7F}"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26627"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26629"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26630"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26633"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graphicFrame>
        <p:nvGraphicFramePr>
          <p:cNvPr id="26634" name="Object 9"/>
          <p:cNvGraphicFramePr>
            <a:graphicFrameLocks noChangeAspect="1"/>
          </p:cNvGraphicFramePr>
          <p:nvPr/>
        </p:nvGraphicFramePr>
        <p:xfrm>
          <a:off x="395288" y="1268413"/>
          <a:ext cx="8310562" cy="4154487"/>
        </p:xfrm>
        <a:graphic>
          <a:graphicData uri="http://schemas.openxmlformats.org/presentationml/2006/ole">
            <mc:AlternateContent xmlns:mc="http://schemas.openxmlformats.org/markup-compatibility/2006">
              <mc:Choice xmlns:v="urn:schemas-microsoft-com:vml" Requires="v">
                <p:oleObj spid="_x0000_s331815" r:id="rId3" imgW="7130605" imgH="3454718" progId="Visio.Drawing.11">
                  <p:embed/>
                </p:oleObj>
              </mc:Choice>
              <mc:Fallback>
                <p:oleObj r:id="rId3" imgW="7130605" imgH="345471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268413"/>
                        <a:ext cx="8310562"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矩形 10"/>
          <p:cNvSpPr/>
          <p:nvPr/>
        </p:nvSpPr>
        <p:spPr>
          <a:xfrm>
            <a:off x="1619672" y="239135"/>
            <a:ext cx="6006678" cy="535531"/>
          </a:xfrm>
          <a:prstGeom prst="rect">
            <a:avLst/>
          </a:prstGeom>
        </p:spPr>
        <p:txBody>
          <a:bodyPr wrap="square">
            <a:spAutoFit/>
          </a:bodyPr>
          <a:lstStyle/>
          <a:p>
            <a:pPr lvl="2" eaLnBrk="1" hangingPunct="1">
              <a:lnSpc>
                <a:spcPct val="90000"/>
              </a:lnSpc>
            </a:pPr>
            <a:r>
              <a:rPr lang="zh-CN" altLang="en-US" sz="3200" dirty="0" smtClean="0">
                <a:solidFill>
                  <a:srgbClr val="FF0066"/>
                </a:solidFill>
              </a:rPr>
              <a:t>流水线</a:t>
            </a:r>
            <a:r>
              <a:rPr lang="zh-CN" altLang="en-US" sz="3200" dirty="0">
                <a:solidFill>
                  <a:srgbClr val="FF0066"/>
                </a:solidFill>
              </a:rPr>
              <a:t>的其他分类方法</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102</a:t>
            </a:fld>
            <a:endParaRPr lang="en-US" altLang="zh-CN" dirty="0"/>
          </a:p>
        </p:txBody>
      </p:sp>
    </p:spTree>
    <p:extLst>
      <p:ext uri="{BB962C8B-B14F-4D97-AF65-F5344CB8AC3E}">
        <p14:creationId xmlns:p14="http://schemas.microsoft.com/office/powerpoint/2010/main" val="217419164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C248EC2-1675-4375-B648-320D89BCB558}"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27651"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27653"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27654"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27657"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graphicFrame>
        <p:nvGraphicFramePr>
          <p:cNvPr id="27658" name="Object 9"/>
          <p:cNvGraphicFramePr>
            <a:graphicFrameLocks noChangeAspect="1"/>
          </p:cNvGraphicFramePr>
          <p:nvPr/>
        </p:nvGraphicFramePr>
        <p:xfrm>
          <a:off x="300038" y="1592263"/>
          <a:ext cx="8613775" cy="4427537"/>
        </p:xfrm>
        <a:graphic>
          <a:graphicData uri="http://schemas.openxmlformats.org/presentationml/2006/ole">
            <mc:AlternateContent xmlns:mc="http://schemas.openxmlformats.org/markup-compatibility/2006">
              <mc:Choice xmlns:v="urn:schemas-microsoft-com:vml" Requires="v">
                <p:oleObj spid="_x0000_s332839" r:id="rId3" imgW="7177583" imgH="3689947" progId="Visio.Drawing.11">
                  <p:embed/>
                </p:oleObj>
              </mc:Choice>
              <mc:Fallback>
                <p:oleObj r:id="rId3" imgW="7177583" imgH="368994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8" y="1592263"/>
                        <a:ext cx="8613775"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矩形 10"/>
          <p:cNvSpPr/>
          <p:nvPr/>
        </p:nvSpPr>
        <p:spPr>
          <a:xfrm>
            <a:off x="1619672" y="239135"/>
            <a:ext cx="6006678" cy="535531"/>
          </a:xfrm>
          <a:prstGeom prst="rect">
            <a:avLst/>
          </a:prstGeom>
        </p:spPr>
        <p:txBody>
          <a:bodyPr wrap="square">
            <a:spAutoFit/>
          </a:bodyPr>
          <a:lstStyle/>
          <a:p>
            <a:pPr lvl="2" eaLnBrk="1" hangingPunct="1">
              <a:lnSpc>
                <a:spcPct val="90000"/>
              </a:lnSpc>
            </a:pPr>
            <a:r>
              <a:rPr lang="zh-CN" altLang="en-US" sz="3200" dirty="0" smtClean="0">
                <a:solidFill>
                  <a:srgbClr val="FF0066"/>
                </a:solidFill>
              </a:rPr>
              <a:t>流水线</a:t>
            </a:r>
            <a:r>
              <a:rPr lang="zh-CN" altLang="en-US" sz="3200" dirty="0">
                <a:solidFill>
                  <a:srgbClr val="FF0066"/>
                </a:solidFill>
              </a:rPr>
              <a:t>的其他分类方法</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103</a:t>
            </a:fld>
            <a:endParaRPr lang="en-US" altLang="zh-CN" dirty="0"/>
          </a:p>
        </p:txBody>
      </p:sp>
    </p:spTree>
    <p:extLst>
      <p:ext uri="{BB962C8B-B14F-4D97-AF65-F5344CB8AC3E}">
        <p14:creationId xmlns:p14="http://schemas.microsoft.com/office/powerpoint/2010/main" val="277651653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43CF00A-5ED6-40E4-9AEC-3960C23A3104}"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28675"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28681"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28682" name="Text Box 7"/>
          <p:cNvSpPr txBox="1">
            <a:spLocks noChangeArrowheads="1"/>
          </p:cNvSpPr>
          <p:nvPr/>
        </p:nvSpPr>
        <p:spPr bwMode="auto">
          <a:xfrm>
            <a:off x="759618" y="1508092"/>
            <a:ext cx="7777163" cy="206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3810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3810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3810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3810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3810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381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FF0000"/>
              </a:buClr>
              <a:buSzPct val="80000"/>
              <a:buFont typeface="Wingdings" panose="05000000000000000000" pitchFamily="2" charset="2"/>
              <a:buChar char="l"/>
            </a:pPr>
            <a:r>
              <a:rPr lang="en-US" altLang="zh-CN" sz="2000" dirty="0">
                <a:solidFill>
                  <a:schemeClr val="accent2"/>
                </a:solidFill>
                <a:latin typeface="微软雅黑" panose="020B0503020204020204" pitchFamily="34" charset="-122"/>
                <a:ea typeface="微软雅黑" panose="020B0503020204020204" pitchFamily="34" charset="-122"/>
              </a:rPr>
              <a:t> </a:t>
            </a:r>
            <a:r>
              <a:rPr lang="zh-CN" altLang="en-US" sz="2000" dirty="0">
                <a:solidFill>
                  <a:schemeClr val="accent2"/>
                </a:solidFill>
                <a:latin typeface="微软雅黑" panose="020B0503020204020204" pitchFamily="34" charset="-122"/>
                <a:ea typeface="微软雅黑" panose="020B0503020204020204" pitchFamily="34" charset="-122"/>
              </a:rPr>
              <a:t>顺序流动</a:t>
            </a:r>
            <a:r>
              <a:rPr lang="zh-CN" altLang="en-US" sz="2000" dirty="0" smtClean="0">
                <a:solidFill>
                  <a:schemeClr val="accent2"/>
                </a:solidFill>
                <a:latin typeface="微软雅黑" panose="020B0503020204020204" pitchFamily="34" charset="-122"/>
                <a:ea typeface="微软雅黑" panose="020B0503020204020204" pitchFamily="34" charset="-122"/>
              </a:rPr>
              <a:t>流水线</a:t>
            </a:r>
            <a:endParaRPr lang="en-US" altLang="zh-CN" sz="2000" dirty="0" smtClean="0">
              <a:solidFill>
                <a:schemeClr val="accent2"/>
              </a:solidFill>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80000"/>
              <a:buNone/>
            </a:pPr>
            <a:r>
              <a:rPr lang="en-US" altLang="zh-CN" sz="2000" dirty="0">
                <a:solidFill>
                  <a:schemeClr val="accent2"/>
                </a:solidFill>
                <a:latin typeface="微软雅黑" panose="020B0503020204020204" pitchFamily="34" charset="-122"/>
                <a:ea typeface="微软雅黑" panose="020B0503020204020204" pitchFamily="34" charset="-122"/>
              </a:rPr>
              <a:t> </a:t>
            </a:r>
            <a:r>
              <a:rPr lang="en-US" altLang="zh-CN" sz="2000" dirty="0" smtClean="0">
                <a:solidFill>
                  <a:schemeClr val="accent2"/>
                </a:solidFill>
                <a:latin typeface="微软雅黑" panose="020B0503020204020204" pitchFamily="34" charset="-122"/>
                <a:ea typeface="微软雅黑" panose="020B0503020204020204" pitchFamily="34" charset="-122"/>
              </a:rPr>
              <a:t>   </a:t>
            </a:r>
            <a:r>
              <a:rPr lang="zh-CN" altLang="en-US" sz="2000" dirty="0" smtClean="0">
                <a:solidFill>
                  <a:schemeClr val="accent2"/>
                </a:solidFill>
                <a:latin typeface="微软雅黑" panose="020B0503020204020204" pitchFamily="34" charset="-122"/>
                <a:ea typeface="微软雅黑" panose="020B0503020204020204" pitchFamily="34" charset="-122"/>
              </a:rPr>
              <a:t>流水线</a:t>
            </a:r>
            <a:r>
              <a:rPr lang="zh-CN" altLang="en-US" sz="2000" dirty="0">
                <a:solidFill>
                  <a:schemeClr val="accent2"/>
                </a:solidFill>
                <a:latin typeface="微软雅黑" panose="020B0503020204020204" pitchFamily="34" charset="-122"/>
                <a:ea typeface="微软雅黑" panose="020B0503020204020204" pitchFamily="34" charset="-122"/>
              </a:rPr>
              <a:t>输出端任务流出的</a:t>
            </a:r>
            <a:r>
              <a:rPr lang="zh-CN" altLang="en-US" sz="2000" dirty="0" smtClean="0">
                <a:solidFill>
                  <a:schemeClr val="accent2"/>
                </a:solidFill>
                <a:latin typeface="微软雅黑" panose="020B0503020204020204" pitchFamily="34" charset="-122"/>
                <a:ea typeface="微软雅黑" panose="020B0503020204020204" pitchFamily="34" charset="-122"/>
              </a:rPr>
              <a:t>顺序与输入</a:t>
            </a:r>
            <a:r>
              <a:rPr lang="zh-CN" altLang="en-US" sz="2000" dirty="0">
                <a:solidFill>
                  <a:schemeClr val="accent2"/>
                </a:solidFill>
                <a:latin typeface="微软雅黑" panose="020B0503020204020204" pitchFamily="34" charset="-122"/>
                <a:ea typeface="微软雅黑" panose="020B0503020204020204" pitchFamily="34" charset="-122"/>
              </a:rPr>
              <a:t>端任务流入的顺序相同。</a:t>
            </a:r>
          </a:p>
          <a:p>
            <a:pPr eaLnBrk="1" hangingPunct="1">
              <a:lnSpc>
                <a:spcPct val="150000"/>
              </a:lnSpc>
              <a:buClr>
                <a:srgbClr val="FF0000"/>
              </a:buClr>
              <a:buSzPct val="80000"/>
              <a:buFont typeface="Wingdings" panose="05000000000000000000" pitchFamily="2" charset="2"/>
              <a:buChar char="l"/>
            </a:pPr>
            <a:r>
              <a:rPr lang="zh-CN" altLang="en-US" sz="2000" dirty="0" smtClean="0">
                <a:solidFill>
                  <a:schemeClr val="accent2"/>
                </a:solidFill>
                <a:latin typeface="微软雅黑" panose="020B0503020204020204" pitchFamily="34" charset="-122"/>
                <a:ea typeface="微软雅黑" panose="020B0503020204020204" pitchFamily="34" charset="-122"/>
              </a:rPr>
              <a:t> </a:t>
            </a:r>
            <a:r>
              <a:rPr lang="zh-CN" altLang="en-US" sz="2000" dirty="0">
                <a:solidFill>
                  <a:schemeClr val="accent2"/>
                </a:solidFill>
                <a:latin typeface="微软雅黑" panose="020B0503020204020204" pitchFamily="34" charset="-122"/>
                <a:ea typeface="微软雅黑" panose="020B0503020204020204" pitchFamily="34" charset="-122"/>
              </a:rPr>
              <a:t>异步流动流水线（</a:t>
            </a:r>
            <a:r>
              <a:rPr lang="zh-CN" altLang="en-US" sz="2000" dirty="0">
                <a:solidFill>
                  <a:srgbClr val="FF0000"/>
                </a:solidFill>
                <a:latin typeface="微软雅黑" panose="020B0503020204020204" pitchFamily="34" charset="-122"/>
                <a:ea typeface="微软雅黑" panose="020B0503020204020204" pitchFamily="34" charset="-122"/>
              </a:rPr>
              <a:t>乱序流水线</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无序流水线</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错序流水线</a:t>
            </a:r>
            <a:r>
              <a:rPr lang="zh-CN" altLang="en-US" sz="2000" dirty="0" smtClean="0">
                <a:solidFill>
                  <a:schemeClr val="accent2"/>
                </a:solidFill>
                <a:latin typeface="微软雅黑" panose="020B0503020204020204" pitchFamily="34" charset="-122"/>
                <a:ea typeface="微软雅黑" panose="020B0503020204020204" pitchFamily="34" charset="-122"/>
              </a:rPr>
              <a:t>）</a:t>
            </a:r>
            <a:endParaRPr lang="en-US" altLang="zh-CN" sz="2000" dirty="0" smtClean="0">
              <a:solidFill>
                <a:schemeClr val="accent2"/>
              </a:solidFill>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80000"/>
              <a:buNone/>
            </a:pPr>
            <a:r>
              <a:rPr lang="en-US" altLang="zh-CN" sz="2000" dirty="0">
                <a:solidFill>
                  <a:schemeClr val="accent2"/>
                </a:solidFill>
                <a:latin typeface="微软雅黑" panose="020B0503020204020204" pitchFamily="34" charset="-122"/>
                <a:ea typeface="微软雅黑" panose="020B0503020204020204" pitchFamily="34" charset="-122"/>
              </a:rPr>
              <a:t> </a:t>
            </a:r>
            <a:r>
              <a:rPr lang="en-US" altLang="zh-CN" sz="2000" dirty="0" smtClean="0">
                <a:solidFill>
                  <a:schemeClr val="accent2"/>
                </a:solidFill>
                <a:latin typeface="微软雅黑" panose="020B0503020204020204" pitchFamily="34" charset="-122"/>
                <a:ea typeface="微软雅黑" panose="020B0503020204020204" pitchFamily="34" charset="-122"/>
              </a:rPr>
              <a:t>   </a:t>
            </a:r>
            <a:r>
              <a:rPr lang="zh-CN" altLang="en-US" sz="2000" dirty="0" smtClean="0">
                <a:solidFill>
                  <a:schemeClr val="accent2"/>
                </a:solidFill>
                <a:latin typeface="微软雅黑" panose="020B0503020204020204" pitchFamily="34" charset="-122"/>
                <a:ea typeface="微软雅黑" panose="020B0503020204020204" pitchFamily="34" charset="-122"/>
              </a:rPr>
              <a:t>流水线</a:t>
            </a:r>
            <a:r>
              <a:rPr lang="zh-CN" altLang="en-US" sz="2000" dirty="0">
                <a:solidFill>
                  <a:schemeClr val="accent2"/>
                </a:solidFill>
                <a:latin typeface="微软雅黑" panose="020B0503020204020204" pitchFamily="34" charset="-122"/>
                <a:ea typeface="微软雅黑" panose="020B0503020204020204" pitchFamily="34" charset="-122"/>
              </a:rPr>
              <a:t>输出端</a:t>
            </a:r>
            <a:r>
              <a:rPr lang="zh-CN" altLang="en-US" sz="2000" dirty="0" smtClean="0">
                <a:solidFill>
                  <a:schemeClr val="accent2"/>
                </a:solidFill>
                <a:latin typeface="微软雅黑" panose="020B0503020204020204" pitchFamily="34" charset="-122"/>
                <a:ea typeface="微软雅黑" panose="020B0503020204020204" pitchFamily="34" charset="-122"/>
              </a:rPr>
              <a:t>任务流出</a:t>
            </a:r>
            <a:r>
              <a:rPr lang="zh-CN" altLang="en-US" sz="2000" dirty="0">
                <a:solidFill>
                  <a:schemeClr val="accent2"/>
                </a:solidFill>
                <a:latin typeface="微软雅黑" panose="020B0503020204020204" pitchFamily="34" charset="-122"/>
                <a:ea typeface="微软雅黑" panose="020B0503020204020204" pitchFamily="34" charset="-122"/>
              </a:rPr>
              <a:t>的顺序与输入端任务流入的顺序不同。 </a:t>
            </a:r>
          </a:p>
        </p:txBody>
      </p:sp>
      <p:sp>
        <p:nvSpPr>
          <p:cNvPr id="28683" name="Text Box 8"/>
          <p:cNvSpPr txBox="1">
            <a:spLocks noChangeArrowheads="1"/>
          </p:cNvSpPr>
          <p:nvPr/>
        </p:nvSpPr>
        <p:spPr bwMode="auto">
          <a:xfrm>
            <a:off x="698909" y="912779"/>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smtClean="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按照流动是否可以乱序来分</a:t>
            </a:r>
          </a:p>
        </p:txBody>
      </p:sp>
      <p:sp>
        <p:nvSpPr>
          <p:cNvPr id="12" name="矩形 11"/>
          <p:cNvSpPr/>
          <p:nvPr/>
        </p:nvSpPr>
        <p:spPr>
          <a:xfrm>
            <a:off x="1619672" y="239135"/>
            <a:ext cx="6006678" cy="535531"/>
          </a:xfrm>
          <a:prstGeom prst="rect">
            <a:avLst/>
          </a:prstGeom>
        </p:spPr>
        <p:txBody>
          <a:bodyPr wrap="square">
            <a:spAutoFit/>
          </a:bodyPr>
          <a:lstStyle/>
          <a:p>
            <a:pPr lvl="2" eaLnBrk="1" hangingPunct="1">
              <a:lnSpc>
                <a:spcPct val="90000"/>
              </a:lnSpc>
            </a:pPr>
            <a:r>
              <a:rPr lang="zh-CN" altLang="en-US" sz="3200" dirty="0" smtClean="0">
                <a:solidFill>
                  <a:srgbClr val="FF0066"/>
                </a:solidFill>
              </a:rPr>
              <a:t>流水线</a:t>
            </a:r>
            <a:r>
              <a:rPr lang="zh-CN" altLang="en-US" sz="3200" dirty="0">
                <a:solidFill>
                  <a:srgbClr val="FF0066"/>
                </a:solidFill>
              </a:rPr>
              <a:t>的其他分类方法</a:t>
            </a:r>
          </a:p>
        </p:txBody>
      </p:sp>
      <p:sp>
        <p:nvSpPr>
          <p:cNvPr id="13" name="Rectangle 3"/>
          <p:cNvSpPr>
            <a:spLocks noChangeArrowheads="1"/>
          </p:cNvSpPr>
          <p:nvPr/>
        </p:nvSpPr>
        <p:spPr bwMode="auto">
          <a:xfrm>
            <a:off x="2436813" y="4265613"/>
            <a:ext cx="765175" cy="1527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S</a:t>
            </a:r>
            <a:r>
              <a:rPr lang="en-US" altLang="zh-CN" sz="3200" baseline="-25000">
                <a:solidFill>
                  <a:schemeClr val="tx2"/>
                </a:solidFill>
                <a:latin typeface="Book Antiqua" pitchFamily="18" charset="0"/>
                <a:ea typeface="楷体_GB2312" pitchFamily="49" charset="-122"/>
              </a:rPr>
              <a:t>1</a:t>
            </a:r>
          </a:p>
        </p:txBody>
      </p:sp>
      <p:sp>
        <p:nvSpPr>
          <p:cNvPr id="14" name="Line 4"/>
          <p:cNvSpPr>
            <a:spLocks noChangeShapeType="1"/>
          </p:cNvSpPr>
          <p:nvPr/>
        </p:nvSpPr>
        <p:spPr bwMode="auto">
          <a:xfrm>
            <a:off x="3200400" y="4419600"/>
            <a:ext cx="10668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5" name="Rectangle 5"/>
          <p:cNvSpPr>
            <a:spLocks noChangeArrowheads="1"/>
          </p:cNvSpPr>
          <p:nvPr/>
        </p:nvSpPr>
        <p:spPr bwMode="auto">
          <a:xfrm>
            <a:off x="3276600" y="4495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就绪</a:t>
            </a:r>
          </a:p>
        </p:txBody>
      </p:sp>
      <p:sp>
        <p:nvSpPr>
          <p:cNvPr id="16" name="Line 6"/>
          <p:cNvSpPr>
            <a:spLocks noChangeShapeType="1"/>
          </p:cNvSpPr>
          <p:nvPr/>
        </p:nvSpPr>
        <p:spPr bwMode="auto">
          <a:xfrm>
            <a:off x="3200400" y="5029200"/>
            <a:ext cx="10668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7"/>
          <p:cNvSpPr>
            <a:spLocks noChangeShapeType="1"/>
          </p:cNvSpPr>
          <p:nvPr/>
        </p:nvSpPr>
        <p:spPr bwMode="auto">
          <a:xfrm>
            <a:off x="3200400" y="5638800"/>
            <a:ext cx="1066800" cy="0"/>
          </a:xfrm>
          <a:prstGeom prst="line">
            <a:avLst/>
          </a:prstGeom>
          <a:noFill/>
          <a:ln w="254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8" name="Rectangle 8"/>
          <p:cNvSpPr>
            <a:spLocks noChangeArrowheads="1"/>
          </p:cNvSpPr>
          <p:nvPr/>
        </p:nvSpPr>
        <p:spPr bwMode="auto">
          <a:xfrm>
            <a:off x="3276600" y="5105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回答</a:t>
            </a:r>
          </a:p>
        </p:txBody>
      </p:sp>
      <p:sp>
        <p:nvSpPr>
          <p:cNvPr id="19" name="Rectangle 9"/>
          <p:cNvSpPr>
            <a:spLocks noChangeArrowheads="1"/>
          </p:cNvSpPr>
          <p:nvPr/>
        </p:nvSpPr>
        <p:spPr bwMode="auto">
          <a:xfrm>
            <a:off x="4265613" y="4265613"/>
            <a:ext cx="765175" cy="1527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S</a:t>
            </a:r>
            <a:r>
              <a:rPr lang="en-US" altLang="zh-CN" sz="3200" baseline="-25000">
                <a:solidFill>
                  <a:schemeClr val="tx2"/>
                </a:solidFill>
                <a:latin typeface="Book Antiqua" pitchFamily="18" charset="0"/>
                <a:ea typeface="楷体_GB2312" pitchFamily="49" charset="-122"/>
              </a:rPr>
              <a:t>2</a:t>
            </a:r>
          </a:p>
        </p:txBody>
      </p:sp>
      <p:sp>
        <p:nvSpPr>
          <p:cNvPr id="20" name="Line 10"/>
          <p:cNvSpPr>
            <a:spLocks noChangeShapeType="1"/>
          </p:cNvSpPr>
          <p:nvPr/>
        </p:nvSpPr>
        <p:spPr bwMode="auto">
          <a:xfrm>
            <a:off x="5029200" y="4419600"/>
            <a:ext cx="4572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 name="Rectangle 11"/>
          <p:cNvSpPr>
            <a:spLocks noChangeArrowheads="1"/>
          </p:cNvSpPr>
          <p:nvPr/>
        </p:nvSpPr>
        <p:spPr bwMode="auto">
          <a:xfrm>
            <a:off x="5257800" y="4495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就绪</a:t>
            </a:r>
          </a:p>
        </p:txBody>
      </p:sp>
      <p:sp>
        <p:nvSpPr>
          <p:cNvPr id="22" name="Line 12"/>
          <p:cNvSpPr>
            <a:spLocks noChangeShapeType="1"/>
          </p:cNvSpPr>
          <p:nvPr/>
        </p:nvSpPr>
        <p:spPr bwMode="auto">
          <a:xfrm>
            <a:off x="5029200" y="5029200"/>
            <a:ext cx="4572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13"/>
          <p:cNvSpPr>
            <a:spLocks noChangeShapeType="1"/>
          </p:cNvSpPr>
          <p:nvPr/>
        </p:nvSpPr>
        <p:spPr bwMode="auto">
          <a:xfrm>
            <a:off x="5029200" y="5638800"/>
            <a:ext cx="457200" cy="0"/>
          </a:xfrm>
          <a:prstGeom prst="line">
            <a:avLst/>
          </a:prstGeom>
          <a:noFill/>
          <a:ln w="254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4" name="Rectangle 14"/>
          <p:cNvSpPr>
            <a:spLocks noChangeArrowheads="1"/>
          </p:cNvSpPr>
          <p:nvPr/>
        </p:nvSpPr>
        <p:spPr bwMode="auto">
          <a:xfrm>
            <a:off x="5257800" y="5105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回答</a:t>
            </a:r>
          </a:p>
        </p:txBody>
      </p:sp>
      <p:sp>
        <p:nvSpPr>
          <p:cNvPr id="25" name="Line 15"/>
          <p:cNvSpPr>
            <a:spLocks noChangeShapeType="1"/>
          </p:cNvSpPr>
          <p:nvPr/>
        </p:nvSpPr>
        <p:spPr bwMode="auto">
          <a:xfrm>
            <a:off x="5486400" y="4419600"/>
            <a:ext cx="381000" cy="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6" name="Line 16"/>
          <p:cNvSpPr>
            <a:spLocks noChangeShapeType="1"/>
          </p:cNvSpPr>
          <p:nvPr/>
        </p:nvSpPr>
        <p:spPr bwMode="auto">
          <a:xfrm>
            <a:off x="5486400" y="5029200"/>
            <a:ext cx="381000" cy="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7" name="Line 17"/>
          <p:cNvSpPr>
            <a:spLocks noChangeShapeType="1"/>
          </p:cNvSpPr>
          <p:nvPr/>
        </p:nvSpPr>
        <p:spPr bwMode="auto">
          <a:xfrm>
            <a:off x="5486400" y="5638800"/>
            <a:ext cx="381000" cy="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8" name="Line 18"/>
          <p:cNvSpPr>
            <a:spLocks noChangeShapeType="1"/>
          </p:cNvSpPr>
          <p:nvPr/>
        </p:nvSpPr>
        <p:spPr bwMode="auto">
          <a:xfrm>
            <a:off x="5867400" y="4419600"/>
            <a:ext cx="4572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19"/>
          <p:cNvSpPr>
            <a:spLocks noChangeShapeType="1"/>
          </p:cNvSpPr>
          <p:nvPr/>
        </p:nvSpPr>
        <p:spPr bwMode="auto">
          <a:xfrm>
            <a:off x="5867400" y="5029200"/>
            <a:ext cx="4572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20"/>
          <p:cNvSpPr>
            <a:spLocks noChangeShapeType="1"/>
          </p:cNvSpPr>
          <p:nvPr/>
        </p:nvSpPr>
        <p:spPr bwMode="auto">
          <a:xfrm>
            <a:off x="5867400" y="5638800"/>
            <a:ext cx="457200" cy="0"/>
          </a:xfrm>
          <a:prstGeom prst="line">
            <a:avLst/>
          </a:prstGeom>
          <a:noFill/>
          <a:ln w="254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1" name="Rectangle 21"/>
          <p:cNvSpPr>
            <a:spLocks noChangeArrowheads="1"/>
          </p:cNvSpPr>
          <p:nvPr/>
        </p:nvSpPr>
        <p:spPr bwMode="auto">
          <a:xfrm>
            <a:off x="6323013" y="4265613"/>
            <a:ext cx="765175" cy="1527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S</a:t>
            </a:r>
            <a:r>
              <a:rPr lang="en-US" altLang="zh-CN" sz="3200" baseline="-25000">
                <a:solidFill>
                  <a:schemeClr val="tx2"/>
                </a:solidFill>
                <a:latin typeface="Book Antiqua" pitchFamily="18" charset="0"/>
                <a:ea typeface="楷体_GB2312" pitchFamily="49" charset="-122"/>
              </a:rPr>
              <a:t>3</a:t>
            </a:r>
          </a:p>
        </p:txBody>
      </p:sp>
      <p:sp>
        <p:nvSpPr>
          <p:cNvPr id="32" name="Line 22"/>
          <p:cNvSpPr>
            <a:spLocks noChangeShapeType="1"/>
          </p:cNvSpPr>
          <p:nvPr/>
        </p:nvSpPr>
        <p:spPr bwMode="auto">
          <a:xfrm>
            <a:off x="7086600" y="4419600"/>
            <a:ext cx="4572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3"/>
          <p:cNvSpPr>
            <a:spLocks noChangeShapeType="1"/>
          </p:cNvSpPr>
          <p:nvPr/>
        </p:nvSpPr>
        <p:spPr bwMode="auto">
          <a:xfrm>
            <a:off x="7086600" y="5029200"/>
            <a:ext cx="4572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4"/>
          <p:cNvSpPr>
            <a:spLocks noChangeShapeType="1"/>
          </p:cNvSpPr>
          <p:nvPr/>
        </p:nvSpPr>
        <p:spPr bwMode="auto">
          <a:xfrm>
            <a:off x="7086600" y="5638800"/>
            <a:ext cx="457200" cy="0"/>
          </a:xfrm>
          <a:prstGeom prst="line">
            <a:avLst/>
          </a:prstGeom>
          <a:noFill/>
          <a:ln w="254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 name="Rectangle 25"/>
          <p:cNvSpPr>
            <a:spLocks noChangeArrowheads="1"/>
          </p:cNvSpPr>
          <p:nvPr/>
        </p:nvSpPr>
        <p:spPr bwMode="auto">
          <a:xfrm>
            <a:off x="7467600" y="4800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就绪</a:t>
            </a:r>
          </a:p>
        </p:txBody>
      </p:sp>
      <p:sp>
        <p:nvSpPr>
          <p:cNvPr id="36" name="Rectangle 26"/>
          <p:cNvSpPr>
            <a:spLocks noChangeArrowheads="1"/>
          </p:cNvSpPr>
          <p:nvPr/>
        </p:nvSpPr>
        <p:spPr bwMode="auto">
          <a:xfrm>
            <a:off x="7467600" y="5410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回答</a:t>
            </a:r>
          </a:p>
        </p:txBody>
      </p:sp>
      <p:sp>
        <p:nvSpPr>
          <p:cNvPr id="37" name="Rectangle 27"/>
          <p:cNvSpPr>
            <a:spLocks noChangeArrowheads="1"/>
          </p:cNvSpPr>
          <p:nvPr/>
        </p:nvSpPr>
        <p:spPr bwMode="auto">
          <a:xfrm>
            <a:off x="7467600" y="41910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输出</a:t>
            </a:r>
          </a:p>
        </p:txBody>
      </p:sp>
      <p:sp>
        <p:nvSpPr>
          <p:cNvPr id="38" name="Line 28"/>
          <p:cNvSpPr>
            <a:spLocks noChangeShapeType="1"/>
          </p:cNvSpPr>
          <p:nvPr/>
        </p:nvSpPr>
        <p:spPr bwMode="auto">
          <a:xfrm>
            <a:off x="1981200" y="4419600"/>
            <a:ext cx="4572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29"/>
          <p:cNvSpPr>
            <a:spLocks noChangeShapeType="1"/>
          </p:cNvSpPr>
          <p:nvPr/>
        </p:nvSpPr>
        <p:spPr bwMode="auto">
          <a:xfrm>
            <a:off x="1981200" y="5029200"/>
            <a:ext cx="4572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40" name="Line 30"/>
          <p:cNvSpPr>
            <a:spLocks noChangeShapeType="1"/>
          </p:cNvSpPr>
          <p:nvPr/>
        </p:nvSpPr>
        <p:spPr bwMode="auto">
          <a:xfrm>
            <a:off x="1981200" y="5638800"/>
            <a:ext cx="457200" cy="0"/>
          </a:xfrm>
          <a:prstGeom prst="line">
            <a:avLst/>
          </a:prstGeom>
          <a:noFill/>
          <a:ln w="254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1" name="Rectangle 31"/>
          <p:cNvSpPr>
            <a:spLocks noChangeArrowheads="1"/>
          </p:cNvSpPr>
          <p:nvPr/>
        </p:nvSpPr>
        <p:spPr bwMode="auto">
          <a:xfrm>
            <a:off x="1066800" y="4800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就绪</a:t>
            </a:r>
          </a:p>
        </p:txBody>
      </p:sp>
      <p:sp>
        <p:nvSpPr>
          <p:cNvPr id="42" name="Rectangle 32"/>
          <p:cNvSpPr>
            <a:spLocks noChangeArrowheads="1"/>
          </p:cNvSpPr>
          <p:nvPr/>
        </p:nvSpPr>
        <p:spPr bwMode="auto">
          <a:xfrm>
            <a:off x="1066800" y="5410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回答</a:t>
            </a:r>
          </a:p>
        </p:txBody>
      </p:sp>
      <p:sp>
        <p:nvSpPr>
          <p:cNvPr id="43" name="Rectangle 33"/>
          <p:cNvSpPr>
            <a:spLocks noChangeArrowheads="1"/>
          </p:cNvSpPr>
          <p:nvPr/>
        </p:nvSpPr>
        <p:spPr bwMode="auto">
          <a:xfrm>
            <a:off x="1066800" y="41910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输入</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104</a:t>
            </a:fld>
            <a:endParaRPr lang="en-US" altLang="zh-CN" dirty="0"/>
          </a:p>
        </p:txBody>
      </p:sp>
    </p:spTree>
    <p:extLst>
      <p:ext uri="{BB962C8B-B14F-4D97-AF65-F5344CB8AC3E}">
        <p14:creationId xmlns:p14="http://schemas.microsoft.com/office/powerpoint/2010/main" val="42885310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99331" name="Rectangle 2"/>
          <p:cNvSpPr>
            <a:spLocks noGrp="1" noChangeArrowheads="1"/>
          </p:cNvSpPr>
          <p:nvPr>
            <p:ph type="body" idx="1"/>
          </p:nvPr>
        </p:nvSpPr>
        <p:spPr>
          <a:xfrm>
            <a:off x="571500" y="1066800"/>
            <a:ext cx="8153400" cy="5257800"/>
          </a:xfrm>
          <a:noFill/>
        </p:spPr>
        <p:txBody>
          <a:bodyPr lIns="92075" tIns="46038" rIns="92075" bIns="46038"/>
          <a:lstStyle/>
          <a:p>
            <a:pPr lvl="1" eaLnBrk="1" hangingPunct="1"/>
            <a:r>
              <a:rPr lang="zh-CN" altLang="en-US" sz="2400" dirty="0" smtClean="0">
                <a:latin typeface="微软雅黑" panose="020B0503020204020204" pitchFamily="34" charset="-122"/>
                <a:ea typeface="微软雅黑" panose="020B0503020204020204" pitchFamily="34" charset="-122"/>
              </a:rPr>
              <a:t>衡量流水线性能的主要指标有：吞吐率、加速比和效率</a:t>
            </a:r>
          </a:p>
          <a:p>
            <a:pPr lvl="2" eaLnBrk="1" hangingPunct="1">
              <a:lnSpc>
                <a:spcPts val="4200"/>
              </a:lnSpc>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、吞吐率（</a:t>
            </a:r>
            <a:r>
              <a:rPr lang="en-US" altLang="zh-CN" sz="2000" b="1" dirty="0" err="1" smtClean="0">
                <a:latin typeface="微软雅黑" panose="020B0503020204020204" pitchFamily="34" charset="-122"/>
                <a:ea typeface="微软雅黑" panose="020B0503020204020204" pitchFamily="34" charset="-122"/>
              </a:rPr>
              <a:t>ThoughPut</a:t>
            </a:r>
            <a:r>
              <a:rPr lang="zh-CN" altLang="en-US" sz="2000" b="1" dirty="0" smtClean="0">
                <a:latin typeface="微软雅黑" panose="020B0503020204020204" pitchFamily="34" charset="-122"/>
                <a:ea typeface="微软雅黑" panose="020B0503020204020204" pitchFamily="34" charset="-122"/>
              </a:rPr>
              <a:t>）</a:t>
            </a:r>
          </a:p>
          <a:p>
            <a:pPr lvl="1" eaLnBrk="1" hangingPunct="1">
              <a:lnSpc>
                <a:spcPts val="4200"/>
              </a:lnSpc>
            </a:pPr>
            <a:r>
              <a:rPr lang="zh-CN" altLang="en-US" sz="2400" dirty="0" smtClean="0">
                <a:latin typeface="微软雅黑" panose="020B0503020204020204" pitchFamily="34" charset="-122"/>
                <a:ea typeface="微软雅黑" panose="020B0503020204020204" pitchFamily="34" charset="-122"/>
              </a:rPr>
              <a:t>求流水线吞吐率的最基本公式：</a:t>
            </a:r>
          </a:p>
          <a:p>
            <a:pPr lvl="1" eaLnBrk="1" hangingPunct="1">
              <a:lnSpc>
                <a:spcPts val="4200"/>
              </a:lnSpc>
              <a:buFontTx/>
              <a:buNone/>
            </a:pPr>
            <a:r>
              <a:rPr lang="zh-CN" altLang="en-US" sz="2400" dirty="0" smtClean="0">
                <a:solidFill>
                  <a:schemeClr val="tx2"/>
                </a:solidFill>
                <a:latin typeface="微软雅黑" panose="020B0503020204020204" pitchFamily="34" charset="-122"/>
                <a:ea typeface="微软雅黑" panose="020B0503020204020204" pitchFamily="34" charset="-122"/>
              </a:rPr>
              <a:t>               </a:t>
            </a:r>
            <a:r>
              <a:rPr lang="en-US" altLang="zh-CN" sz="2400" dirty="0" smtClean="0">
                <a:solidFill>
                  <a:schemeClr val="tx2"/>
                </a:solidFill>
                <a:latin typeface="微软雅黑" panose="020B0503020204020204" pitchFamily="34" charset="-122"/>
                <a:ea typeface="微软雅黑" panose="020B0503020204020204" pitchFamily="34" charset="-122"/>
              </a:rPr>
              <a:t>TP = n / </a:t>
            </a:r>
            <a:r>
              <a:rPr lang="en-US" altLang="zh-CN" sz="2400" dirty="0" err="1" smtClean="0">
                <a:solidFill>
                  <a:schemeClr val="tx2"/>
                </a:solidFill>
                <a:latin typeface="微软雅黑" panose="020B0503020204020204" pitchFamily="34" charset="-122"/>
                <a:ea typeface="微软雅黑" panose="020B0503020204020204" pitchFamily="34" charset="-122"/>
              </a:rPr>
              <a:t>T</a:t>
            </a:r>
            <a:r>
              <a:rPr lang="en-US" altLang="zh-CN" baseline="-25000" dirty="0" err="1" smtClean="0">
                <a:solidFill>
                  <a:schemeClr val="tx2"/>
                </a:solidFill>
                <a:latin typeface="微软雅黑" panose="020B0503020204020204" pitchFamily="34" charset="-122"/>
                <a:ea typeface="微软雅黑" panose="020B0503020204020204" pitchFamily="34" charset="-122"/>
              </a:rPr>
              <a:t>k</a:t>
            </a:r>
            <a:r>
              <a:rPr lang="en-US" altLang="zh-CN" baseline="-25000" dirty="0" smtClean="0">
                <a:solidFill>
                  <a:schemeClr val="tx2"/>
                </a:solidFill>
                <a:latin typeface="微软雅黑" panose="020B0503020204020204" pitchFamily="34" charset="-122"/>
                <a:ea typeface="微软雅黑" panose="020B0503020204020204" pitchFamily="34" charset="-122"/>
              </a:rPr>
              <a:t/>
            </a:r>
            <a:br>
              <a:rPr lang="en-US" altLang="zh-CN" baseline="-25000" dirty="0" smtClean="0">
                <a:solidFill>
                  <a:schemeClr val="tx2"/>
                </a:solidFill>
                <a:latin typeface="微软雅黑" panose="020B0503020204020204" pitchFamily="34" charset="-122"/>
                <a:ea typeface="微软雅黑" panose="020B0503020204020204" pitchFamily="34" charset="-122"/>
              </a:rPr>
            </a:br>
            <a:r>
              <a:rPr lang="en-US" altLang="zh-CN" sz="2400" dirty="0" smtClean="0">
                <a:solidFill>
                  <a:schemeClr val="tx2"/>
                </a:solidFill>
                <a:latin typeface="微软雅黑" panose="020B0503020204020204" pitchFamily="34" charset="-122"/>
                <a:ea typeface="微软雅黑" panose="020B0503020204020204" pitchFamily="34" charset="-122"/>
              </a:rPr>
              <a:t>n</a:t>
            </a:r>
            <a:r>
              <a:rPr lang="zh-CN" altLang="en-US" sz="2400" dirty="0" smtClean="0">
                <a:latin typeface="微软雅黑" panose="020B0503020204020204" pitchFamily="34" charset="-122"/>
                <a:ea typeface="微软雅黑" panose="020B0503020204020204" pitchFamily="34" charset="-122"/>
              </a:rPr>
              <a:t>为任务数</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solidFill>
                  <a:schemeClr val="tx2"/>
                </a:solidFill>
                <a:latin typeface="微软雅黑" panose="020B0503020204020204" pitchFamily="34" charset="-122"/>
                <a:ea typeface="微软雅黑" panose="020B0503020204020204" pitchFamily="34" charset="-122"/>
              </a:rPr>
              <a:t>T</a:t>
            </a:r>
            <a:r>
              <a:rPr lang="en-US" altLang="zh-CN" baseline="-25000" dirty="0" err="1" smtClean="0">
                <a:solidFill>
                  <a:schemeClr val="tx2"/>
                </a:solidFill>
                <a:latin typeface="微软雅黑" panose="020B0503020204020204" pitchFamily="34" charset="-122"/>
                <a:ea typeface="微软雅黑" panose="020B0503020204020204" pitchFamily="34" charset="-122"/>
              </a:rPr>
              <a:t>k</a:t>
            </a:r>
            <a:r>
              <a:rPr lang="zh-CN" altLang="en-US" sz="2400" dirty="0" smtClean="0">
                <a:latin typeface="微软雅黑" panose="020B0503020204020204" pitchFamily="34" charset="-122"/>
                <a:ea typeface="微软雅黑" panose="020B0503020204020204" pitchFamily="34" charset="-122"/>
              </a:rPr>
              <a:t>为完成</a:t>
            </a:r>
            <a:r>
              <a:rPr lang="en-US" altLang="zh-CN" sz="2400" dirty="0" smtClean="0">
                <a:solidFill>
                  <a:schemeClr val="tx2"/>
                </a:solidFill>
                <a:latin typeface="微软雅黑" panose="020B0503020204020204" pitchFamily="34" charset="-122"/>
                <a:ea typeface="微软雅黑" panose="020B0503020204020204" pitchFamily="34" charset="-122"/>
              </a:rPr>
              <a:t>n</a:t>
            </a:r>
            <a:r>
              <a:rPr lang="zh-CN" altLang="en-US" sz="2400" dirty="0" smtClean="0">
                <a:latin typeface="微软雅黑" panose="020B0503020204020204" pitchFamily="34" charset="-122"/>
                <a:ea typeface="微软雅黑" panose="020B0503020204020204" pitchFamily="34" charset="-122"/>
              </a:rPr>
              <a:t>个任务所用时间</a:t>
            </a:r>
            <a:endParaRPr lang="en-US" altLang="zh-CN" sz="2400" dirty="0" smtClean="0">
              <a:latin typeface="微软雅黑" panose="020B0503020204020204" pitchFamily="34" charset="-122"/>
              <a:ea typeface="微软雅黑" panose="020B0503020204020204" pitchFamily="34" charset="-122"/>
            </a:endParaRPr>
          </a:p>
          <a:p>
            <a:pPr lvl="1" eaLnBrk="1" hangingPunct="1">
              <a:lnSpc>
                <a:spcPts val="4200"/>
              </a:lnSpc>
            </a:pPr>
            <a:r>
              <a:rPr lang="en-US" altLang="zh-CN" sz="2000" dirty="0">
                <a:solidFill>
                  <a:schemeClr val="accent2"/>
                </a:solidFill>
                <a:latin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rPr>
              <a:t>最大</a:t>
            </a:r>
            <a:r>
              <a:rPr lang="zh-CN" altLang="en-US" sz="2400" dirty="0" smtClean="0">
                <a:latin typeface="微软雅黑" panose="020B0503020204020204" pitchFamily="34" charset="-122"/>
                <a:ea typeface="微软雅黑" panose="020B0503020204020204" pitchFamily="34" charset="-122"/>
              </a:rPr>
              <a:t>吞吐率</a:t>
            </a:r>
            <a:r>
              <a:rPr lang="en-US" altLang="zh-CN" sz="2400" dirty="0" err="1">
                <a:solidFill>
                  <a:srgbClr val="FF0066"/>
                </a:solidFill>
                <a:latin typeface="Times New Roman" panose="02020603050405020304" pitchFamily="18" charset="0"/>
              </a:rPr>
              <a:t>TP</a:t>
            </a:r>
            <a:r>
              <a:rPr lang="en-US" altLang="zh-CN" sz="2400" baseline="-25000" dirty="0" err="1">
                <a:solidFill>
                  <a:srgbClr val="FF0066"/>
                </a:solidFill>
                <a:latin typeface="Times New Roman" panose="02020603050405020304" pitchFamily="18" charset="0"/>
              </a:rPr>
              <a:t>max</a:t>
            </a:r>
            <a:r>
              <a:rPr lang="zh-CN" altLang="en-US" sz="2400" dirty="0" smtClean="0">
                <a:latin typeface="微软雅黑" panose="020B0503020204020204" pitchFamily="34" charset="-122"/>
                <a:ea typeface="微软雅黑" panose="020B0503020204020204" pitchFamily="34" charset="-122"/>
              </a:rPr>
              <a:t>是</a:t>
            </a:r>
            <a:r>
              <a:rPr lang="zh-CN" altLang="en-US" sz="2400" dirty="0">
                <a:latin typeface="微软雅黑" panose="020B0503020204020204" pitchFamily="34" charset="-122"/>
                <a:ea typeface="微软雅黑" panose="020B0503020204020204" pitchFamily="34" charset="-122"/>
              </a:rPr>
              <a:t>指流水线在连续流动达到稳定状态后所得到的吞吐率。</a:t>
            </a:r>
          </a:p>
          <a:p>
            <a:pPr lvl="1" eaLnBrk="1" hangingPunct="1"/>
            <a:endParaRPr lang="zh-CN" altLang="en-US" sz="2400" dirty="0" smtClean="0">
              <a:latin typeface="微软雅黑" panose="020B0503020204020204" pitchFamily="34" charset="-122"/>
              <a:ea typeface="微软雅黑" panose="020B0503020204020204" pitchFamily="34" charset="-122"/>
            </a:endParaRPr>
          </a:p>
        </p:txBody>
      </p:sp>
      <p:sp>
        <p:nvSpPr>
          <p:cNvPr id="99332" name="Rectangle 3"/>
          <p:cNvSpPr>
            <a:spLocks noGrp="1" noChangeArrowheads="1"/>
          </p:cNvSpPr>
          <p:nvPr>
            <p:ph type="title"/>
          </p:nvPr>
        </p:nvSpPr>
        <p:spPr>
          <a:xfrm>
            <a:off x="685800" y="381000"/>
            <a:ext cx="7772400" cy="685800"/>
          </a:xfrm>
          <a:noFill/>
        </p:spPr>
        <p:txBody>
          <a:bodyPr lIns="92075" tIns="46038" rIns="92075" bIns="46038" anchor="b"/>
          <a:lstStyle/>
          <a:p>
            <a:pPr eaLnBrk="1" hangingPunct="1"/>
            <a:r>
              <a:rPr lang="zh-CN" altLang="en-US" sz="3600" b="1" i="1" dirty="0" smtClean="0">
                <a:solidFill>
                  <a:srgbClr val="FF0000"/>
                </a:solidFill>
                <a:ea typeface="楷体_GB2312" pitchFamily="49" charset="-122"/>
              </a:rPr>
              <a:t>线性流水线的性能分析</a:t>
            </a:r>
          </a:p>
        </p:txBody>
      </p:sp>
      <p:sp>
        <p:nvSpPr>
          <p:cNvPr id="2" name="日期占位符 1"/>
          <p:cNvSpPr>
            <a:spLocks noGrp="1"/>
          </p:cNvSpPr>
          <p:nvPr>
            <p:ph type="dt" sz="half" idx="10"/>
          </p:nvPr>
        </p:nvSpPr>
        <p:spPr/>
        <p:txBody>
          <a:bodyPr/>
          <a:lstStyle/>
          <a:p>
            <a:pPr>
              <a:defRPr/>
            </a:pPr>
            <a:fld id="{BB56BE11-EF8D-409F-B3A1-774BCFFC9AFE}"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105</a:t>
            </a:fld>
            <a:endParaRPr lang="en-US" altLang="zh-CN" dirty="0"/>
          </a:p>
        </p:txBody>
      </p:sp>
    </p:spTree>
    <p:extLst>
      <p:ext uri="{BB962C8B-B14F-4D97-AF65-F5344CB8AC3E}">
        <p14:creationId xmlns:p14="http://schemas.microsoft.com/office/powerpoint/2010/main" val="4234805727"/>
      </p:ext>
    </p:extLst>
  </p:cSld>
  <p:clrMapOvr>
    <a:masterClrMapping/>
  </p:clrMapOvr>
  <p:transition spd="med">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grpSp>
        <p:nvGrpSpPr>
          <p:cNvPr id="100355" name="Group 2"/>
          <p:cNvGrpSpPr>
            <a:grpSpLocks/>
          </p:cNvGrpSpPr>
          <p:nvPr/>
        </p:nvGrpSpPr>
        <p:grpSpPr bwMode="auto">
          <a:xfrm>
            <a:off x="899592" y="639983"/>
            <a:ext cx="6982544" cy="4182244"/>
            <a:chOff x="480" y="528"/>
            <a:chExt cx="4896" cy="3024"/>
          </a:xfrm>
        </p:grpSpPr>
        <p:sp>
          <p:nvSpPr>
            <p:cNvPr id="100356" name="Rectangle 3"/>
            <p:cNvSpPr>
              <a:spLocks noChangeArrowheads="1"/>
            </p:cNvSpPr>
            <p:nvPr/>
          </p:nvSpPr>
          <p:spPr bwMode="auto">
            <a:xfrm>
              <a:off x="863" y="2159"/>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a:t>
              </a:r>
            </a:p>
          </p:txBody>
        </p:sp>
        <p:sp>
          <p:nvSpPr>
            <p:cNvPr id="100357" name="Line 4"/>
            <p:cNvSpPr>
              <a:spLocks noChangeShapeType="1"/>
            </p:cNvSpPr>
            <p:nvPr/>
          </p:nvSpPr>
          <p:spPr bwMode="auto">
            <a:xfrm flipV="1">
              <a:off x="864" y="816"/>
              <a:ext cx="0" cy="168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58" name="Rectangle 5"/>
            <p:cNvSpPr>
              <a:spLocks noChangeArrowheads="1"/>
            </p:cNvSpPr>
            <p:nvPr/>
          </p:nvSpPr>
          <p:spPr bwMode="auto">
            <a:xfrm>
              <a:off x="4848" y="2112"/>
              <a:ext cx="52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time</a:t>
              </a:r>
            </a:p>
          </p:txBody>
        </p:sp>
        <p:sp>
          <p:nvSpPr>
            <p:cNvPr id="100359" name="Rectangle 6"/>
            <p:cNvSpPr>
              <a:spLocks noChangeArrowheads="1"/>
            </p:cNvSpPr>
            <p:nvPr/>
          </p:nvSpPr>
          <p:spPr bwMode="auto">
            <a:xfrm>
              <a:off x="528" y="528"/>
              <a:ext cx="62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space</a:t>
              </a:r>
            </a:p>
          </p:txBody>
        </p:sp>
        <p:sp>
          <p:nvSpPr>
            <p:cNvPr id="100360" name="Line 7"/>
            <p:cNvSpPr>
              <a:spLocks noChangeShapeType="1"/>
            </p:cNvSpPr>
            <p:nvPr/>
          </p:nvSpPr>
          <p:spPr bwMode="auto">
            <a:xfrm flipV="1">
              <a:off x="4704" y="1488"/>
              <a:ext cx="0" cy="1008"/>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361" name="Rectangle 8"/>
            <p:cNvSpPr>
              <a:spLocks noChangeArrowheads="1"/>
            </p:cNvSpPr>
            <p:nvPr/>
          </p:nvSpPr>
          <p:spPr bwMode="auto">
            <a:xfrm>
              <a:off x="480" y="216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a:t>
              </a:r>
              <a:r>
                <a:rPr lang="en-US" altLang="zh-CN" sz="2900" baseline="-25000">
                  <a:solidFill>
                    <a:schemeClr val="tx2"/>
                  </a:solidFill>
                  <a:latin typeface="Book Antiqua" pitchFamily="18" charset="0"/>
                  <a:ea typeface="楷体_GB2312" pitchFamily="49" charset="-122"/>
                </a:rPr>
                <a:t>1</a:t>
              </a:r>
            </a:p>
          </p:txBody>
        </p:sp>
        <p:sp>
          <p:nvSpPr>
            <p:cNvPr id="100362" name="Line 9"/>
            <p:cNvSpPr>
              <a:spLocks noChangeShapeType="1"/>
            </p:cNvSpPr>
            <p:nvPr/>
          </p:nvSpPr>
          <p:spPr bwMode="auto">
            <a:xfrm>
              <a:off x="864" y="2496"/>
              <a:ext cx="4464"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63" name="Rectangle 10"/>
            <p:cNvSpPr>
              <a:spLocks noChangeArrowheads="1"/>
            </p:cNvSpPr>
            <p:nvPr/>
          </p:nvSpPr>
          <p:spPr bwMode="auto">
            <a:xfrm>
              <a:off x="1247" y="2159"/>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a:t>
              </a:r>
            </a:p>
          </p:txBody>
        </p:sp>
        <p:sp>
          <p:nvSpPr>
            <p:cNvPr id="100364" name="Rectangle 11"/>
            <p:cNvSpPr>
              <a:spLocks noChangeArrowheads="1"/>
            </p:cNvSpPr>
            <p:nvPr/>
          </p:nvSpPr>
          <p:spPr bwMode="auto">
            <a:xfrm>
              <a:off x="1631" y="2159"/>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3</a:t>
              </a:r>
            </a:p>
          </p:txBody>
        </p:sp>
        <p:sp>
          <p:nvSpPr>
            <p:cNvPr id="100365" name="Rectangle 12"/>
            <p:cNvSpPr>
              <a:spLocks noChangeArrowheads="1"/>
            </p:cNvSpPr>
            <p:nvPr/>
          </p:nvSpPr>
          <p:spPr bwMode="auto">
            <a:xfrm>
              <a:off x="2015" y="2159"/>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0366" name="Rectangle 13"/>
            <p:cNvSpPr>
              <a:spLocks noChangeArrowheads="1"/>
            </p:cNvSpPr>
            <p:nvPr/>
          </p:nvSpPr>
          <p:spPr bwMode="auto">
            <a:xfrm>
              <a:off x="2399" y="2159"/>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0367" name="Rectangle 14"/>
            <p:cNvSpPr>
              <a:spLocks noChangeArrowheads="1"/>
            </p:cNvSpPr>
            <p:nvPr/>
          </p:nvSpPr>
          <p:spPr bwMode="auto">
            <a:xfrm>
              <a:off x="2783" y="2159"/>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n</a:t>
              </a:r>
              <a:r>
                <a:rPr lang="en-US" altLang="zh-CN" sz="2800">
                  <a:solidFill>
                    <a:schemeClr val="tx2"/>
                  </a:solidFill>
                  <a:latin typeface="Book Antiqua" pitchFamily="18" charset="0"/>
                  <a:ea typeface="楷体_GB2312" pitchFamily="49" charset="-122"/>
                </a:rPr>
                <a:t>-1</a:t>
              </a:r>
            </a:p>
          </p:txBody>
        </p:sp>
        <p:sp>
          <p:nvSpPr>
            <p:cNvPr id="100368" name="Rectangle 15"/>
            <p:cNvSpPr>
              <a:spLocks noChangeArrowheads="1"/>
            </p:cNvSpPr>
            <p:nvPr/>
          </p:nvSpPr>
          <p:spPr bwMode="auto">
            <a:xfrm>
              <a:off x="3167" y="2159"/>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n</a:t>
              </a:r>
            </a:p>
          </p:txBody>
        </p:sp>
        <p:sp>
          <p:nvSpPr>
            <p:cNvPr id="100369" name="Rectangle 16"/>
            <p:cNvSpPr>
              <a:spLocks noChangeArrowheads="1"/>
            </p:cNvSpPr>
            <p:nvPr/>
          </p:nvSpPr>
          <p:spPr bwMode="auto">
            <a:xfrm>
              <a:off x="480" y="1824"/>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a:t>
              </a:r>
              <a:r>
                <a:rPr lang="en-US" altLang="zh-CN" sz="2900" baseline="-25000">
                  <a:solidFill>
                    <a:schemeClr val="tx2"/>
                  </a:solidFill>
                  <a:latin typeface="Book Antiqua" pitchFamily="18" charset="0"/>
                  <a:ea typeface="楷体_GB2312" pitchFamily="49" charset="-122"/>
                </a:rPr>
                <a:t>2</a:t>
              </a:r>
            </a:p>
          </p:txBody>
        </p:sp>
        <p:sp>
          <p:nvSpPr>
            <p:cNvPr id="100370" name="Rectangle 17"/>
            <p:cNvSpPr>
              <a:spLocks noChangeArrowheads="1"/>
            </p:cNvSpPr>
            <p:nvPr/>
          </p:nvSpPr>
          <p:spPr bwMode="auto">
            <a:xfrm>
              <a:off x="480" y="1488"/>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a:t>
              </a:r>
              <a:r>
                <a:rPr lang="en-US" altLang="zh-CN" sz="2900" baseline="-25000">
                  <a:solidFill>
                    <a:schemeClr val="tx2"/>
                  </a:solidFill>
                  <a:latin typeface="Book Antiqua" pitchFamily="18" charset="0"/>
                  <a:ea typeface="楷体_GB2312" pitchFamily="49" charset="-122"/>
                </a:rPr>
                <a:t>3</a:t>
              </a:r>
            </a:p>
          </p:txBody>
        </p:sp>
        <p:sp>
          <p:nvSpPr>
            <p:cNvPr id="100371" name="Rectangle 18"/>
            <p:cNvSpPr>
              <a:spLocks noChangeArrowheads="1"/>
            </p:cNvSpPr>
            <p:nvPr/>
          </p:nvSpPr>
          <p:spPr bwMode="auto">
            <a:xfrm>
              <a:off x="480" y="1152"/>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a:t>
              </a:r>
              <a:r>
                <a:rPr lang="en-US" altLang="zh-CN" sz="2900" baseline="-25000">
                  <a:solidFill>
                    <a:schemeClr val="tx2"/>
                  </a:solidFill>
                  <a:latin typeface="Book Antiqua" pitchFamily="18" charset="0"/>
                  <a:ea typeface="楷体_GB2312" pitchFamily="49" charset="-122"/>
                </a:rPr>
                <a:t>4</a:t>
              </a:r>
            </a:p>
          </p:txBody>
        </p:sp>
        <p:sp>
          <p:nvSpPr>
            <p:cNvPr id="100372" name="Line 19"/>
            <p:cNvSpPr>
              <a:spLocks noChangeShapeType="1"/>
            </p:cNvSpPr>
            <p:nvPr/>
          </p:nvSpPr>
          <p:spPr bwMode="auto">
            <a:xfrm flipV="1">
              <a:off x="4704" y="2544"/>
              <a:ext cx="0" cy="100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373" name="Rectangle 20"/>
            <p:cNvSpPr>
              <a:spLocks noChangeArrowheads="1"/>
            </p:cNvSpPr>
            <p:nvPr/>
          </p:nvSpPr>
          <p:spPr bwMode="auto">
            <a:xfrm>
              <a:off x="1247" y="1823"/>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a:t>
              </a:r>
            </a:p>
          </p:txBody>
        </p:sp>
        <p:sp>
          <p:nvSpPr>
            <p:cNvPr id="100374" name="Rectangle 21"/>
            <p:cNvSpPr>
              <a:spLocks noChangeArrowheads="1"/>
            </p:cNvSpPr>
            <p:nvPr/>
          </p:nvSpPr>
          <p:spPr bwMode="auto">
            <a:xfrm>
              <a:off x="1631" y="1823"/>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a:t>
              </a:r>
            </a:p>
          </p:txBody>
        </p:sp>
        <p:sp>
          <p:nvSpPr>
            <p:cNvPr id="100375" name="Rectangle 22"/>
            <p:cNvSpPr>
              <a:spLocks noChangeArrowheads="1"/>
            </p:cNvSpPr>
            <p:nvPr/>
          </p:nvSpPr>
          <p:spPr bwMode="auto">
            <a:xfrm>
              <a:off x="2015" y="1823"/>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3</a:t>
              </a:r>
            </a:p>
          </p:txBody>
        </p:sp>
        <p:sp>
          <p:nvSpPr>
            <p:cNvPr id="100376" name="Rectangle 23"/>
            <p:cNvSpPr>
              <a:spLocks noChangeArrowheads="1"/>
            </p:cNvSpPr>
            <p:nvPr/>
          </p:nvSpPr>
          <p:spPr bwMode="auto">
            <a:xfrm>
              <a:off x="2399" y="1823"/>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0377" name="Rectangle 24"/>
            <p:cNvSpPr>
              <a:spLocks noChangeArrowheads="1"/>
            </p:cNvSpPr>
            <p:nvPr/>
          </p:nvSpPr>
          <p:spPr bwMode="auto">
            <a:xfrm>
              <a:off x="2783" y="1823"/>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0378" name="Rectangle 25"/>
            <p:cNvSpPr>
              <a:spLocks noChangeArrowheads="1"/>
            </p:cNvSpPr>
            <p:nvPr/>
          </p:nvSpPr>
          <p:spPr bwMode="auto">
            <a:xfrm>
              <a:off x="3167" y="1823"/>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n</a:t>
              </a:r>
              <a:r>
                <a:rPr lang="en-US" altLang="zh-CN" sz="2800">
                  <a:solidFill>
                    <a:schemeClr val="tx2"/>
                  </a:solidFill>
                  <a:latin typeface="Book Antiqua" pitchFamily="18" charset="0"/>
                  <a:ea typeface="楷体_GB2312" pitchFamily="49" charset="-122"/>
                </a:rPr>
                <a:t>-1</a:t>
              </a:r>
            </a:p>
          </p:txBody>
        </p:sp>
        <p:sp>
          <p:nvSpPr>
            <p:cNvPr id="100379" name="Rectangle 26"/>
            <p:cNvSpPr>
              <a:spLocks noChangeArrowheads="1"/>
            </p:cNvSpPr>
            <p:nvPr/>
          </p:nvSpPr>
          <p:spPr bwMode="auto">
            <a:xfrm>
              <a:off x="3551" y="1823"/>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n</a:t>
              </a:r>
            </a:p>
          </p:txBody>
        </p:sp>
        <p:sp>
          <p:nvSpPr>
            <p:cNvPr id="100380" name="Rectangle 27"/>
            <p:cNvSpPr>
              <a:spLocks noChangeArrowheads="1"/>
            </p:cNvSpPr>
            <p:nvPr/>
          </p:nvSpPr>
          <p:spPr bwMode="auto">
            <a:xfrm>
              <a:off x="1631" y="1487"/>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a:t>
              </a:r>
            </a:p>
          </p:txBody>
        </p:sp>
        <p:sp>
          <p:nvSpPr>
            <p:cNvPr id="100381" name="Rectangle 28"/>
            <p:cNvSpPr>
              <a:spLocks noChangeArrowheads="1"/>
            </p:cNvSpPr>
            <p:nvPr/>
          </p:nvSpPr>
          <p:spPr bwMode="auto">
            <a:xfrm>
              <a:off x="2015" y="1487"/>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a:t>
              </a:r>
            </a:p>
          </p:txBody>
        </p:sp>
        <p:sp>
          <p:nvSpPr>
            <p:cNvPr id="100382" name="Rectangle 29"/>
            <p:cNvSpPr>
              <a:spLocks noChangeArrowheads="1"/>
            </p:cNvSpPr>
            <p:nvPr/>
          </p:nvSpPr>
          <p:spPr bwMode="auto">
            <a:xfrm>
              <a:off x="2399" y="1487"/>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3</a:t>
              </a:r>
            </a:p>
          </p:txBody>
        </p:sp>
        <p:sp>
          <p:nvSpPr>
            <p:cNvPr id="100383" name="Rectangle 30"/>
            <p:cNvSpPr>
              <a:spLocks noChangeArrowheads="1"/>
            </p:cNvSpPr>
            <p:nvPr/>
          </p:nvSpPr>
          <p:spPr bwMode="auto">
            <a:xfrm>
              <a:off x="2783" y="1487"/>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0384" name="Rectangle 31"/>
            <p:cNvSpPr>
              <a:spLocks noChangeArrowheads="1"/>
            </p:cNvSpPr>
            <p:nvPr/>
          </p:nvSpPr>
          <p:spPr bwMode="auto">
            <a:xfrm>
              <a:off x="3167" y="1487"/>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0385" name="Rectangle 32"/>
            <p:cNvSpPr>
              <a:spLocks noChangeArrowheads="1"/>
            </p:cNvSpPr>
            <p:nvPr/>
          </p:nvSpPr>
          <p:spPr bwMode="auto">
            <a:xfrm>
              <a:off x="3551" y="1487"/>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n</a:t>
              </a:r>
              <a:r>
                <a:rPr lang="en-US" altLang="zh-CN" sz="2800">
                  <a:solidFill>
                    <a:schemeClr val="tx2"/>
                  </a:solidFill>
                  <a:latin typeface="Book Antiqua" pitchFamily="18" charset="0"/>
                  <a:ea typeface="楷体_GB2312" pitchFamily="49" charset="-122"/>
                </a:rPr>
                <a:t>-1</a:t>
              </a:r>
            </a:p>
          </p:txBody>
        </p:sp>
        <p:sp>
          <p:nvSpPr>
            <p:cNvPr id="100386" name="Rectangle 33"/>
            <p:cNvSpPr>
              <a:spLocks noChangeArrowheads="1"/>
            </p:cNvSpPr>
            <p:nvPr/>
          </p:nvSpPr>
          <p:spPr bwMode="auto">
            <a:xfrm>
              <a:off x="3935" y="1487"/>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n</a:t>
              </a:r>
            </a:p>
          </p:txBody>
        </p:sp>
        <p:sp>
          <p:nvSpPr>
            <p:cNvPr id="100387" name="Rectangle 34"/>
            <p:cNvSpPr>
              <a:spLocks noChangeArrowheads="1"/>
            </p:cNvSpPr>
            <p:nvPr/>
          </p:nvSpPr>
          <p:spPr bwMode="auto">
            <a:xfrm>
              <a:off x="2015" y="1151"/>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a:t>
              </a:r>
            </a:p>
          </p:txBody>
        </p:sp>
        <p:sp>
          <p:nvSpPr>
            <p:cNvPr id="100388" name="Rectangle 35"/>
            <p:cNvSpPr>
              <a:spLocks noChangeArrowheads="1"/>
            </p:cNvSpPr>
            <p:nvPr/>
          </p:nvSpPr>
          <p:spPr bwMode="auto">
            <a:xfrm>
              <a:off x="2399" y="1151"/>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a:t>
              </a:r>
            </a:p>
          </p:txBody>
        </p:sp>
        <p:sp>
          <p:nvSpPr>
            <p:cNvPr id="100389" name="Rectangle 36"/>
            <p:cNvSpPr>
              <a:spLocks noChangeArrowheads="1"/>
            </p:cNvSpPr>
            <p:nvPr/>
          </p:nvSpPr>
          <p:spPr bwMode="auto">
            <a:xfrm>
              <a:off x="2783" y="1151"/>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3</a:t>
              </a:r>
            </a:p>
          </p:txBody>
        </p:sp>
        <p:sp>
          <p:nvSpPr>
            <p:cNvPr id="100390" name="Rectangle 37"/>
            <p:cNvSpPr>
              <a:spLocks noChangeArrowheads="1"/>
            </p:cNvSpPr>
            <p:nvPr/>
          </p:nvSpPr>
          <p:spPr bwMode="auto">
            <a:xfrm>
              <a:off x="3167" y="1151"/>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0391" name="Rectangle 38"/>
            <p:cNvSpPr>
              <a:spLocks noChangeArrowheads="1"/>
            </p:cNvSpPr>
            <p:nvPr/>
          </p:nvSpPr>
          <p:spPr bwMode="auto">
            <a:xfrm>
              <a:off x="3551" y="1151"/>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0392" name="Rectangle 39"/>
            <p:cNvSpPr>
              <a:spLocks noChangeArrowheads="1"/>
            </p:cNvSpPr>
            <p:nvPr/>
          </p:nvSpPr>
          <p:spPr bwMode="auto">
            <a:xfrm>
              <a:off x="3935" y="1151"/>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n</a:t>
              </a:r>
              <a:r>
                <a:rPr lang="en-US" altLang="zh-CN" sz="2800">
                  <a:solidFill>
                    <a:schemeClr val="tx2"/>
                  </a:solidFill>
                  <a:latin typeface="Book Antiqua" pitchFamily="18" charset="0"/>
                  <a:ea typeface="楷体_GB2312" pitchFamily="49" charset="-122"/>
                </a:rPr>
                <a:t>-1</a:t>
              </a:r>
            </a:p>
          </p:txBody>
        </p:sp>
        <p:sp>
          <p:nvSpPr>
            <p:cNvPr id="100393" name="Rectangle 40"/>
            <p:cNvSpPr>
              <a:spLocks noChangeArrowheads="1"/>
            </p:cNvSpPr>
            <p:nvPr/>
          </p:nvSpPr>
          <p:spPr bwMode="auto">
            <a:xfrm>
              <a:off x="4319" y="1151"/>
              <a:ext cx="38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n</a:t>
              </a:r>
            </a:p>
          </p:txBody>
        </p:sp>
        <p:sp>
          <p:nvSpPr>
            <p:cNvPr id="100394" name="Line 41"/>
            <p:cNvSpPr>
              <a:spLocks noChangeShapeType="1"/>
            </p:cNvSpPr>
            <p:nvPr/>
          </p:nvSpPr>
          <p:spPr bwMode="auto">
            <a:xfrm flipV="1">
              <a:off x="4320" y="1824"/>
              <a:ext cx="0" cy="672"/>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395" name="Line 42"/>
            <p:cNvSpPr>
              <a:spLocks noChangeShapeType="1"/>
            </p:cNvSpPr>
            <p:nvPr/>
          </p:nvSpPr>
          <p:spPr bwMode="auto">
            <a:xfrm flipV="1">
              <a:off x="3936" y="2160"/>
              <a:ext cx="0" cy="336"/>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396" name="Line 43"/>
            <p:cNvSpPr>
              <a:spLocks noChangeShapeType="1"/>
            </p:cNvSpPr>
            <p:nvPr/>
          </p:nvSpPr>
          <p:spPr bwMode="auto">
            <a:xfrm flipV="1">
              <a:off x="864" y="2544"/>
              <a:ext cx="0" cy="100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397" name="Line 44"/>
            <p:cNvSpPr>
              <a:spLocks noChangeShapeType="1"/>
            </p:cNvSpPr>
            <p:nvPr/>
          </p:nvSpPr>
          <p:spPr bwMode="auto">
            <a:xfrm flipV="1">
              <a:off x="2400" y="2592"/>
              <a:ext cx="0" cy="24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398" name="Line 45"/>
            <p:cNvSpPr>
              <a:spLocks noChangeShapeType="1"/>
            </p:cNvSpPr>
            <p:nvPr/>
          </p:nvSpPr>
          <p:spPr bwMode="auto">
            <a:xfrm flipH="1">
              <a:off x="864" y="2688"/>
              <a:ext cx="528"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399" name="Rectangle 46"/>
            <p:cNvSpPr>
              <a:spLocks noChangeArrowheads="1"/>
            </p:cNvSpPr>
            <p:nvPr/>
          </p:nvSpPr>
          <p:spPr bwMode="auto">
            <a:xfrm>
              <a:off x="1392" y="254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k</a:t>
              </a: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p>
          </p:txBody>
        </p:sp>
        <p:sp>
          <p:nvSpPr>
            <p:cNvPr id="100400" name="Line 47"/>
            <p:cNvSpPr>
              <a:spLocks noChangeShapeType="1"/>
            </p:cNvSpPr>
            <p:nvPr/>
          </p:nvSpPr>
          <p:spPr bwMode="auto">
            <a:xfrm flipH="1">
              <a:off x="1872" y="2688"/>
              <a:ext cx="528"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401" name="Line 48"/>
            <p:cNvSpPr>
              <a:spLocks noChangeShapeType="1"/>
            </p:cNvSpPr>
            <p:nvPr/>
          </p:nvSpPr>
          <p:spPr bwMode="auto">
            <a:xfrm flipH="1">
              <a:off x="2400" y="2688"/>
              <a:ext cx="72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402" name="Rectangle 49"/>
            <p:cNvSpPr>
              <a:spLocks noChangeArrowheads="1"/>
            </p:cNvSpPr>
            <p:nvPr/>
          </p:nvSpPr>
          <p:spPr bwMode="auto">
            <a:xfrm>
              <a:off x="3072" y="2544"/>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r>
                <a:rPr lang="en-US" altLang="zh-CN" sz="2800" i="1">
                  <a:solidFill>
                    <a:schemeClr val="tx2"/>
                  </a:solidFill>
                  <a:latin typeface="Book Antiqua" pitchFamily="18" charset="0"/>
                  <a:ea typeface="楷体_GB2312" pitchFamily="49" charset="-122"/>
                </a:rPr>
                <a:t>n</a:t>
              </a:r>
              <a:r>
                <a:rPr lang="en-US" altLang="zh-CN" sz="2800">
                  <a:solidFill>
                    <a:schemeClr val="tx2"/>
                  </a:solidFill>
                  <a:latin typeface="Book Antiqua" pitchFamily="18" charset="0"/>
                  <a:ea typeface="楷体_GB2312" pitchFamily="49" charset="-122"/>
                </a:rPr>
                <a:t>-1) </a:t>
              </a: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p>
          </p:txBody>
        </p:sp>
        <p:sp>
          <p:nvSpPr>
            <p:cNvPr id="100403" name="Line 50"/>
            <p:cNvSpPr>
              <a:spLocks noChangeShapeType="1"/>
            </p:cNvSpPr>
            <p:nvPr/>
          </p:nvSpPr>
          <p:spPr bwMode="auto">
            <a:xfrm flipH="1">
              <a:off x="3984" y="2688"/>
              <a:ext cx="720"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404" name="Line 51"/>
            <p:cNvSpPr>
              <a:spLocks noChangeShapeType="1"/>
            </p:cNvSpPr>
            <p:nvPr/>
          </p:nvSpPr>
          <p:spPr bwMode="auto">
            <a:xfrm flipV="1">
              <a:off x="3552" y="2928"/>
              <a:ext cx="0" cy="24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405" name="Line 52"/>
            <p:cNvSpPr>
              <a:spLocks noChangeShapeType="1"/>
            </p:cNvSpPr>
            <p:nvPr/>
          </p:nvSpPr>
          <p:spPr bwMode="auto">
            <a:xfrm flipH="1">
              <a:off x="864" y="3024"/>
              <a:ext cx="1104"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406" name="Rectangle 53"/>
            <p:cNvSpPr>
              <a:spLocks noChangeArrowheads="1"/>
            </p:cNvSpPr>
            <p:nvPr/>
          </p:nvSpPr>
          <p:spPr bwMode="auto">
            <a:xfrm>
              <a:off x="196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n</a:t>
              </a: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p>
          </p:txBody>
        </p:sp>
        <p:sp>
          <p:nvSpPr>
            <p:cNvPr id="100407" name="Line 54"/>
            <p:cNvSpPr>
              <a:spLocks noChangeShapeType="1"/>
            </p:cNvSpPr>
            <p:nvPr/>
          </p:nvSpPr>
          <p:spPr bwMode="auto">
            <a:xfrm flipH="1">
              <a:off x="2448" y="3024"/>
              <a:ext cx="1104"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408" name="Rectangle 55"/>
            <p:cNvSpPr>
              <a:spLocks noChangeArrowheads="1"/>
            </p:cNvSpPr>
            <p:nvPr/>
          </p:nvSpPr>
          <p:spPr bwMode="auto">
            <a:xfrm>
              <a:off x="3696" y="2880"/>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r>
                <a:rPr lang="en-US" altLang="zh-CN" sz="2800" i="1">
                  <a:solidFill>
                    <a:schemeClr val="tx2"/>
                  </a:solidFill>
                  <a:latin typeface="Book Antiqua" pitchFamily="18" charset="0"/>
                  <a:ea typeface="楷体_GB2312" pitchFamily="49" charset="-122"/>
                </a:rPr>
                <a:t>k</a:t>
              </a:r>
              <a:r>
                <a:rPr lang="en-US" altLang="zh-CN" sz="2800">
                  <a:solidFill>
                    <a:schemeClr val="tx2"/>
                  </a:solidFill>
                  <a:latin typeface="Book Antiqua" pitchFamily="18" charset="0"/>
                  <a:ea typeface="楷体_GB2312" pitchFamily="49" charset="-122"/>
                </a:rPr>
                <a:t>-1)</a:t>
              </a: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p>
          </p:txBody>
        </p:sp>
        <p:sp>
          <p:nvSpPr>
            <p:cNvPr id="100409" name="Line 56"/>
            <p:cNvSpPr>
              <a:spLocks noChangeShapeType="1"/>
            </p:cNvSpPr>
            <p:nvPr/>
          </p:nvSpPr>
          <p:spPr bwMode="auto">
            <a:xfrm flipH="1">
              <a:off x="4512" y="3024"/>
              <a:ext cx="192"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0410" name="Line 57"/>
            <p:cNvSpPr>
              <a:spLocks noChangeShapeType="1"/>
            </p:cNvSpPr>
            <p:nvPr/>
          </p:nvSpPr>
          <p:spPr bwMode="auto">
            <a:xfrm flipH="1">
              <a:off x="3552" y="3024"/>
              <a:ext cx="192"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411" name="Rectangle 58"/>
            <p:cNvSpPr>
              <a:spLocks noChangeArrowheads="1"/>
            </p:cNvSpPr>
            <p:nvPr/>
          </p:nvSpPr>
          <p:spPr bwMode="auto">
            <a:xfrm>
              <a:off x="2640" y="321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T</a:t>
              </a:r>
            </a:p>
          </p:txBody>
        </p:sp>
        <p:sp>
          <p:nvSpPr>
            <p:cNvPr id="100412" name="Line 59"/>
            <p:cNvSpPr>
              <a:spLocks noChangeShapeType="1"/>
            </p:cNvSpPr>
            <p:nvPr/>
          </p:nvSpPr>
          <p:spPr bwMode="auto">
            <a:xfrm flipH="1">
              <a:off x="864" y="3360"/>
              <a:ext cx="1776"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0413" name="Line 60"/>
            <p:cNvSpPr>
              <a:spLocks noChangeShapeType="1"/>
            </p:cNvSpPr>
            <p:nvPr/>
          </p:nvSpPr>
          <p:spPr bwMode="auto">
            <a:xfrm flipH="1">
              <a:off x="2928" y="3360"/>
              <a:ext cx="1776"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2" name="日期占位符 1"/>
          <p:cNvSpPr>
            <a:spLocks noGrp="1"/>
          </p:cNvSpPr>
          <p:nvPr>
            <p:ph type="dt" sz="half" idx="10"/>
          </p:nvPr>
        </p:nvSpPr>
        <p:spPr/>
        <p:txBody>
          <a:bodyPr/>
          <a:lstStyle/>
          <a:p>
            <a:pPr>
              <a:defRPr/>
            </a:pPr>
            <a:fld id="{16E75411-0ED8-4F57-BE57-0E277F0A57E1}" type="datetime1">
              <a:rPr lang="zh-CN" altLang="en-US" smtClean="0"/>
              <a:t>2021/11/7</a:t>
            </a:fld>
            <a:endParaRPr lang="en-US" altLang="zh-CN" dirty="0"/>
          </a:p>
        </p:txBody>
      </p:sp>
      <p:sp>
        <p:nvSpPr>
          <p:cNvPr id="4" name="矩形 3"/>
          <p:cNvSpPr/>
          <p:nvPr/>
        </p:nvSpPr>
        <p:spPr>
          <a:xfrm>
            <a:off x="464901" y="4931167"/>
            <a:ext cx="8262664" cy="1569660"/>
          </a:xfrm>
          <a:prstGeom prst="rect">
            <a:avLst/>
          </a:prstGeom>
        </p:spPr>
        <p:txBody>
          <a:bodyPr wrap="square">
            <a:spAutoFit/>
          </a:bodyPr>
          <a:lstStyle/>
          <a:p>
            <a:pPr lvl="1" eaLnBrk="1" hangingPunct="1"/>
            <a:r>
              <a:rPr lang="zh-CN" altLang="en-US" dirty="0">
                <a:solidFill>
                  <a:srgbClr val="7030A0"/>
                </a:solidFill>
                <a:latin typeface="微软雅黑" panose="020B0503020204020204" pitchFamily="34" charset="-122"/>
                <a:ea typeface="微软雅黑" panose="020B0503020204020204" pitchFamily="34" charset="-122"/>
              </a:rPr>
              <a:t>若各段执行时间相等，则输入连续任务情况下完成</a:t>
            </a:r>
            <a:r>
              <a:rPr lang="en-US" altLang="zh-CN" dirty="0">
                <a:solidFill>
                  <a:srgbClr val="7030A0"/>
                </a:solidFill>
                <a:latin typeface="微软雅黑" panose="020B0503020204020204" pitchFamily="34" charset="-122"/>
                <a:ea typeface="微软雅黑" panose="020B0503020204020204" pitchFamily="34" charset="-122"/>
              </a:rPr>
              <a:t>n</a:t>
            </a:r>
            <a:r>
              <a:rPr lang="zh-CN" altLang="en-US" dirty="0">
                <a:solidFill>
                  <a:srgbClr val="7030A0"/>
                </a:solidFill>
                <a:latin typeface="微软雅黑" panose="020B0503020204020204" pitchFamily="34" charset="-122"/>
                <a:ea typeface="微软雅黑" panose="020B0503020204020204" pitchFamily="34" charset="-122"/>
              </a:rPr>
              <a:t>个连续任务需要的总时间为：</a:t>
            </a:r>
            <a:br>
              <a:rPr lang="zh-CN" altLang="en-US" dirty="0">
                <a:solidFill>
                  <a:srgbClr val="7030A0"/>
                </a:solidFill>
                <a:latin typeface="微软雅黑" panose="020B0503020204020204" pitchFamily="34" charset="-122"/>
                <a:ea typeface="微软雅黑" panose="020B0503020204020204" pitchFamily="34" charset="-122"/>
              </a:rPr>
            </a:br>
            <a:r>
              <a:rPr lang="zh-CN" altLang="en-US" dirty="0">
                <a:solidFill>
                  <a:srgbClr val="7030A0"/>
                </a:solidFill>
                <a:latin typeface="微软雅黑" panose="020B0503020204020204" pitchFamily="34" charset="-122"/>
                <a:ea typeface="微软雅黑" panose="020B0503020204020204" pitchFamily="34" charset="-122"/>
              </a:rPr>
              <a:t>		</a:t>
            </a:r>
            <a:r>
              <a:rPr lang="en-US" altLang="zh-CN" dirty="0" err="1">
                <a:solidFill>
                  <a:srgbClr val="7030A0"/>
                </a:solidFill>
                <a:latin typeface="微软雅黑" panose="020B0503020204020204" pitchFamily="34" charset="-122"/>
                <a:ea typeface="微软雅黑" panose="020B0503020204020204" pitchFamily="34" charset="-122"/>
              </a:rPr>
              <a:t>T</a:t>
            </a:r>
            <a:r>
              <a:rPr lang="en-US" altLang="zh-CN" baseline="-25000" dirty="0" err="1">
                <a:solidFill>
                  <a:srgbClr val="7030A0"/>
                </a:solidFill>
                <a:latin typeface="微软雅黑" panose="020B0503020204020204" pitchFamily="34" charset="-122"/>
                <a:ea typeface="微软雅黑" panose="020B0503020204020204" pitchFamily="34" charset="-122"/>
              </a:rPr>
              <a:t>k</a:t>
            </a:r>
            <a:r>
              <a:rPr lang="en-US" altLang="zh-CN" dirty="0">
                <a:solidFill>
                  <a:srgbClr val="7030A0"/>
                </a:solidFill>
                <a:latin typeface="微软雅黑" panose="020B0503020204020204" pitchFamily="34" charset="-122"/>
                <a:ea typeface="微软雅黑" panose="020B0503020204020204" pitchFamily="34" charset="-122"/>
              </a:rPr>
              <a:t>= (k+n-1) D</a:t>
            </a:r>
            <a:r>
              <a:rPr lang="en-US" altLang="zh-CN" baseline="-25000" dirty="0">
                <a:solidFill>
                  <a:srgbClr val="7030A0"/>
                </a:solidFill>
                <a:latin typeface="微软雅黑" panose="020B0503020204020204" pitchFamily="34" charset="-122"/>
                <a:ea typeface="微软雅黑" panose="020B0503020204020204" pitchFamily="34" charset="-122"/>
              </a:rPr>
              <a:t>t</a:t>
            </a:r>
            <a:r>
              <a:rPr lang="en-US" altLang="zh-CN" dirty="0">
                <a:solidFill>
                  <a:srgbClr val="7030A0"/>
                </a:solidFill>
                <a:latin typeface="微软雅黑" panose="020B0503020204020204" pitchFamily="34" charset="-122"/>
                <a:ea typeface="微软雅黑" panose="020B0503020204020204" pitchFamily="34" charset="-122"/>
              </a:rPr>
              <a:t/>
            </a:r>
            <a:br>
              <a:rPr lang="en-US" altLang="zh-CN" dirty="0">
                <a:solidFill>
                  <a:srgbClr val="7030A0"/>
                </a:solidFill>
                <a:latin typeface="微软雅黑" panose="020B0503020204020204" pitchFamily="34" charset="-122"/>
                <a:ea typeface="微软雅黑" panose="020B0503020204020204" pitchFamily="34" charset="-122"/>
              </a:rPr>
            </a:br>
            <a:r>
              <a:rPr lang="en-US" altLang="zh-CN" dirty="0">
                <a:solidFill>
                  <a:srgbClr val="7030A0"/>
                </a:solidFill>
                <a:latin typeface="微软雅黑" panose="020B0503020204020204" pitchFamily="34" charset="-122"/>
                <a:ea typeface="微软雅黑" panose="020B0503020204020204" pitchFamily="34" charset="-122"/>
              </a:rPr>
              <a:t> （k</a:t>
            </a:r>
            <a:r>
              <a:rPr lang="zh-CN" altLang="en-US" dirty="0">
                <a:solidFill>
                  <a:srgbClr val="7030A0"/>
                </a:solidFill>
                <a:latin typeface="微软雅黑" panose="020B0503020204020204" pitchFamily="34" charset="-122"/>
                <a:ea typeface="微软雅黑" panose="020B0503020204020204" pitchFamily="34" charset="-122"/>
              </a:rPr>
              <a:t>为流水线的段数，</a:t>
            </a:r>
            <a:r>
              <a:rPr lang="en-US" altLang="zh-CN" dirty="0">
                <a:solidFill>
                  <a:srgbClr val="7030A0"/>
                </a:solidFill>
                <a:latin typeface="微软雅黑" panose="020B0503020204020204" pitchFamily="34" charset="-122"/>
                <a:ea typeface="微软雅黑" panose="020B0503020204020204" pitchFamily="34" charset="-122"/>
              </a:rPr>
              <a:t>D</a:t>
            </a:r>
            <a:r>
              <a:rPr lang="en-US" altLang="zh-CN" baseline="-25000" dirty="0">
                <a:solidFill>
                  <a:srgbClr val="7030A0"/>
                </a:solidFill>
                <a:latin typeface="微软雅黑" panose="020B0503020204020204" pitchFamily="34" charset="-122"/>
                <a:ea typeface="微软雅黑" panose="020B0503020204020204" pitchFamily="34" charset="-122"/>
              </a:rPr>
              <a:t>t</a:t>
            </a:r>
            <a:r>
              <a:rPr lang="zh-CN" altLang="en-US" dirty="0">
                <a:solidFill>
                  <a:srgbClr val="7030A0"/>
                </a:solidFill>
                <a:latin typeface="微软雅黑" panose="020B0503020204020204" pitchFamily="34" charset="-122"/>
                <a:ea typeface="微软雅黑" panose="020B0503020204020204" pitchFamily="34" charset="-122"/>
              </a:rPr>
              <a:t>为时钟周期）</a:t>
            </a:r>
            <a:endParaRPr lang="en-US" altLang="zh-CN" dirty="0">
              <a:solidFill>
                <a:srgbClr val="7030A0"/>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106</a:t>
            </a:fld>
            <a:endParaRPr lang="en-US" altLang="zh-CN" dirty="0"/>
          </a:p>
        </p:txBody>
      </p:sp>
    </p:spTree>
    <p:extLst>
      <p:ext uri="{BB962C8B-B14F-4D97-AF65-F5344CB8AC3E}">
        <p14:creationId xmlns:p14="http://schemas.microsoft.com/office/powerpoint/2010/main" val="3533912059"/>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7175" name="Rectangle 2"/>
          <p:cNvSpPr>
            <a:spLocks noGrp="1" noChangeArrowheads="1"/>
          </p:cNvSpPr>
          <p:nvPr>
            <p:ph type="body" idx="1"/>
          </p:nvPr>
        </p:nvSpPr>
        <p:spPr>
          <a:xfrm>
            <a:off x="-685800" y="1066800"/>
            <a:ext cx="8915400" cy="5562600"/>
          </a:xfrm>
          <a:noFill/>
        </p:spPr>
        <p:txBody>
          <a:bodyPr lIns="92075" tIns="46038" rIns="92075" bIns="46038"/>
          <a:lstStyle/>
          <a:p>
            <a:pPr lvl="3" eaLnBrk="1" hangingPunct="1"/>
            <a:r>
              <a:rPr lang="en-US" altLang="zh-CN" sz="2800" dirty="0" smtClean="0"/>
              <a:t>	Throughput </a:t>
            </a:r>
            <a:r>
              <a:rPr lang="zh-CN" altLang="en-US" sz="2800" dirty="0" smtClean="0"/>
              <a:t>：</a:t>
            </a:r>
            <a:br>
              <a:rPr lang="zh-CN" altLang="en-US" sz="2800" dirty="0" smtClean="0"/>
            </a:br>
            <a:r>
              <a:rPr lang="zh-CN" altLang="en-US" sz="2800" dirty="0" smtClean="0"/>
              <a:t/>
            </a:r>
            <a:br>
              <a:rPr lang="zh-CN" altLang="en-US" sz="2800" dirty="0" smtClean="0"/>
            </a:br>
            <a:r>
              <a:rPr lang="zh-CN" altLang="en-US" sz="2800" dirty="0" smtClean="0"/>
              <a:t>最大吞吐率为：</a:t>
            </a:r>
            <a:br>
              <a:rPr lang="zh-CN" altLang="en-US" sz="2800" dirty="0" smtClean="0"/>
            </a:br>
            <a:r>
              <a:rPr lang="zh-CN" altLang="en-US" sz="2800" dirty="0" smtClean="0"/>
              <a:t/>
            </a:r>
            <a:br>
              <a:rPr lang="zh-CN" altLang="en-US" sz="2800" dirty="0" smtClean="0"/>
            </a:br>
            <a:endParaRPr lang="zh-CN" altLang="en-US" sz="2800" dirty="0" smtClean="0"/>
          </a:p>
          <a:p>
            <a:pPr lvl="3" eaLnBrk="1" hangingPunct="1"/>
            <a:r>
              <a:rPr lang="zh-CN" altLang="en-US" sz="2800" dirty="0" smtClean="0">
                <a:solidFill>
                  <a:schemeClr val="tx2"/>
                </a:solidFill>
              </a:rPr>
              <a:t>各段执行时间不相等、输入连续任务情况下：</a:t>
            </a:r>
            <a:r>
              <a:rPr lang="zh-CN" altLang="en-US" sz="2800" dirty="0" smtClean="0"/>
              <a:t/>
            </a:r>
            <a:br>
              <a:rPr lang="zh-CN" altLang="en-US" sz="2800" dirty="0" smtClean="0"/>
            </a:br>
            <a:r>
              <a:rPr lang="zh-CN" altLang="en-US" sz="2800" dirty="0" smtClean="0"/>
              <a:t>吞吐率为：</a:t>
            </a:r>
            <a:br>
              <a:rPr lang="zh-CN" altLang="en-US" sz="2800" dirty="0" smtClean="0"/>
            </a:br>
            <a:r>
              <a:rPr lang="zh-CN" altLang="en-US" sz="2800" dirty="0" smtClean="0"/>
              <a:t/>
            </a:r>
            <a:br>
              <a:rPr lang="zh-CN" altLang="en-US" sz="2800" dirty="0" smtClean="0"/>
            </a:br>
            <a:r>
              <a:rPr lang="zh-CN" altLang="en-US" sz="2800" dirty="0" smtClean="0"/>
              <a:t/>
            </a:r>
            <a:br>
              <a:rPr lang="zh-CN" altLang="en-US" sz="2800" dirty="0" smtClean="0"/>
            </a:br>
            <a:endParaRPr lang="zh-CN" altLang="en-US" sz="2800" dirty="0" smtClean="0"/>
          </a:p>
          <a:p>
            <a:pPr lvl="3" eaLnBrk="1" hangingPunct="1"/>
            <a:r>
              <a:rPr lang="zh-CN" altLang="en-US" sz="2800" dirty="0" smtClean="0"/>
              <a:t>最大吞吐率为：</a:t>
            </a:r>
          </a:p>
        </p:txBody>
      </p:sp>
      <p:graphicFrame>
        <p:nvGraphicFramePr>
          <p:cNvPr id="7170" name="Object 3"/>
          <p:cNvGraphicFramePr>
            <a:graphicFrameLocks/>
          </p:cNvGraphicFramePr>
          <p:nvPr/>
        </p:nvGraphicFramePr>
        <p:xfrm>
          <a:off x="3505200" y="762000"/>
          <a:ext cx="2289175" cy="863600"/>
        </p:xfrm>
        <a:graphic>
          <a:graphicData uri="http://schemas.openxmlformats.org/presentationml/2006/ole">
            <mc:AlternateContent xmlns:mc="http://schemas.openxmlformats.org/markup-compatibility/2006">
              <mc:Choice xmlns:v="urn:schemas-microsoft-com:vml" Requires="v">
                <p:oleObj spid="_x0000_s204086" name="公式" r:id="rId4" imgW="2288880" imgH="863280" progId="Equation.3">
                  <p:embed/>
                </p:oleObj>
              </mc:Choice>
              <mc:Fallback>
                <p:oleObj name="公式" r:id="rId4" imgW="2288880" imgH="8632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762000"/>
                        <a:ext cx="228917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4"/>
          <p:cNvGraphicFramePr>
            <a:graphicFrameLocks/>
          </p:cNvGraphicFramePr>
          <p:nvPr/>
        </p:nvGraphicFramePr>
        <p:xfrm>
          <a:off x="3505200" y="1676400"/>
          <a:ext cx="4462463" cy="989013"/>
        </p:xfrm>
        <a:graphic>
          <a:graphicData uri="http://schemas.openxmlformats.org/presentationml/2006/ole">
            <mc:AlternateContent xmlns:mc="http://schemas.openxmlformats.org/markup-compatibility/2006">
              <mc:Choice xmlns:v="urn:schemas-microsoft-com:vml" Requires="v">
                <p:oleObj spid="_x0000_s204087" name="公式" r:id="rId6" imgW="4462200" imgH="988920" progId="Equation.3">
                  <p:embed/>
                </p:oleObj>
              </mc:Choice>
              <mc:Fallback>
                <p:oleObj name="公式" r:id="rId6" imgW="4462200" imgH="98892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1676400"/>
                        <a:ext cx="4462463"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2" name="Object 5"/>
          <p:cNvGraphicFramePr>
            <a:graphicFrameLocks/>
          </p:cNvGraphicFramePr>
          <p:nvPr/>
        </p:nvGraphicFramePr>
        <p:xfrm>
          <a:off x="2895600" y="3810000"/>
          <a:ext cx="4765675" cy="1268413"/>
        </p:xfrm>
        <a:graphic>
          <a:graphicData uri="http://schemas.openxmlformats.org/presentationml/2006/ole">
            <mc:AlternateContent xmlns:mc="http://schemas.openxmlformats.org/markup-compatibility/2006">
              <mc:Choice xmlns:v="urn:schemas-microsoft-com:vml" Requires="v">
                <p:oleObj spid="_x0000_s204088" name="公式" r:id="rId8" imgW="4765320" imgH="1268280" progId="Equation.3">
                  <p:embed/>
                </p:oleObj>
              </mc:Choice>
              <mc:Fallback>
                <p:oleObj name="公式" r:id="rId8" imgW="4765320" imgH="126828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3810000"/>
                        <a:ext cx="4765675"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3" name="Object 6"/>
          <p:cNvGraphicFramePr>
            <a:graphicFrameLocks/>
          </p:cNvGraphicFramePr>
          <p:nvPr/>
        </p:nvGraphicFramePr>
        <p:xfrm>
          <a:off x="3492500" y="5300663"/>
          <a:ext cx="4319588" cy="968375"/>
        </p:xfrm>
        <a:graphic>
          <a:graphicData uri="http://schemas.openxmlformats.org/presentationml/2006/ole">
            <mc:AlternateContent xmlns:mc="http://schemas.openxmlformats.org/markup-compatibility/2006">
              <mc:Choice xmlns:v="urn:schemas-microsoft-com:vml" Requires="v">
                <p:oleObj spid="_x0000_s204089" name="公式" r:id="rId10" imgW="1752480" imgH="419040" progId="Equation.3">
                  <p:embed/>
                </p:oleObj>
              </mc:Choice>
              <mc:Fallback>
                <p:oleObj name="公式" r:id="rId10" imgW="1752480" imgH="41904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2500" y="5300663"/>
                        <a:ext cx="4319588" cy="968375"/>
                      </a:xfrm>
                      <a:prstGeom prst="rect">
                        <a:avLst/>
                      </a:prstGeom>
                      <a:solidFill>
                        <a:srgbClr val="99CCFF">
                          <a:alpha val="59000"/>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930CA202-A2F4-4F9C-B2D0-59A1679E462E}" type="datetime1">
              <a:rPr lang="zh-CN" altLang="en-US" smtClean="0"/>
              <a:t>2021/11/7</a:t>
            </a:fld>
            <a:endParaRPr lang="en-US" altLang="zh-CN" dirty="0"/>
          </a:p>
        </p:txBody>
      </p:sp>
      <p:sp>
        <p:nvSpPr>
          <p:cNvPr id="4" name="文本框 3"/>
          <p:cNvSpPr txBox="1"/>
          <p:nvPr/>
        </p:nvSpPr>
        <p:spPr>
          <a:xfrm>
            <a:off x="7633791" y="4917431"/>
            <a:ext cx="1734770" cy="461665"/>
          </a:xfrm>
          <a:prstGeom prst="rect">
            <a:avLst/>
          </a:prstGeom>
          <a:noFill/>
        </p:spPr>
        <p:txBody>
          <a:bodyPr wrap="none" rtlCol="0">
            <a:spAutoFit/>
          </a:bodyPr>
          <a:lstStyle/>
          <a:p>
            <a:r>
              <a:rPr lang="en-US" altLang="zh-CN" b="1" dirty="0" smtClean="0">
                <a:solidFill>
                  <a:srgbClr val="7030A0"/>
                </a:solidFill>
              </a:rPr>
              <a:t>Any found?</a:t>
            </a:r>
            <a:endParaRPr lang="zh-CN" altLang="en-US" b="1" dirty="0">
              <a:solidFill>
                <a:srgbClr val="7030A0"/>
              </a:solidFill>
            </a:endParaRPr>
          </a:p>
        </p:txBody>
      </p:sp>
      <p:sp>
        <p:nvSpPr>
          <p:cNvPr id="5" name="灯片编号占位符 4"/>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107</a:t>
            </a:fld>
            <a:endParaRPr lang="en-US" altLang="zh-CN" dirty="0"/>
          </a:p>
        </p:txBody>
      </p:sp>
    </p:spTree>
    <p:extLst>
      <p:ext uri="{BB962C8B-B14F-4D97-AF65-F5344CB8AC3E}">
        <p14:creationId xmlns:p14="http://schemas.microsoft.com/office/powerpoint/2010/main" val="2019658271"/>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01379" name="Rectangle 2"/>
          <p:cNvSpPr>
            <a:spLocks noGrp="1" noChangeArrowheads="1"/>
          </p:cNvSpPr>
          <p:nvPr>
            <p:ph type="body" idx="1"/>
          </p:nvPr>
        </p:nvSpPr>
        <p:spPr>
          <a:xfrm>
            <a:off x="-685800" y="685800"/>
            <a:ext cx="8915400" cy="5715000"/>
          </a:xfrm>
          <a:noFill/>
        </p:spPr>
        <p:txBody>
          <a:bodyPr lIns="92075" tIns="46038" rIns="92075" bIns="46038"/>
          <a:lstStyle/>
          <a:p>
            <a:pPr lvl="3" eaLnBrk="1" hangingPunct="1"/>
            <a:r>
              <a:rPr lang="zh-CN" altLang="en-US" sz="2800" dirty="0" smtClean="0"/>
              <a:t>流水线各段执行时间不相等的解决办法</a:t>
            </a:r>
          </a:p>
        </p:txBody>
      </p:sp>
      <p:grpSp>
        <p:nvGrpSpPr>
          <p:cNvPr id="101380" name="Group 3"/>
          <p:cNvGrpSpPr>
            <a:grpSpLocks/>
          </p:cNvGrpSpPr>
          <p:nvPr/>
        </p:nvGrpSpPr>
        <p:grpSpPr bwMode="auto">
          <a:xfrm>
            <a:off x="533400" y="1219200"/>
            <a:ext cx="8229600" cy="5105400"/>
            <a:chOff x="336" y="768"/>
            <a:chExt cx="5184" cy="3216"/>
          </a:xfrm>
        </p:grpSpPr>
        <p:sp>
          <p:nvSpPr>
            <p:cNvPr id="101381" name="Rectangle 4"/>
            <p:cNvSpPr>
              <a:spLocks noChangeArrowheads="1"/>
            </p:cNvSpPr>
            <p:nvPr/>
          </p:nvSpPr>
          <p:spPr bwMode="auto">
            <a:xfrm>
              <a:off x="959" y="959"/>
              <a:ext cx="818" cy="3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dirty="0">
                  <a:solidFill>
                    <a:schemeClr val="tx2"/>
                  </a:solidFill>
                  <a:latin typeface="Book Antiqua" pitchFamily="18" charset="0"/>
                  <a:ea typeface="楷体_GB2312" pitchFamily="49" charset="-122"/>
                </a:rPr>
                <a:t>S</a:t>
              </a:r>
              <a:r>
                <a:rPr lang="en-US" altLang="zh-CN" sz="2900" baseline="-25000" dirty="0">
                  <a:solidFill>
                    <a:schemeClr val="tx2"/>
                  </a:solidFill>
                  <a:latin typeface="Book Antiqua" pitchFamily="18" charset="0"/>
                  <a:ea typeface="楷体_GB2312" pitchFamily="49" charset="-122"/>
                </a:rPr>
                <a:t>1</a:t>
              </a:r>
            </a:p>
          </p:txBody>
        </p:sp>
        <p:sp>
          <p:nvSpPr>
            <p:cNvPr id="101382" name="Rectangle 5"/>
            <p:cNvSpPr>
              <a:spLocks noChangeArrowheads="1"/>
            </p:cNvSpPr>
            <p:nvPr/>
          </p:nvSpPr>
          <p:spPr bwMode="auto">
            <a:xfrm>
              <a:off x="576" y="768"/>
              <a:ext cx="336"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r>
                <a:rPr lang="zh-CN" altLang="en-US" sz="2800">
                  <a:solidFill>
                    <a:schemeClr val="tx2"/>
                  </a:solidFill>
                  <a:latin typeface="Book Antiqua" pitchFamily="18" charset="0"/>
                  <a:ea typeface="楷体_GB2312" pitchFamily="49" charset="-122"/>
                </a:rPr>
                <a:t>输</a:t>
              </a:r>
            </a:p>
            <a:p>
              <a:pPr algn="ctr"/>
              <a:r>
                <a:rPr lang="zh-CN" altLang="en-US" sz="2800">
                  <a:solidFill>
                    <a:schemeClr val="tx2"/>
                  </a:solidFill>
                  <a:latin typeface="Book Antiqua" pitchFamily="18" charset="0"/>
                  <a:ea typeface="楷体_GB2312" pitchFamily="49" charset="-122"/>
                </a:rPr>
                <a:t>入</a:t>
              </a:r>
            </a:p>
          </p:txBody>
        </p:sp>
        <p:sp>
          <p:nvSpPr>
            <p:cNvPr id="101383" name="Line 6"/>
            <p:cNvSpPr>
              <a:spLocks noChangeShapeType="1"/>
            </p:cNvSpPr>
            <p:nvPr/>
          </p:nvSpPr>
          <p:spPr bwMode="auto">
            <a:xfrm>
              <a:off x="624" y="1152"/>
              <a:ext cx="336"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1384" name="Rectangle 7"/>
            <p:cNvSpPr>
              <a:spLocks noChangeArrowheads="1"/>
            </p:cNvSpPr>
            <p:nvPr/>
          </p:nvSpPr>
          <p:spPr bwMode="auto">
            <a:xfrm>
              <a:off x="960" y="1296"/>
              <a:ext cx="8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1</a:t>
              </a:r>
              <a:r>
                <a:rPr lang="en-US" altLang="zh-CN" sz="2800">
                  <a:solidFill>
                    <a:schemeClr val="tx2"/>
                  </a:solidFill>
                  <a:latin typeface="Book Antiqua" pitchFamily="18" charset="0"/>
                  <a:ea typeface="楷体_GB2312" pitchFamily="49" charset="-122"/>
                </a:rPr>
                <a:t>=</a:t>
              </a: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p>
          </p:txBody>
        </p:sp>
        <p:sp>
          <p:nvSpPr>
            <p:cNvPr id="101385" name="Line 8"/>
            <p:cNvSpPr>
              <a:spLocks noChangeShapeType="1"/>
            </p:cNvSpPr>
            <p:nvPr/>
          </p:nvSpPr>
          <p:spPr bwMode="auto">
            <a:xfrm>
              <a:off x="1776" y="1152"/>
              <a:ext cx="192"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1386" name="Rectangle 9"/>
            <p:cNvSpPr>
              <a:spLocks noChangeArrowheads="1"/>
            </p:cNvSpPr>
            <p:nvPr/>
          </p:nvSpPr>
          <p:spPr bwMode="auto">
            <a:xfrm>
              <a:off x="1967" y="959"/>
              <a:ext cx="818" cy="3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a:t>
              </a:r>
              <a:r>
                <a:rPr lang="en-US" altLang="zh-CN" sz="2900" baseline="-25000">
                  <a:solidFill>
                    <a:schemeClr val="tx2"/>
                  </a:solidFill>
                  <a:latin typeface="Book Antiqua" pitchFamily="18" charset="0"/>
                  <a:ea typeface="楷体_GB2312" pitchFamily="49" charset="-122"/>
                </a:rPr>
                <a:t>2</a:t>
              </a:r>
            </a:p>
          </p:txBody>
        </p:sp>
        <p:sp>
          <p:nvSpPr>
            <p:cNvPr id="101387" name="Rectangle 10"/>
            <p:cNvSpPr>
              <a:spLocks noChangeArrowheads="1"/>
            </p:cNvSpPr>
            <p:nvPr/>
          </p:nvSpPr>
          <p:spPr bwMode="auto">
            <a:xfrm>
              <a:off x="1968" y="1296"/>
              <a:ext cx="8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2</a:t>
              </a:r>
              <a:r>
                <a:rPr lang="en-US" altLang="zh-CN" sz="2800">
                  <a:solidFill>
                    <a:schemeClr val="tx2"/>
                  </a:solidFill>
                  <a:latin typeface="Book Antiqua" pitchFamily="18" charset="0"/>
                  <a:ea typeface="楷体_GB2312" pitchFamily="49" charset="-122"/>
                </a:rPr>
                <a:t>=3</a:t>
              </a: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p>
          </p:txBody>
        </p:sp>
        <p:sp>
          <p:nvSpPr>
            <p:cNvPr id="101388" name="Line 11"/>
            <p:cNvSpPr>
              <a:spLocks noChangeShapeType="1"/>
            </p:cNvSpPr>
            <p:nvPr/>
          </p:nvSpPr>
          <p:spPr bwMode="auto">
            <a:xfrm>
              <a:off x="2784" y="1152"/>
              <a:ext cx="192"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1389" name="Rectangle 12"/>
            <p:cNvSpPr>
              <a:spLocks noChangeArrowheads="1"/>
            </p:cNvSpPr>
            <p:nvPr/>
          </p:nvSpPr>
          <p:spPr bwMode="auto">
            <a:xfrm>
              <a:off x="2975" y="959"/>
              <a:ext cx="818" cy="3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a:t>
              </a:r>
              <a:r>
                <a:rPr lang="en-US" altLang="zh-CN" sz="2900" baseline="-25000">
                  <a:solidFill>
                    <a:schemeClr val="tx2"/>
                  </a:solidFill>
                  <a:latin typeface="Book Antiqua" pitchFamily="18" charset="0"/>
                  <a:ea typeface="楷体_GB2312" pitchFamily="49" charset="-122"/>
                </a:rPr>
                <a:t>3</a:t>
              </a:r>
            </a:p>
          </p:txBody>
        </p:sp>
        <p:sp>
          <p:nvSpPr>
            <p:cNvPr id="101390" name="Rectangle 13"/>
            <p:cNvSpPr>
              <a:spLocks noChangeArrowheads="1"/>
            </p:cNvSpPr>
            <p:nvPr/>
          </p:nvSpPr>
          <p:spPr bwMode="auto">
            <a:xfrm>
              <a:off x="2976" y="1296"/>
              <a:ext cx="8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3</a:t>
              </a:r>
              <a:r>
                <a:rPr lang="en-US" altLang="zh-CN" sz="2800">
                  <a:solidFill>
                    <a:schemeClr val="tx2"/>
                  </a:solidFill>
                  <a:latin typeface="Book Antiqua" pitchFamily="18" charset="0"/>
                  <a:ea typeface="楷体_GB2312" pitchFamily="49" charset="-122"/>
                </a:rPr>
                <a:t>=</a:t>
              </a: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p>
          </p:txBody>
        </p:sp>
        <p:sp>
          <p:nvSpPr>
            <p:cNvPr id="101391" name="Line 14"/>
            <p:cNvSpPr>
              <a:spLocks noChangeShapeType="1"/>
            </p:cNvSpPr>
            <p:nvPr/>
          </p:nvSpPr>
          <p:spPr bwMode="auto">
            <a:xfrm>
              <a:off x="3792" y="1152"/>
              <a:ext cx="192"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1392" name="Rectangle 15"/>
            <p:cNvSpPr>
              <a:spLocks noChangeArrowheads="1"/>
            </p:cNvSpPr>
            <p:nvPr/>
          </p:nvSpPr>
          <p:spPr bwMode="auto">
            <a:xfrm>
              <a:off x="3983" y="959"/>
              <a:ext cx="818" cy="3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a:t>
              </a:r>
              <a:r>
                <a:rPr lang="en-US" altLang="zh-CN" sz="2900" baseline="-25000">
                  <a:solidFill>
                    <a:schemeClr val="tx2"/>
                  </a:solidFill>
                  <a:latin typeface="Book Antiqua" pitchFamily="18" charset="0"/>
                  <a:ea typeface="楷体_GB2312" pitchFamily="49" charset="-122"/>
                </a:rPr>
                <a:t>4</a:t>
              </a:r>
            </a:p>
          </p:txBody>
        </p:sp>
        <p:sp>
          <p:nvSpPr>
            <p:cNvPr id="101393" name="Rectangle 16"/>
            <p:cNvSpPr>
              <a:spLocks noChangeArrowheads="1"/>
            </p:cNvSpPr>
            <p:nvPr/>
          </p:nvSpPr>
          <p:spPr bwMode="auto">
            <a:xfrm>
              <a:off x="3984" y="1296"/>
              <a:ext cx="8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4</a:t>
              </a:r>
              <a:r>
                <a:rPr lang="en-US" altLang="zh-CN" sz="2800">
                  <a:solidFill>
                    <a:schemeClr val="tx2"/>
                  </a:solidFill>
                  <a:latin typeface="Book Antiqua" pitchFamily="18" charset="0"/>
                  <a:ea typeface="楷体_GB2312" pitchFamily="49" charset="-122"/>
                </a:rPr>
                <a:t>=</a:t>
              </a: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p>
          </p:txBody>
        </p:sp>
        <p:sp>
          <p:nvSpPr>
            <p:cNvPr id="101394" name="Rectangle 17"/>
            <p:cNvSpPr>
              <a:spLocks noChangeArrowheads="1"/>
            </p:cNvSpPr>
            <p:nvPr/>
          </p:nvSpPr>
          <p:spPr bwMode="auto">
            <a:xfrm>
              <a:off x="4800" y="816"/>
              <a:ext cx="336"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r>
                <a:rPr lang="zh-CN" altLang="en-US" sz="2800">
                  <a:solidFill>
                    <a:schemeClr val="tx2"/>
                  </a:solidFill>
                  <a:latin typeface="Book Antiqua" pitchFamily="18" charset="0"/>
                  <a:ea typeface="楷体_GB2312" pitchFamily="49" charset="-122"/>
                </a:rPr>
                <a:t>输</a:t>
              </a:r>
            </a:p>
            <a:p>
              <a:pPr algn="ctr"/>
              <a:r>
                <a:rPr lang="zh-CN" altLang="en-US" sz="2800">
                  <a:solidFill>
                    <a:schemeClr val="tx2"/>
                  </a:solidFill>
                  <a:latin typeface="Book Antiqua" pitchFamily="18" charset="0"/>
                  <a:ea typeface="楷体_GB2312" pitchFamily="49" charset="-122"/>
                </a:rPr>
                <a:t>出</a:t>
              </a:r>
            </a:p>
          </p:txBody>
        </p:sp>
        <p:sp>
          <p:nvSpPr>
            <p:cNvPr id="101395" name="Line 18"/>
            <p:cNvSpPr>
              <a:spLocks noChangeShapeType="1"/>
            </p:cNvSpPr>
            <p:nvPr/>
          </p:nvSpPr>
          <p:spPr bwMode="auto">
            <a:xfrm>
              <a:off x="4800" y="1152"/>
              <a:ext cx="432"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1396" name="Rectangle 19"/>
            <p:cNvSpPr>
              <a:spLocks noChangeArrowheads="1"/>
            </p:cNvSpPr>
            <p:nvPr/>
          </p:nvSpPr>
          <p:spPr bwMode="auto">
            <a:xfrm>
              <a:off x="719" y="3071"/>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a:t>
              </a:r>
            </a:p>
          </p:txBody>
        </p:sp>
        <p:sp>
          <p:nvSpPr>
            <p:cNvPr id="101397" name="Line 20"/>
            <p:cNvSpPr>
              <a:spLocks noChangeShapeType="1"/>
            </p:cNvSpPr>
            <p:nvPr/>
          </p:nvSpPr>
          <p:spPr bwMode="auto">
            <a:xfrm flipV="1">
              <a:off x="720" y="1728"/>
              <a:ext cx="0" cy="168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1398" name="Rectangle 21"/>
            <p:cNvSpPr>
              <a:spLocks noChangeArrowheads="1"/>
            </p:cNvSpPr>
            <p:nvPr/>
          </p:nvSpPr>
          <p:spPr bwMode="auto">
            <a:xfrm>
              <a:off x="4992" y="3024"/>
              <a:ext cx="52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时间</a:t>
              </a:r>
            </a:p>
          </p:txBody>
        </p:sp>
        <p:sp>
          <p:nvSpPr>
            <p:cNvPr id="101399" name="Rectangle 22"/>
            <p:cNvSpPr>
              <a:spLocks noChangeArrowheads="1"/>
            </p:cNvSpPr>
            <p:nvPr/>
          </p:nvSpPr>
          <p:spPr bwMode="auto">
            <a:xfrm>
              <a:off x="720" y="1680"/>
              <a:ext cx="62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空间</a:t>
              </a:r>
            </a:p>
          </p:txBody>
        </p:sp>
        <p:sp>
          <p:nvSpPr>
            <p:cNvPr id="101400" name="Line 23"/>
            <p:cNvSpPr>
              <a:spLocks noChangeShapeType="1"/>
            </p:cNvSpPr>
            <p:nvPr/>
          </p:nvSpPr>
          <p:spPr bwMode="auto">
            <a:xfrm flipV="1">
              <a:off x="4800" y="2400"/>
              <a:ext cx="0" cy="100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401" name="Rectangle 24"/>
            <p:cNvSpPr>
              <a:spLocks noChangeArrowheads="1"/>
            </p:cNvSpPr>
            <p:nvPr/>
          </p:nvSpPr>
          <p:spPr bwMode="auto">
            <a:xfrm>
              <a:off x="336" y="3072"/>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a:t>
              </a:r>
              <a:r>
                <a:rPr lang="en-US" altLang="zh-CN" sz="2900" baseline="-25000">
                  <a:solidFill>
                    <a:schemeClr val="tx2"/>
                  </a:solidFill>
                  <a:latin typeface="Book Antiqua" pitchFamily="18" charset="0"/>
                  <a:ea typeface="楷体_GB2312" pitchFamily="49" charset="-122"/>
                </a:rPr>
                <a:t>1</a:t>
              </a:r>
            </a:p>
          </p:txBody>
        </p:sp>
        <p:sp>
          <p:nvSpPr>
            <p:cNvPr id="101402" name="Line 25"/>
            <p:cNvSpPr>
              <a:spLocks noChangeShapeType="1"/>
            </p:cNvSpPr>
            <p:nvPr/>
          </p:nvSpPr>
          <p:spPr bwMode="auto">
            <a:xfrm>
              <a:off x="720" y="3408"/>
              <a:ext cx="48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1403" name="Rectangle 26"/>
            <p:cNvSpPr>
              <a:spLocks noChangeArrowheads="1"/>
            </p:cNvSpPr>
            <p:nvPr/>
          </p:nvSpPr>
          <p:spPr bwMode="auto">
            <a:xfrm>
              <a:off x="336" y="2736"/>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a:t>
              </a:r>
              <a:r>
                <a:rPr lang="en-US" altLang="zh-CN" sz="2900" baseline="-25000">
                  <a:solidFill>
                    <a:schemeClr val="tx2"/>
                  </a:solidFill>
                  <a:latin typeface="Book Antiqua" pitchFamily="18" charset="0"/>
                  <a:ea typeface="楷体_GB2312" pitchFamily="49" charset="-122"/>
                </a:rPr>
                <a:t>2</a:t>
              </a:r>
            </a:p>
          </p:txBody>
        </p:sp>
        <p:sp>
          <p:nvSpPr>
            <p:cNvPr id="101404" name="Rectangle 27"/>
            <p:cNvSpPr>
              <a:spLocks noChangeArrowheads="1"/>
            </p:cNvSpPr>
            <p:nvPr/>
          </p:nvSpPr>
          <p:spPr bwMode="auto">
            <a:xfrm>
              <a:off x="336" y="240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a:t>
              </a:r>
              <a:r>
                <a:rPr lang="en-US" altLang="zh-CN" sz="2900" baseline="-25000">
                  <a:solidFill>
                    <a:schemeClr val="tx2"/>
                  </a:solidFill>
                  <a:latin typeface="Book Antiqua" pitchFamily="18" charset="0"/>
                  <a:ea typeface="楷体_GB2312" pitchFamily="49" charset="-122"/>
                </a:rPr>
                <a:t>3</a:t>
              </a:r>
            </a:p>
          </p:txBody>
        </p:sp>
        <p:sp>
          <p:nvSpPr>
            <p:cNvPr id="101405" name="Rectangle 28"/>
            <p:cNvSpPr>
              <a:spLocks noChangeArrowheads="1"/>
            </p:cNvSpPr>
            <p:nvPr/>
          </p:nvSpPr>
          <p:spPr bwMode="auto">
            <a:xfrm>
              <a:off x="336" y="2064"/>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a:t>
              </a:r>
              <a:r>
                <a:rPr lang="en-US" altLang="zh-CN" sz="2900" baseline="-25000">
                  <a:solidFill>
                    <a:schemeClr val="tx2"/>
                  </a:solidFill>
                  <a:latin typeface="Book Antiqua" pitchFamily="18" charset="0"/>
                  <a:ea typeface="楷体_GB2312" pitchFamily="49" charset="-122"/>
                </a:rPr>
                <a:t>4</a:t>
              </a:r>
            </a:p>
          </p:txBody>
        </p:sp>
        <p:sp>
          <p:nvSpPr>
            <p:cNvPr id="101406" name="Line 29"/>
            <p:cNvSpPr>
              <a:spLocks noChangeShapeType="1"/>
            </p:cNvSpPr>
            <p:nvPr/>
          </p:nvSpPr>
          <p:spPr bwMode="auto">
            <a:xfrm flipV="1">
              <a:off x="4560" y="3456"/>
              <a:ext cx="0" cy="48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407" name="Line 30"/>
            <p:cNvSpPr>
              <a:spLocks noChangeShapeType="1"/>
            </p:cNvSpPr>
            <p:nvPr/>
          </p:nvSpPr>
          <p:spPr bwMode="auto">
            <a:xfrm flipV="1">
              <a:off x="720" y="3456"/>
              <a:ext cx="0" cy="48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408" name="Line 31"/>
            <p:cNvSpPr>
              <a:spLocks noChangeShapeType="1"/>
            </p:cNvSpPr>
            <p:nvPr/>
          </p:nvSpPr>
          <p:spPr bwMode="auto">
            <a:xfrm flipV="1">
              <a:off x="2400" y="3504"/>
              <a:ext cx="0" cy="24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409" name="Line 32"/>
            <p:cNvSpPr>
              <a:spLocks noChangeShapeType="1"/>
            </p:cNvSpPr>
            <p:nvPr/>
          </p:nvSpPr>
          <p:spPr bwMode="auto">
            <a:xfrm flipH="1">
              <a:off x="720" y="3600"/>
              <a:ext cx="528"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1410" name="Rectangle 33"/>
            <p:cNvSpPr>
              <a:spLocks noChangeArrowheads="1"/>
            </p:cNvSpPr>
            <p:nvPr/>
          </p:nvSpPr>
          <p:spPr bwMode="auto">
            <a:xfrm>
              <a:off x="1296" y="345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Symbol" pitchFamily="18" charset="2"/>
                  <a:ea typeface="楷体_GB2312" pitchFamily="49" charset="-122"/>
                </a:rPr>
                <a:t>S</a:t>
              </a: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r>
                <a:rPr lang="en-US" altLang="zh-CN" sz="2900" i="1" baseline="-25000">
                  <a:solidFill>
                    <a:schemeClr val="tx2"/>
                  </a:solidFill>
                  <a:latin typeface="Book Antiqua" pitchFamily="18" charset="0"/>
                  <a:ea typeface="楷体_GB2312" pitchFamily="49" charset="-122"/>
                </a:rPr>
                <a:t>i</a:t>
              </a:r>
            </a:p>
          </p:txBody>
        </p:sp>
        <p:sp>
          <p:nvSpPr>
            <p:cNvPr id="101411" name="Line 34"/>
            <p:cNvSpPr>
              <a:spLocks noChangeShapeType="1"/>
            </p:cNvSpPr>
            <p:nvPr/>
          </p:nvSpPr>
          <p:spPr bwMode="auto">
            <a:xfrm flipH="1">
              <a:off x="1872" y="3600"/>
              <a:ext cx="528"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412" name="Line 35"/>
            <p:cNvSpPr>
              <a:spLocks noChangeShapeType="1"/>
            </p:cNvSpPr>
            <p:nvPr/>
          </p:nvSpPr>
          <p:spPr bwMode="auto">
            <a:xfrm flipH="1">
              <a:off x="2400" y="3600"/>
              <a:ext cx="672"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1413" name="Rectangle 36"/>
            <p:cNvSpPr>
              <a:spLocks noChangeArrowheads="1"/>
            </p:cNvSpPr>
            <p:nvPr/>
          </p:nvSpPr>
          <p:spPr bwMode="auto">
            <a:xfrm>
              <a:off x="3072" y="3456"/>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r>
                <a:rPr lang="en-US" altLang="zh-CN" sz="2800" i="1">
                  <a:solidFill>
                    <a:schemeClr val="tx2"/>
                  </a:solidFill>
                  <a:latin typeface="Book Antiqua" pitchFamily="18" charset="0"/>
                  <a:ea typeface="楷体_GB2312" pitchFamily="49" charset="-122"/>
                </a:rPr>
                <a:t>n</a:t>
              </a:r>
              <a:r>
                <a:rPr lang="en-US" altLang="zh-CN" sz="2800">
                  <a:solidFill>
                    <a:schemeClr val="tx2"/>
                  </a:solidFill>
                  <a:latin typeface="Book Antiqua" pitchFamily="18" charset="0"/>
                  <a:ea typeface="楷体_GB2312" pitchFamily="49" charset="-122"/>
                </a:rPr>
                <a:t>-1)</a:t>
              </a:r>
              <a:r>
                <a:rPr lang="en-US" altLang="zh-CN" sz="2800" i="1">
                  <a:solidFill>
                    <a:schemeClr val="tx2"/>
                  </a:solidFill>
                  <a:latin typeface="Symbol" pitchFamily="18" charset="2"/>
                  <a:ea typeface="楷体_GB2312" pitchFamily="49" charset="-122"/>
                </a:rPr>
                <a:t>D</a:t>
              </a:r>
              <a:r>
                <a:rPr lang="en-US" altLang="zh-CN" sz="2800" i="1">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2</a:t>
              </a:r>
            </a:p>
          </p:txBody>
        </p:sp>
        <p:sp>
          <p:nvSpPr>
            <p:cNvPr id="101414" name="Line 37"/>
            <p:cNvSpPr>
              <a:spLocks noChangeShapeType="1"/>
            </p:cNvSpPr>
            <p:nvPr/>
          </p:nvSpPr>
          <p:spPr bwMode="auto">
            <a:xfrm flipH="1">
              <a:off x="3936" y="3600"/>
              <a:ext cx="624"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415" name="Rectangle 38"/>
            <p:cNvSpPr>
              <a:spLocks noChangeArrowheads="1"/>
            </p:cNvSpPr>
            <p:nvPr/>
          </p:nvSpPr>
          <p:spPr bwMode="auto">
            <a:xfrm>
              <a:off x="2496" y="369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i="1">
                  <a:solidFill>
                    <a:schemeClr val="tx2"/>
                  </a:solidFill>
                  <a:latin typeface="Book Antiqua" pitchFamily="18" charset="0"/>
                  <a:ea typeface="楷体_GB2312" pitchFamily="49" charset="-122"/>
                </a:rPr>
                <a:t>T</a:t>
              </a:r>
              <a:r>
                <a:rPr lang="en-US" altLang="zh-CN" sz="2900" i="1" baseline="-25000">
                  <a:solidFill>
                    <a:schemeClr val="tx2"/>
                  </a:solidFill>
                  <a:latin typeface="Book Antiqua" pitchFamily="18" charset="0"/>
                  <a:ea typeface="楷体_GB2312" pitchFamily="49" charset="-122"/>
                </a:rPr>
                <a:t>k</a:t>
              </a:r>
            </a:p>
          </p:txBody>
        </p:sp>
        <p:sp>
          <p:nvSpPr>
            <p:cNvPr id="101416" name="Line 39"/>
            <p:cNvSpPr>
              <a:spLocks noChangeShapeType="1"/>
            </p:cNvSpPr>
            <p:nvPr/>
          </p:nvSpPr>
          <p:spPr bwMode="auto">
            <a:xfrm flipH="1">
              <a:off x="720" y="3840"/>
              <a:ext cx="1776"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1417" name="Line 40"/>
            <p:cNvSpPr>
              <a:spLocks noChangeShapeType="1"/>
            </p:cNvSpPr>
            <p:nvPr/>
          </p:nvSpPr>
          <p:spPr bwMode="auto">
            <a:xfrm flipH="1">
              <a:off x="2784" y="3840"/>
              <a:ext cx="1776"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418" name="Rectangle 41"/>
            <p:cNvSpPr>
              <a:spLocks noChangeArrowheads="1"/>
            </p:cNvSpPr>
            <p:nvPr/>
          </p:nvSpPr>
          <p:spPr bwMode="auto">
            <a:xfrm>
              <a:off x="959" y="3071"/>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19" name="Rectangle 42"/>
            <p:cNvSpPr>
              <a:spLocks noChangeArrowheads="1"/>
            </p:cNvSpPr>
            <p:nvPr/>
          </p:nvSpPr>
          <p:spPr bwMode="auto">
            <a:xfrm>
              <a:off x="1199" y="3071"/>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20" name="Rectangle 43"/>
            <p:cNvSpPr>
              <a:spLocks noChangeArrowheads="1"/>
            </p:cNvSpPr>
            <p:nvPr/>
          </p:nvSpPr>
          <p:spPr bwMode="auto">
            <a:xfrm>
              <a:off x="1439" y="3071"/>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a:t>
              </a:r>
            </a:p>
          </p:txBody>
        </p:sp>
        <p:sp>
          <p:nvSpPr>
            <p:cNvPr id="101421" name="Rectangle 44"/>
            <p:cNvSpPr>
              <a:spLocks noChangeArrowheads="1"/>
            </p:cNvSpPr>
            <p:nvPr/>
          </p:nvSpPr>
          <p:spPr bwMode="auto">
            <a:xfrm>
              <a:off x="1679" y="3071"/>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22" name="Rectangle 45"/>
            <p:cNvSpPr>
              <a:spLocks noChangeArrowheads="1"/>
            </p:cNvSpPr>
            <p:nvPr/>
          </p:nvSpPr>
          <p:spPr bwMode="auto">
            <a:xfrm>
              <a:off x="1919" y="3071"/>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23" name="Rectangle 46"/>
            <p:cNvSpPr>
              <a:spLocks noChangeArrowheads="1"/>
            </p:cNvSpPr>
            <p:nvPr/>
          </p:nvSpPr>
          <p:spPr bwMode="auto">
            <a:xfrm>
              <a:off x="2159" y="3071"/>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3</a:t>
              </a:r>
            </a:p>
          </p:txBody>
        </p:sp>
        <p:sp>
          <p:nvSpPr>
            <p:cNvPr id="101424" name="Rectangle 47"/>
            <p:cNvSpPr>
              <a:spLocks noChangeArrowheads="1"/>
            </p:cNvSpPr>
            <p:nvPr/>
          </p:nvSpPr>
          <p:spPr bwMode="auto">
            <a:xfrm>
              <a:off x="2399" y="3071"/>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25" name="Rectangle 48"/>
            <p:cNvSpPr>
              <a:spLocks noChangeArrowheads="1"/>
            </p:cNvSpPr>
            <p:nvPr/>
          </p:nvSpPr>
          <p:spPr bwMode="auto">
            <a:xfrm>
              <a:off x="2639" y="3071"/>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26" name="Rectangle 49"/>
            <p:cNvSpPr>
              <a:spLocks noChangeArrowheads="1"/>
            </p:cNvSpPr>
            <p:nvPr/>
          </p:nvSpPr>
          <p:spPr bwMode="auto">
            <a:xfrm>
              <a:off x="2879" y="3071"/>
              <a:ext cx="48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1427" name="Rectangle 50"/>
            <p:cNvSpPr>
              <a:spLocks noChangeArrowheads="1"/>
            </p:cNvSpPr>
            <p:nvPr/>
          </p:nvSpPr>
          <p:spPr bwMode="auto">
            <a:xfrm>
              <a:off x="3359" y="3071"/>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n</a:t>
              </a:r>
            </a:p>
          </p:txBody>
        </p:sp>
        <p:sp>
          <p:nvSpPr>
            <p:cNvPr id="101428" name="Rectangle 51"/>
            <p:cNvSpPr>
              <a:spLocks noChangeArrowheads="1"/>
            </p:cNvSpPr>
            <p:nvPr/>
          </p:nvSpPr>
          <p:spPr bwMode="auto">
            <a:xfrm>
              <a:off x="959" y="2735"/>
              <a:ext cx="72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a:t>
              </a:r>
            </a:p>
          </p:txBody>
        </p:sp>
        <p:sp>
          <p:nvSpPr>
            <p:cNvPr id="101429" name="Rectangle 52"/>
            <p:cNvSpPr>
              <a:spLocks noChangeArrowheads="1"/>
            </p:cNvSpPr>
            <p:nvPr/>
          </p:nvSpPr>
          <p:spPr bwMode="auto">
            <a:xfrm>
              <a:off x="1679" y="2735"/>
              <a:ext cx="72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a:t>
              </a:r>
            </a:p>
          </p:txBody>
        </p:sp>
        <p:sp>
          <p:nvSpPr>
            <p:cNvPr id="101430" name="Rectangle 53"/>
            <p:cNvSpPr>
              <a:spLocks noChangeArrowheads="1"/>
            </p:cNvSpPr>
            <p:nvPr/>
          </p:nvSpPr>
          <p:spPr bwMode="auto">
            <a:xfrm>
              <a:off x="2399" y="2735"/>
              <a:ext cx="72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3</a:t>
              </a:r>
            </a:p>
          </p:txBody>
        </p:sp>
        <p:sp>
          <p:nvSpPr>
            <p:cNvPr id="101431" name="Rectangle 54"/>
            <p:cNvSpPr>
              <a:spLocks noChangeArrowheads="1"/>
            </p:cNvSpPr>
            <p:nvPr/>
          </p:nvSpPr>
          <p:spPr bwMode="auto">
            <a:xfrm>
              <a:off x="3119" y="2735"/>
              <a:ext cx="48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1432" name="Rectangle 55"/>
            <p:cNvSpPr>
              <a:spLocks noChangeArrowheads="1"/>
            </p:cNvSpPr>
            <p:nvPr/>
          </p:nvSpPr>
          <p:spPr bwMode="auto">
            <a:xfrm>
              <a:off x="3599" y="2735"/>
              <a:ext cx="72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n</a:t>
              </a:r>
            </a:p>
          </p:txBody>
        </p:sp>
        <p:sp>
          <p:nvSpPr>
            <p:cNvPr id="101433" name="Rectangle 56"/>
            <p:cNvSpPr>
              <a:spLocks noChangeArrowheads="1"/>
            </p:cNvSpPr>
            <p:nvPr/>
          </p:nvSpPr>
          <p:spPr bwMode="auto">
            <a:xfrm>
              <a:off x="1679" y="2399"/>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a:t>
              </a:r>
            </a:p>
          </p:txBody>
        </p:sp>
        <p:sp>
          <p:nvSpPr>
            <p:cNvPr id="101434" name="Rectangle 57"/>
            <p:cNvSpPr>
              <a:spLocks noChangeArrowheads="1"/>
            </p:cNvSpPr>
            <p:nvPr/>
          </p:nvSpPr>
          <p:spPr bwMode="auto">
            <a:xfrm>
              <a:off x="1919" y="2399"/>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35" name="Rectangle 58"/>
            <p:cNvSpPr>
              <a:spLocks noChangeArrowheads="1"/>
            </p:cNvSpPr>
            <p:nvPr/>
          </p:nvSpPr>
          <p:spPr bwMode="auto">
            <a:xfrm>
              <a:off x="2159" y="2399"/>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36" name="Rectangle 59"/>
            <p:cNvSpPr>
              <a:spLocks noChangeArrowheads="1"/>
            </p:cNvSpPr>
            <p:nvPr/>
          </p:nvSpPr>
          <p:spPr bwMode="auto">
            <a:xfrm>
              <a:off x="2399" y="2399"/>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a:t>
              </a:r>
            </a:p>
          </p:txBody>
        </p:sp>
        <p:sp>
          <p:nvSpPr>
            <p:cNvPr id="101437" name="Rectangle 60"/>
            <p:cNvSpPr>
              <a:spLocks noChangeArrowheads="1"/>
            </p:cNvSpPr>
            <p:nvPr/>
          </p:nvSpPr>
          <p:spPr bwMode="auto">
            <a:xfrm>
              <a:off x="2639" y="2399"/>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38" name="Rectangle 61"/>
            <p:cNvSpPr>
              <a:spLocks noChangeArrowheads="1"/>
            </p:cNvSpPr>
            <p:nvPr/>
          </p:nvSpPr>
          <p:spPr bwMode="auto">
            <a:xfrm>
              <a:off x="2879" y="2399"/>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39" name="Rectangle 62"/>
            <p:cNvSpPr>
              <a:spLocks noChangeArrowheads="1"/>
            </p:cNvSpPr>
            <p:nvPr/>
          </p:nvSpPr>
          <p:spPr bwMode="auto">
            <a:xfrm>
              <a:off x="3119" y="2399"/>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3</a:t>
              </a:r>
            </a:p>
          </p:txBody>
        </p:sp>
        <p:sp>
          <p:nvSpPr>
            <p:cNvPr id="101440" name="Rectangle 63"/>
            <p:cNvSpPr>
              <a:spLocks noChangeArrowheads="1"/>
            </p:cNvSpPr>
            <p:nvPr/>
          </p:nvSpPr>
          <p:spPr bwMode="auto">
            <a:xfrm>
              <a:off x="3359" y="2399"/>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41" name="Rectangle 64"/>
            <p:cNvSpPr>
              <a:spLocks noChangeArrowheads="1"/>
            </p:cNvSpPr>
            <p:nvPr/>
          </p:nvSpPr>
          <p:spPr bwMode="auto">
            <a:xfrm>
              <a:off x="3599" y="2399"/>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42" name="Rectangle 65"/>
            <p:cNvSpPr>
              <a:spLocks noChangeArrowheads="1"/>
            </p:cNvSpPr>
            <p:nvPr/>
          </p:nvSpPr>
          <p:spPr bwMode="auto">
            <a:xfrm>
              <a:off x="3839" y="2399"/>
              <a:ext cx="48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1443" name="Rectangle 66"/>
            <p:cNvSpPr>
              <a:spLocks noChangeArrowheads="1"/>
            </p:cNvSpPr>
            <p:nvPr/>
          </p:nvSpPr>
          <p:spPr bwMode="auto">
            <a:xfrm>
              <a:off x="4319" y="2399"/>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n</a:t>
              </a:r>
            </a:p>
          </p:txBody>
        </p:sp>
        <p:sp>
          <p:nvSpPr>
            <p:cNvPr id="101444" name="Rectangle 67"/>
            <p:cNvSpPr>
              <a:spLocks noChangeArrowheads="1"/>
            </p:cNvSpPr>
            <p:nvPr/>
          </p:nvSpPr>
          <p:spPr bwMode="auto">
            <a:xfrm>
              <a:off x="1919" y="2063"/>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a:t>
              </a:r>
            </a:p>
          </p:txBody>
        </p:sp>
        <p:sp>
          <p:nvSpPr>
            <p:cNvPr id="101445" name="Rectangle 68"/>
            <p:cNvSpPr>
              <a:spLocks noChangeArrowheads="1"/>
            </p:cNvSpPr>
            <p:nvPr/>
          </p:nvSpPr>
          <p:spPr bwMode="auto">
            <a:xfrm>
              <a:off x="2159" y="2063"/>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46" name="Rectangle 69"/>
            <p:cNvSpPr>
              <a:spLocks noChangeArrowheads="1"/>
            </p:cNvSpPr>
            <p:nvPr/>
          </p:nvSpPr>
          <p:spPr bwMode="auto">
            <a:xfrm>
              <a:off x="2399" y="2063"/>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47" name="Rectangle 70"/>
            <p:cNvSpPr>
              <a:spLocks noChangeArrowheads="1"/>
            </p:cNvSpPr>
            <p:nvPr/>
          </p:nvSpPr>
          <p:spPr bwMode="auto">
            <a:xfrm>
              <a:off x="2639" y="2063"/>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a:t>
              </a:r>
            </a:p>
          </p:txBody>
        </p:sp>
        <p:sp>
          <p:nvSpPr>
            <p:cNvPr id="101448" name="Rectangle 71"/>
            <p:cNvSpPr>
              <a:spLocks noChangeArrowheads="1"/>
            </p:cNvSpPr>
            <p:nvPr/>
          </p:nvSpPr>
          <p:spPr bwMode="auto">
            <a:xfrm>
              <a:off x="2879" y="2063"/>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49" name="Rectangle 72"/>
            <p:cNvSpPr>
              <a:spLocks noChangeArrowheads="1"/>
            </p:cNvSpPr>
            <p:nvPr/>
          </p:nvSpPr>
          <p:spPr bwMode="auto">
            <a:xfrm>
              <a:off x="3119" y="2063"/>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50" name="Rectangle 73"/>
            <p:cNvSpPr>
              <a:spLocks noChangeArrowheads="1"/>
            </p:cNvSpPr>
            <p:nvPr/>
          </p:nvSpPr>
          <p:spPr bwMode="auto">
            <a:xfrm>
              <a:off x="3359" y="2063"/>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3</a:t>
              </a:r>
            </a:p>
          </p:txBody>
        </p:sp>
        <p:sp>
          <p:nvSpPr>
            <p:cNvPr id="101451" name="Rectangle 74"/>
            <p:cNvSpPr>
              <a:spLocks noChangeArrowheads="1"/>
            </p:cNvSpPr>
            <p:nvPr/>
          </p:nvSpPr>
          <p:spPr bwMode="auto">
            <a:xfrm>
              <a:off x="3599" y="2063"/>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52" name="Rectangle 75"/>
            <p:cNvSpPr>
              <a:spLocks noChangeArrowheads="1"/>
            </p:cNvSpPr>
            <p:nvPr/>
          </p:nvSpPr>
          <p:spPr bwMode="auto">
            <a:xfrm>
              <a:off x="3839" y="2063"/>
              <a:ext cx="242" cy="3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101453" name="Rectangle 76"/>
            <p:cNvSpPr>
              <a:spLocks noChangeArrowheads="1"/>
            </p:cNvSpPr>
            <p:nvPr/>
          </p:nvSpPr>
          <p:spPr bwMode="auto">
            <a:xfrm>
              <a:off x="4079" y="2063"/>
              <a:ext cx="48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101454" name="Rectangle 77"/>
            <p:cNvSpPr>
              <a:spLocks noChangeArrowheads="1"/>
            </p:cNvSpPr>
            <p:nvPr/>
          </p:nvSpPr>
          <p:spPr bwMode="auto">
            <a:xfrm>
              <a:off x="4559" y="2063"/>
              <a:ext cx="242"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n</a:t>
              </a:r>
            </a:p>
          </p:txBody>
        </p:sp>
        <p:sp>
          <p:nvSpPr>
            <p:cNvPr id="101455" name="Line 78"/>
            <p:cNvSpPr>
              <a:spLocks noChangeShapeType="1"/>
            </p:cNvSpPr>
            <p:nvPr/>
          </p:nvSpPr>
          <p:spPr bwMode="auto">
            <a:xfrm flipV="1">
              <a:off x="4560" y="2736"/>
              <a:ext cx="0" cy="67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456" name="Line 79"/>
            <p:cNvSpPr>
              <a:spLocks noChangeShapeType="1"/>
            </p:cNvSpPr>
            <p:nvPr/>
          </p:nvSpPr>
          <p:spPr bwMode="auto">
            <a:xfrm flipV="1">
              <a:off x="4320" y="3072"/>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457" name="Line 80"/>
            <p:cNvSpPr>
              <a:spLocks noChangeShapeType="1"/>
            </p:cNvSpPr>
            <p:nvPr/>
          </p:nvSpPr>
          <p:spPr bwMode="auto">
            <a:xfrm flipH="1">
              <a:off x="720" y="2064"/>
              <a:ext cx="12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458" name="Line 81"/>
            <p:cNvSpPr>
              <a:spLocks noChangeShapeType="1"/>
            </p:cNvSpPr>
            <p:nvPr/>
          </p:nvSpPr>
          <p:spPr bwMode="auto">
            <a:xfrm flipH="1">
              <a:off x="720" y="2400"/>
              <a:ext cx="96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1459" name="Line 82"/>
            <p:cNvSpPr>
              <a:spLocks noChangeShapeType="1"/>
            </p:cNvSpPr>
            <p:nvPr/>
          </p:nvSpPr>
          <p:spPr bwMode="auto">
            <a:xfrm flipH="1">
              <a:off x="720" y="2736"/>
              <a:ext cx="24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2" name="日期占位符 1"/>
          <p:cNvSpPr>
            <a:spLocks noGrp="1"/>
          </p:cNvSpPr>
          <p:nvPr>
            <p:ph type="dt" sz="half" idx="10"/>
          </p:nvPr>
        </p:nvSpPr>
        <p:spPr/>
        <p:txBody>
          <a:bodyPr/>
          <a:lstStyle/>
          <a:p>
            <a:pPr>
              <a:defRPr/>
            </a:pPr>
            <a:fld id="{B4DF4F8B-937D-4C1A-B7D4-85D81F29A786}"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108</a:t>
            </a:fld>
            <a:endParaRPr lang="en-US" altLang="zh-CN" dirty="0"/>
          </a:p>
        </p:txBody>
      </p:sp>
    </p:spTree>
    <p:extLst>
      <p:ext uri="{BB962C8B-B14F-4D97-AF65-F5344CB8AC3E}">
        <p14:creationId xmlns:p14="http://schemas.microsoft.com/office/powerpoint/2010/main" val="1194943681"/>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380"/>
                                        </p:tgtEl>
                                        <p:attrNameLst>
                                          <p:attrName>style.visibility</p:attrName>
                                        </p:attrNameLst>
                                      </p:cBhvr>
                                      <p:to>
                                        <p:strVal val="visible"/>
                                      </p:to>
                                    </p:set>
                                    <p:anim calcmode="lin" valueType="num">
                                      <p:cBhvr additive="base">
                                        <p:cTn id="7" dur="500" fill="hold"/>
                                        <p:tgtEl>
                                          <p:spTgt spid="101380"/>
                                        </p:tgtEl>
                                        <p:attrNameLst>
                                          <p:attrName>ppt_x</p:attrName>
                                        </p:attrNameLst>
                                      </p:cBhvr>
                                      <p:tavLst>
                                        <p:tav tm="0">
                                          <p:val>
                                            <p:strVal val="#ppt_x"/>
                                          </p:val>
                                        </p:tav>
                                        <p:tav tm="100000">
                                          <p:val>
                                            <p:strVal val="#ppt_x"/>
                                          </p:val>
                                        </p:tav>
                                      </p:tavLst>
                                    </p:anim>
                                    <p:anim calcmode="lin" valueType="num">
                                      <p:cBhvr additive="base">
                                        <p:cTn id="8" dur="500" fill="hold"/>
                                        <p:tgtEl>
                                          <p:spTgt spid="1013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8198" name="Rectangle 2"/>
          <p:cNvSpPr>
            <a:spLocks noGrp="1" noChangeArrowheads="1"/>
          </p:cNvSpPr>
          <p:nvPr>
            <p:ph type="body" idx="1"/>
          </p:nvPr>
        </p:nvSpPr>
        <p:spPr>
          <a:xfrm>
            <a:off x="76200" y="188640"/>
            <a:ext cx="8915400" cy="3048000"/>
          </a:xfrm>
          <a:noFill/>
        </p:spPr>
        <p:txBody>
          <a:bodyPr lIns="92075" tIns="46038" rIns="92075" bIns="46038"/>
          <a:lstStyle/>
          <a:p>
            <a:pPr lvl="3" eaLnBrk="1" hangingPunct="1"/>
            <a:r>
              <a:rPr lang="zh-CN" altLang="en-US" sz="2400" dirty="0" smtClean="0">
                <a:latin typeface="微软雅黑" panose="020B0503020204020204" pitchFamily="34" charset="-122"/>
                <a:ea typeface="微软雅黑" panose="020B0503020204020204" pitchFamily="34" charset="-122"/>
              </a:rPr>
              <a:t>一是将“瓶颈”流水段细分</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如果可分的话</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合并？</a:t>
            </a:r>
          </a:p>
          <a:p>
            <a:pPr lvl="3" eaLnBrk="1" hangingPunct="1">
              <a:spcBef>
                <a:spcPct val="30000"/>
              </a:spcBef>
            </a:pPr>
            <a:endParaRPr lang="zh-CN" altLang="en-US" sz="2400" dirty="0" smtClean="0">
              <a:latin typeface="微软雅黑" panose="020B0503020204020204" pitchFamily="34" charset="-122"/>
              <a:ea typeface="微软雅黑" panose="020B0503020204020204" pitchFamily="34" charset="-122"/>
            </a:endParaRPr>
          </a:p>
          <a:p>
            <a:pPr lvl="3" eaLnBrk="1" hangingPunct="1">
              <a:spcBef>
                <a:spcPct val="30000"/>
              </a:spcBef>
            </a:pPr>
            <a:endParaRPr lang="zh-CN" altLang="en-US" dirty="0" smtClean="0">
              <a:latin typeface="微软雅黑" panose="020B0503020204020204" pitchFamily="34" charset="-122"/>
              <a:ea typeface="微软雅黑" panose="020B0503020204020204" pitchFamily="34" charset="-122"/>
            </a:endParaRPr>
          </a:p>
          <a:p>
            <a:pPr lvl="3" eaLnBrk="1" hangingPunct="1">
              <a:spcBef>
                <a:spcPct val="30000"/>
              </a:spcBef>
            </a:pPr>
            <a:endParaRPr lang="zh-CN" altLang="en-US" dirty="0" smtClean="0">
              <a:latin typeface="微软雅黑" panose="020B0503020204020204" pitchFamily="34" charset="-122"/>
              <a:ea typeface="微软雅黑" panose="020B0503020204020204" pitchFamily="34" charset="-122"/>
            </a:endParaRPr>
          </a:p>
          <a:p>
            <a:pPr lvl="3" eaLnBrk="1" hangingPunct="1"/>
            <a:endParaRPr lang="zh-CN" altLang="en-US" sz="2400" dirty="0" smtClean="0">
              <a:latin typeface="微软雅黑" panose="020B0503020204020204" pitchFamily="34" charset="-122"/>
              <a:ea typeface="微软雅黑" panose="020B0503020204020204" pitchFamily="34" charset="-122"/>
            </a:endParaRPr>
          </a:p>
          <a:p>
            <a:pPr lvl="3" eaLnBrk="1" hangingPunct="1"/>
            <a:endParaRPr lang="zh-CN" altLang="en-US" sz="2400" dirty="0" smtClean="0">
              <a:latin typeface="微软雅黑" panose="020B0503020204020204" pitchFamily="34" charset="-122"/>
              <a:ea typeface="微软雅黑" panose="020B0503020204020204" pitchFamily="34" charset="-122"/>
            </a:endParaRPr>
          </a:p>
          <a:p>
            <a:pPr lvl="3" eaLnBrk="1" hangingPunct="1"/>
            <a:r>
              <a:rPr lang="zh-CN" altLang="en-US" sz="2400" dirty="0" smtClean="0">
                <a:latin typeface="微软雅黑" panose="020B0503020204020204" pitchFamily="34" charset="-122"/>
                <a:ea typeface="微软雅黑" panose="020B0503020204020204" pitchFamily="34" charset="-122"/>
              </a:rPr>
              <a:t>二是将 “瓶颈”流水段重复设置：</a:t>
            </a:r>
          </a:p>
        </p:txBody>
      </p:sp>
      <p:graphicFrame>
        <p:nvGraphicFramePr>
          <p:cNvPr id="8194" name="Object 56">
            <a:hlinkClick r:id="" action="ppaction://ole?verb=0"/>
          </p:cNvPr>
          <p:cNvGraphicFramePr>
            <a:graphicFrameLocks noChangeAspect="1"/>
          </p:cNvGraphicFramePr>
          <p:nvPr>
            <p:extLst>
              <p:ext uri="{D42A27DB-BD31-4B8C-83A1-F6EECF244321}">
                <p14:modId xmlns:p14="http://schemas.microsoft.com/office/powerpoint/2010/main" val="1140547232"/>
              </p:ext>
            </p:extLst>
          </p:nvPr>
        </p:nvGraphicFramePr>
        <p:xfrm>
          <a:off x="8137525" y="728762"/>
          <a:ext cx="966787" cy="757237"/>
        </p:xfrm>
        <a:graphic>
          <a:graphicData uri="http://schemas.openxmlformats.org/presentationml/2006/ole">
            <mc:AlternateContent xmlns:mc="http://schemas.openxmlformats.org/markup-compatibility/2006">
              <mc:Choice xmlns:v="urn:schemas-microsoft-com:vml" Requires="v">
                <p:oleObj spid="_x0000_s205038" name="包装程序外壳对象" showAsIcon="1" r:id="rId4" imgW="927360" imgH="711360" progId="Package">
                  <p:embed/>
                </p:oleObj>
              </mc:Choice>
              <mc:Fallback>
                <p:oleObj name="包装程序外壳对象" showAsIcon="1" r:id="rId4" imgW="927360" imgH="711360" progId="Package">
                  <p:embed/>
                  <p:pic>
                    <p:nvPicPr>
                      <p:cNvPr id="0" name=""/>
                      <p:cNvPicPr>
                        <a:picLocks noChangeAspect="1" noChangeArrowheads="1"/>
                      </p:cNvPicPr>
                      <p:nvPr/>
                    </p:nvPicPr>
                    <p:blipFill>
                      <a:blip r:embed="rId5"/>
                      <a:srcRect/>
                      <a:stretch>
                        <a:fillRect/>
                      </a:stretch>
                    </p:blipFill>
                    <p:spPr bwMode="auto">
                      <a:xfrm>
                        <a:off x="8137525" y="728762"/>
                        <a:ext cx="966787" cy="75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59">
            <a:hlinkClick r:id="" action="ppaction://ole?verb=0"/>
          </p:cNvPr>
          <p:cNvGraphicFramePr>
            <a:graphicFrameLocks noChangeAspect="1"/>
          </p:cNvGraphicFramePr>
          <p:nvPr>
            <p:extLst>
              <p:ext uri="{D42A27DB-BD31-4B8C-83A1-F6EECF244321}">
                <p14:modId xmlns:p14="http://schemas.microsoft.com/office/powerpoint/2010/main" val="2853300273"/>
              </p:ext>
            </p:extLst>
          </p:nvPr>
        </p:nvGraphicFramePr>
        <p:xfrm>
          <a:off x="8137525" y="2414609"/>
          <a:ext cx="1030288" cy="804863"/>
        </p:xfrm>
        <a:graphic>
          <a:graphicData uri="http://schemas.openxmlformats.org/presentationml/2006/ole">
            <mc:AlternateContent xmlns:mc="http://schemas.openxmlformats.org/markup-compatibility/2006">
              <mc:Choice xmlns:v="urn:schemas-microsoft-com:vml" Requires="v">
                <p:oleObj spid="_x0000_s205039" name="包装程序外壳对象" showAsIcon="1" r:id="rId6" imgW="1549800" imgH="711360" progId="Package">
                  <p:embed/>
                </p:oleObj>
              </mc:Choice>
              <mc:Fallback>
                <p:oleObj name="包装程序外壳对象" showAsIcon="1" r:id="rId6" imgW="1549800" imgH="711360" progId="Package">
                  <p:embed/>
                  <p:pic>
                    <p:nvPicPr>
                      <p:cNvPr id="0" name=""/>
                      <p:cNvPicPr>
                        <a:picLocks noChangeAspect="1" noChangeArrowheads="1"/>
                      </p:cNvPicPr>
                      <p:nvPr/>
                    </p:nvPicPr>
                    <p:blipFill>
                      <a:blip r:embed="rId7"/>
                      <a:srcRect/>
                      <a:stretch>
                        <a:fillRect/>
                      </a:stretch>
                    </p:blipFill>
                    <p:spPr bwMode="auto">
                      <a:xfrm>
                        <a:off x="8137525" y="2414609"/>
                        <a:ext cx="1030288"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6" name="Object 62">
            <a:hlinkClick r:id="" action="ppaction://ole?verb=0"/>
          </p:cNvPr>
          <p:cNvGraphicFramePr>
            <a:graphicFrameLocks noChangeAspect="1"/>
          </p:cNvGraphicFramePr>
          <p:nvPr>
            <p:extLst>
              <p:ext uri="{D42A27DB-BD31-4B8C-83A1-F6EECF244321}">
                <p14:modId xmlns:p14="http://schemas.microsoft.com/office/powerpoint/2010/main" val="1906540211"/>
              </p:ext>
            </p:extLst>
          </p:nvPr>
        </p:nvGraphicFramePr>
        <p:xfrm>
          <a:off x="8010525" y="5206386"/>
          <a:ext cx="1133475" cy="903287"/>
        </p:xfrm>
        <a:graphic>
          <a:graphicData uri="http://schemas.openxmlformats.org/presentationml/2006/ole">
            <mc:AlternateContent xmlns:mc="http://schemas.openxmlformats.org/markup-compatibility/2006">
              <mc:Choice xmlns:v="urn:schemas-microsoft-com:vml" Requires="v">
                <p:oleObj spid="_x0000_s205040" name="包装程序外壳对象" showAsIcon="1" r:id="rId8" imgW="1181520" imgH="711360" progId="Package">
                  <p:embed/>
                </p:oleObj>
              </mc:Choice>
              <mc:Fallback>
                <p:oleObj name="包装程序外壳对象" showAsIcon="1" r:id="rId8" imgW="1181520" imgH="711360" progId="Package">
                  <p:embed/>
                  <p:pic>
                    <p:nvPicPr>
                      <p:cNvPr id="0" name=""/>
                      <p:cNvPicPr>
                        <a:picLocks noChangeAspect="1" noChangeArrowheads="1"/>
                      </p:cNvPicPr>
                      <p:nvPr/>
                    </p:nvPicPr>
                    <p:blipFill>
                      <a:blip r:embed="rId9"/>
                      <a:srcRect/>
                      <a:stretch>
                        <a:fillRect/>
                      </a:stretch>
                    </p:blipFill>
                    <p:spPr bwMode="auto">
                      <a:xfrm>
                        <a:off x="8010525" y="5206386"/>
                        <a:ext cx="1133475"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039726B1-A8C8-48E2-AE9E-2FC053435C8A}" type="datetime1">
              <a:rPr lang="zh-CN" altLang="en-US" smtClean="0"/>
              <a:t>2021/11/7</a:t>
            </a:fld>
            <a:endParaRPr lang="en-US" altLang="zh-CN" dirty="0"/>
          </a:p>
        </p:txBody>
      </p:sp>
      <p:pic>
        <p:nvPicPr>
          <p:cNvPr id="5" name="图片 4"/>
          <p:cNvPicPr>
            <a:picLocks noChangeAspect="1"/>
          </p:cNvPicPr>
          <p:nvPr/>
        </p:nvPicPr>
        <p:blipFill>
          <a:blip r:embed="rId10"/>
          <a:stretch>
            <a:fillRect/>
          </a:stretch>
        </p:blipFill>
        <p:spPr>
          <a:xfrm>
            <a:off x="1547664" y="932135"/>
            <a:ext cx="6067425" cy="1609725"/>
          </a:xfrm>
          <a:prstGeom prst="rect">
            <a:avLst/>
          </a:prstGeom>
        </p:spPr>
      </p:pic>
      <p:pic>
        <p:nvPicPr>
          <p:cNvPr id="6" name="图片 5"/>
          <p:cNvPicPr>
            <a:picLocks noChangeAspect="1"/>
          </p:cNvPicPr>
          <p:nvPr/>
        </p:nvPicPr>
        <p:blipFill>
          <a:blip r:embed="rId11"/>
          <a:stretch>
            <a:fillRect/>
          </a:stretch>
        </p:blipFill>
        <p:spPr>
          <a:xfrm>
            <a:off x="1042764" y="886428"/>
            <a:ext cx="7077223" cy="2813938"/>
          </a:xfrm>
          <a:prstGeom prst="rect">
            <a:avLst/>
          </a:prstGeom>
        </p:spPr>
      </p:pic>
      <p:pic>
        <p:nvPicPr>
          <p:cNvPr id="7" name="图片 6"/>
          <p:cNvPicPr>
            <a:picLocks noChangeAspect="1"/>
          </p:cNvPicPr>
          <p:nvPr/>
        </p:nvPicPr>
        <p:blipFill>
          <a:blip r:embed="rId12"/>
          <a:stretch>
            <a:fillRect/>
          </a:stretch>
        </p:blipFill>
        <p:spPr>
          <a:xfrm>
            <a:off x="1000620" y="3366933"/>
            <a:ext cx="7295157" cy="2392371"/>
          </a:xfrm>
          <a:prstGeom prst="rect">
            <a:avLst/>
          </a:prstGeom>
        </p:spPr>
      </p:pic>
      <p:pic>
        <p:nvPicPr>
          <p:cNvPr id="204809"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0834" y="2540015"/>
            <a:ext cx="7131297" cy="342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109</a:t>
            </a:fld>
            <a:endParaRPr lang="en-US" altLang="zh-CN" dirty="0"/>
          </a:p>
        </p:txBody>
      </p:sp>
    </p:spTree>
    <p:extLst>
      <p:ext uri="{BB962C8B-B14F-4D97-AF65-F5344CB8AC3E}">
        <p14:creationId xmlns:p14="http://schemas.microsoft.com/office/powerpoint/2010/main" val="3588755629"/>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 calcmode="lin" valueType="num">
                                      <p:cBhvr additive="base">
                                        <p:cTn id="7" dur="500" fill="hold"/>
                                        <p:tgtEl>
                                          <p:spTgt spid="81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anim calcmode="lin" valueType="num">
                                      <p:cBhvr additive="base">
                                        <p:cTn id="13" dur="500" fill="hold"/>
                                        <p:tgtEl>
                                          <p:spTgt spid="8194"/>
                                        </p:tgtEl>
                                        <p:attrNameLst>
                                          <p:attrName>ppt_x</p:attrName>
                                        </p:attrNameLst>
                                      </p:cBhvr>
                                      <p:tavLst>
                                        <p:tav tm="0">
                                          <p:val>
                                            <p:strVal val="#ppt_x"/>
                                          </p:val>
                                        </p:tav>
                                        <p:tav tm="100000">
                                          <p:val>
                                            <p:strVal val="#ppt_x"/>
                                          </p:val>
                                        </p:tav>
                                      </p:tavLst>
                                    </p:anim>
                                    <p:anim calcmode="lin" valueType="num">
                                      <p:cBhvr additive="base">
                                        <p:cTn id="14" dur="500" fill="hold"/>
                                        <p:tgtEl>
                                          <p:spTgt spid="819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198">
                                            <p:txEl>
                                              <p:pRg st="6" end="6"/>
                                            </p:txEl>
                                          </p:spTgt>
                                        </p:tgtEl>
                                        <p:attrNameLst>
                                          <p:attrName>style.visibility</p:attrName>
                                        </p:attrNameLst>
                                      </p:cBhvr>
                                      <p:to>
                                        <p:strVal val="visible"/>
                                      </p:to>
                                    </p:set>
                                    <p:anim calcmode="lin" valueType="num">
                                      <p:cBhvr additive="base">
                                        <p:cTn id="33" dur="500" fill="hold"/>
                                        <p:tgtEl>
                                          <p:spTgt spid="8198">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19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195"/>
                                        </p:tgtEl>
                                        <p:attrNameLst>
                                          <p:attrName>style.visibility</p:attrName>
                                        </p:attrNameLst>
                                      </p:cBhvr>
                                      <p:to>
                                        <p:strVal val="visible"/>
                                      </p:to>
                                    </p:set>
                                    <p:anim calcmode="lin" valueType="num">
                                      <p:cBhvr additive="base">
                                        <p:cTn id="43" dur="500" fill="hold"/>
                                        <p:tgtEl>
                                          <p:spTgt spid="8195"/>
                                        </p:tgtEl>
                                        <p:attrNameLst>
                                          <p:attrName>ppt_x</p:attrName>
                                        </p:attrNameLst>
                                      </p:cBhvr>
                                      <p:tavLst>
                                        <p:tav tm="0">
                                          <p:val>
                                            <p:strVal val="#ppt_x"/>
                                          </p:val>
                                        </p:tav>
                                        <p:tav tm="100000">
                                          <p:val>
                                            <p:strVal val="#ppt_x"/>
                                          </p:val>
                                        </p:tav>
                                      </p:tavLst>
                                    </p:anim>
                                    <p:anim calcmode="lin" valueType="num">
                                      <p:cBhvr additive="base">
                                        <p:cTn id="44" dur="500" fill="hold"/>
                                        <p:tgtEl>
                                          <p:spTgt spid="819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196"/>
                                        </p:tgtEl>
                                        <p:attrNameLst>
                                          <p:attrName>style.visibility</p:attrName>
                                        </p:attrNameLst>
                                      </p:cBhvr>
                                      <p:to>
                                        <p:strVal val="visible"/>
                                      </p:to>
                                    </p:set>
                                    <p:anim calcmode="lin" valueType="num">
                                      <p:cBhvr additive="base">
                                        <p:cTn id="47" dur="500" fill="hold"/>
                                        <p:tgtEl>
                                          <p:spTgt spid="8196"/>
                                        </p:tgtEl>
                                        <p:attrNameLst>
                                          <p:attrName>ppt_x</p:attrName>
                                        </p:attrNameLst>
                                      </p:cBhvr>
                                      <p:tavLst>
                                        <p:tav tm="0">
                                          <p:val>
                                            <p:strVal val="#ppt_x"/>
                                          </p:val>
                                        </p:tav>
                                        <p:tav tm="100000">
                                          <p:val>
                                            <p:strVal val="#ppt_x"/>
                                          </p:val>
                                        </p:tav>
                                      </p:tavLst>
                                    </p:anim>
                                    <p:anim calcmode="lin" valueType="num">
                                      <p:cBhvr additive="base">
                                        <p:cTn id="4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4809"/>
                                        </p:tgtEl>
                                        <p:attrNameLst>
                                          <p:attrName>style.visibility</p:attrName>
                                        </p:attrNameLst>
                                      </p:cBhvr>
                                      <p:to>
                                        <p:strVal val="visible"/>
                                      </p:to>
                                    </p:set>
                                    <p:animEffect transition="in" filter="fade">
                                      <p:cBhvr>
                                        <p:cTn id="53" dur="500"/>
                                        <p:tgtEl>
                                          <p:spTgt spid="204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33795" name="Rectangle 2"/>
          <p:cNvSpPr>
            <a:spLocks noGrp="1" noChangeArrowheads="1"/>
          </p:cNvSpPr>
          <p:nvPr>
            <p:ph type="body" idx="1"/>
          </p:nvPr>
        </p:nvSpPr>
        <p:spPr>
          <a:xfrm>
            <a:off x="328861" y="548680"/>
            <a:ext cx="7924800" cy="5181600"/>
          </a:xfrm>
          <a:noFill/>
        </p:spPr>
        <p:txBody>
          <a:bodyPr lIns="92075" tIns="46038" rIns="92075" bIns="46038"/>
          <a:lstStyle/>
          <a:p>
            <a:pPr lvl="1" eaLnBrk="1" hangingPunct="1"/>
            <a:r>
              <a:rPr lang="en-US" altLang="zh-CN" sz="2400" dirty="0" smtClean="0">
                <a:solidFill>
                  <a:schemeClr val="tx2"/>
                </a:solidFill>
                <a:latin typeface="微软雅黑" panose="020B0503020204020204" pitchFamily="34" charset="-122"/>
                <a:ea typeface="微软雅黑" panose="020B0503020204020204" pitchFamily="34" charset="-122"/>
              </a:rPr>
              <a:t> 2</a:t>
            </a:r>
            <a:r>
              <a:rPr lang="zh-CN" altLang="en-US" sz="2400" dirty="0" smtClean="0">
                <a:solidFill>
                  <a:schemeClr val="tx2"/>
                </a:solidFill>
                <a:latin typeface="微软雅黑" panose="020B0503020204020204" pitchFamily="34" charset="-122"/>
                <a:ea typeface="微软雅黑" panose="020B0503020204020204" pitchFamily="34" charset="-122"/>
              </a:rPr>
              <a:t>、一次重叠执行方式</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一种最简单的流水线方式</a:t>
            </a:r>
            <a:r>
              <a:rPr lang="en-US" altLang="zh-CN" sz="2400" dirty="0" smtClean="0">
                <a:solidFill>
                  <a:schemeClr val="tx2"/>
                </a:solidFill>
                <a:latin typeface="微软雅黑" panose="020B0503020204020204" pitchFamily="34" charset="-122"/>
                <a:ea typeface="微软雅黑" panose="020B0503020204020204" pitchFamily="34" charset="-122"/>
              </a:rPr>
              <a:t>)</a:t>
            </a:r>
          </a:p>
          <a:p>
            <a:pPr lvl="2" eaLnBrk="1" hangingPunct="1"/>
            <a:endParaRPr lang="en-US" altLang="zh-CN" dirty="0" smtClean="0">
              <a:solidFill>
                <a:schemeClr val="tx2"/>
              </a:solidFill>
              <a:latin typeface="微软雅黑" panose="020B0503020204020204" pitchFamily="34" charset="-122"/>
              <a:ea typeface="微软雅黑" panose="020B0503020204020204" pitchFamily="34" charset="-122"/>
            </a:endParaRPr>
          </a:p>
          <a:p>
            <a:pPr lvl="2" eaLnBrk="1" hangingPunct="1">
              <a:buFontTx/>
              <a:buNone/>
            </a:pPr>
            <a:endParaRPr lang="en-US" altLang="zh-CN" dirty="0" smtClean="0">
              <a:solidFill>
                <a:schemeClr val="tx2"/>
              </a:solidFill>
              <a:latin typeface="微软雅黑" panose="020B0503020204020204" pitchFamily="34" charset="-122"/>
              <a:ea typeface="微软雅黑" panose="020B0503020204020204" pitchFamily="34" charset="-122"/>
            </a:endParaRPr>
          </a:p>
          <a:p>
            <a:pPr lvl="2" eaLnBrk="1" hangingPunct="1"/>
            <a:endParaRPr lang="en-US" altLang="zh-CN" dirty="0" smtClean="0">
              <a:solidFill>
                <a:schemeClr val="tx2"/>
              </a:solidFill>
              <a:latin typeface="微软雅黑" panose="020B0503020204020204" pitchFamily="34" charset="-122"/>
              <a:ea typeface="微软雅黑" panose="020B0503020204020204" pitchFamily="34" charset="-122"/>
            </a:endParaRPr>
          </a:p>
          <a:p>
            <a:pPr lvl="1" eaLnBrk="1" hangingPunct="1">
              <a:buFontTx/>
              <a:buNone/>
            </a:pPr>
            <a:r>
              <a:rPr lang="en-US" altLang="zh-CN" dirty="0" smtClean="0">
                <a:latin typeface="微软雅黑" panose="020B0503020204020204" pitchFamily="34" charset="-122"/>
                <a:ea typeface="微软雅黑" panose="020B0503020204020204" pitchFamily="34" charset="-122"/>
              </a:rPr>
              <a:t>     </a:t>
            </a:r>
            <a:endParaRPr lang="zh-CN" altLang="en-US" dirty="0" smtClean="0">
              <a:latin typeface="微软雅黑" panose="020B0503020204020204" pitchFamily="34" charset="-122"/>
              <a:ea typeface="微软雅黑" panose="020B0503020204020204" pitchFamily="34" charset="-122"/>
            </a:endParaRPr>
          </a:p>
        </p:txBody>
      </p:sp>
      <p:grpSp>
        <p:nvGrpSpPr>
          <p:cNvPr id="33796" name="Group 3"/>
          <p:cNvGrpSpPr>
            <a:grpSpLocks/>
          </p:cNvGrpSpPr>
          <p:nvPr/>
        </p:nvGrpSpPr>
        <p:grpSpPr bwMode="auto">
          <a:xfrm>
            <a:off x="1295400" y="1295400"/>
            <a:ext cx="6861175" cy="1374775"/>
            <a:chOff x="767" y="911"/>
            <a:chExt cx="4322" cy="866"/>
          </a:xfrm>
        </p:grpSpPr>
        <p:sp>
          <p:nvSpPr>
            <p:cNvPr id="33798" name="Rectangle 4"/>
            <p:cNvSpPr>
              <a:spLocks noChangeArrowheads="1"/>
            </p:cNvSpPr>
            <p:nvPr/>
          </p:nvSpPr>
          <p:spPr bwMode="auto">
            <a:xfrm>
              <a:off x="767" y="911"/>
              <a:ext cx="619" cy="29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dirty="0">
                  <a:solidFill>
                    <a:schemeClr val="tx2"/>
                  </a:solidFill>
                  <a:latin typeface="Book Antiqua" pitchFamily="18" charset="0"/>
                  <a:ea typeface="楷体_GB2312" pitchFamily="49" charset="-122"/>
                </a:rPr>
                <a:t>取指</a:t>
              </a:r>
            </a:p>
          </p:txBody>
        </p:sp>
        <p:sp>
          <p:nvSpPr>
            <p:cNvPr id="33799" name="Rectangle 5"/>
            <p:cNvSpPr>
              <a:spLocks noChangeArrowheads="1"/>
            </p:cNvSpPr>
            <p:nvPr/>
          </p:nvSpPr>
          <p:spPr bwMode="auto">
            <a:xfrm>
              <a:off x="1384" y="911"/>
              <a:ext cx="619" cy="29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分析</a:t>
              </a:r>
            </a:p>
          </p:txBody>
        </p:sp>
        <p:sp>
          <p:nvSpPr>
            <p:cNvPr id="33800" name="Rectangle 6"/>
            <p:cNvSpPr>
              <a:spLocks noChangeArrowheads="1"/>
            </p:cNvSpPr>
            <p:nvPr/>
          </p:nvSpPr>
          <p:spPr bwMode="auto">
            <a:xfrm>
              <a:off x="2001" y="911"/>
              <a:ext cx="619" cy="29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执行</a:t>
              </a:r>
            </a:p>
          </p:txBody>
        </p:sp>
        <p:sp>
          <p:nvSpPr>
            <p:cNvPr id="33801" name="Rectangle 7"/>
            <p:cNvSpPr>
              <a:spLocks noChangeArrowheads="1"/>
            </p:cNvSpPr>
            <p:nvPr/>
          </p:nvSpPr>
          <p:spPr bwMode="auto">
            <a:xfrm>
              <a:off x="2001" y="1199"/>
              <a:ext cx="619" cy="29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取指</a:t>
              </a:r>
            </a:p>
          </p:txBody>
        </p:sp>
        <p:sp>
          <p:nvSpPr>
            <p:cNvPr id="33802" name="Rectangle 8"/>
            <p:cNvSpPr>
              <a:spLocks noChangeArrowheads="1"/>
            </p:cNvSpPr>
            <p:nvPr/>
          </p:nvSpPr>
          <p:spPr bwMode="auto">
            <a:xfrm>
              <a:off x="2618" y="1199"/>
              <a:ext cx="620" cy="29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分析</a:t>
              </a:r>
            </a:p>
          </p:txBody>
        </p:sp>
        <p:sp>
          <p:nvSpPr>
            <p:cNvPr id="33803" name="Rectangle 9"/>
            <p:cNvSpPr>
              <a:spLocks noChangeArrowheads="1"/>
            </p:cNvSpPr>
            <p:nvPr/>
          </p:nvSpPr>
          <p:spPr bwMode="auto">
            <a:xfrm>
              <a:off x="3236" y="1199"/>
              <a:ext cx="619" cy="29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执行</a:t>
              </a:r>
            </a:p>
          </p:txBody>
        </p:sp>
        <p:sp>
          <p:nvSpPr>
            <p:cNvPr id="33804" name="Rectangle 10"/>
            <p:cNvSpPr>
              <a:spLocks noChangeArrowheads="1"/>
            </p:cNvSpPr>
            <p:nvPr/>
          </p:nvSpPr>
          <p:spPr bwMode="auto">
            <a:xfrm>
              <a:off x="3236" y="1487"/>
              <a:ext cx="619" cy="29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取指</a:t>
              </a:r>
            </a:p>
          </p:txBody>
        </p:sp>
        <p:sp>
          <p:nvSpPr>
            <p:cNvPr id="33805" name="Rectangle 11"/>
            <p:cNvSpPr>
              <a:spLocks noChangeArrowheads="1"/>
            </p:cNvSpPr>
            <p:nvPr/>
          </p:nvSpPr>
          <p:spPr bwMode="auto">
            <a:xfrm>
              <a:off x="3853" y="1487"/>
              <a:ext cx="619" cy="29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分析</a:t>
              </a:r>
            </a:p>
          </p:txBody>
        </p:sp>
        <p:sp>
          <p:nvSpPr>
            <p:cNvPr id="33806" name="Rectangle 12"/>
            <p:cNvSpPr>
              <a:spLocks noChangeArrowheads="1"/>
            </p:cNvSpPr>
            <p:nvPr/>
          </p:nvSpPr>
          <p:spPr bwMode="auto">
            <a:xfrm>
              <a:off x="4470" y="1487"/>
              <a:ext cx="619" cy="29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执行</a:t>
              </a:r>
            </a:p>
          </p:txBody>
        </p:sp>
      </p:grpSp>
      <p:graphicFrame>
        <p:nvGraphicFramePr>
          <p:cNvPr id="33797" name="Object 13">
            <a:hlinkClick r:id="" action="ppaction://ole?verb=0"/>
          </p:cNvPr>
          <p:cNvGraphicFramePr>
            <a:graphicFrameLocks noChangeAspect="1"/>
          </p:cNvGraphicFramePr>
          <p:nvPr>
            <p:extLst>
              <p:ext uri="{D42A27DB-BD31-4B8C-83A1-F6EECF244321}">
                <p14:modId xmlns:p14="http://schemas.microsoft.com/office/powerpoint/2010/main" val="1716540785"/>
              </p:ext>
            </p:extLst>
          </p:nvPr>
        </p:nvGraphicFramePr>
        <p:xfrm>
          <a:off x="7881938" y="817563"/>
          <a:ext cx="677862" cy="533400"/>
        </p:xfrm>
        <a:graphic>
          <a:graphicData uri="http://schemas.openxmlformats.org/presentationml/2006/ole">
            <mc:AlternateContent xmlns:mc="http://schemas.openxmlformats.org/markup-compatibility/2006">
              <mc:Choice xmlns:v="urn:schemas-microsoft-com:vml" Requires="v">
                <p:oleObj spid="_x0000_s33883" name="包装程序外壳对象" showAsIcon="1" r:id="rId4" imgW="825840" imgH="711360" progId="Package">
                  <p:embed/>
                </p:oleObj>
              </mc:Choice>
              <mc:Fallback>
                <p:oleObj name="包装程序外壳对象" showAsIcon="1" r:id="rId4" imgW="825840" imgH="711360" progId="Package">
                  <p:embed/>
                  <p:pic>
                    <p:nvPicPr>
                      <p:cNvPr id="0" name="Object 13"/>
                      <p:cNvPicPr>
                        <a:picLocks noChangeAspect="1" noChangeArrowheads="1"/>
                      </p:cNvPicPr>
                      <p:nvPr/>
                    </p:nvPicPr>
                    <p:blipFill>
                      <a:blip r:embed="rId5"/>
                      <a:srcRect/>
                      <a:stretch>
                        <a:fillRect/>
                      </a:stretch>
                    </p:blipFill>
                    <p:spPr bwMode="auto">
                      <a:xfrm>
                        <a:off x="7881938" y="817563"/>
                        <a:ext cx="67786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749300" y="3147050"/>
            <a:ext cx="7645400" cy="3046988"/>
          </a:xfrm>
          <a:prstGeom prst="rect">
            <a:avLst/>
          </a:prstGeom>
        </p:spPr>
        <p:txBody>
          <a:bodyPr wrap="square">
            <a:spAutoFit/>
          </a:bodyPr>
          <a:lstStyle/>
          <a:p>
            <a:pPr lvl="1" eaLnBrk="1" hangingPunct="1">
              <a:buFontTx/>
              <a:buNone/>
            </a:pPr>
            <a:r>
              <a:rPr lang="zh-CN" altLang="en-US" dirty="0">
                <a:latin typeface="微软雅黑" panose="020B0503020204020204" pitchFamily="34" charset="-122"/>
                <a:ea typeface="微软雅黑" panose="020B0503020204020204" pitchFamily="34" charset="-122"/>
              </a:rPr>
              <a:t>如果两个过程的时间相等，则执行</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条指令的时间为：</a:t>
            </a:r>
            <a:r>
              <a:rPr lang="en-US" altLang="zh-CN" dirty="0">
                <a:latin typeface="微软雅黑" panose="020B0503020204020204" pitchFamily="34" charset="-122"/>
                <a:ea typeface="微软雅黑" panose="020B0503020204020204" pitchFamily="34" charset="-122"/>
              </a:rPr>
              <a:t>T=(1+2n)t</a:t>
            </a:r>
          </a:p>
          <a:p>
            <a:pPr lvl="2" eaLnBrk="1" hangingPunct="1">
              <a:buFontTx/>
              <a:buNone/>
            </a:pPr>
            <a:r>
              <a:rPr lang="en-US" altLang="zh-CN" dirty="0">
                <a:solidFill>
                  <a:schemeClr val="tx2"/>
                </a:solidFill>
                <a:latin typeface="微软雅黑" panose="020B0503020204020204" pitchFamily="34" charset="-122"/>
                <a:ea typeface="微软雅黑" panose="020B0503020204020204" pitchFamily="34" charset="-122"/>
              </a:rPr>
              <a:t>   </a:t>
            </a:r>
            <a:r>
              <a:rPr lang="zh-CN" altLang="en-US" dirty="0">
                <a:solidFill>
                  <a:schemeClr val="tx2"/>
                </a:solidFill>
                <a:latin typeface="微软雅黑" panose="020B0503020204020204" pitchFamily="34" charset="-122"/>
                <a:ea typeface="微软雅黑" panose="020B0503020204020204" pitchFamily="34" charset="-122"/>
              </a:rPr>
              <a:t>主要优点：</a:t>
            </a:r>
            <a:br>
              <a:rPr lang="zh-CN" altLang="en-US" dirty="0">
                <a:solidFill>
                  <a:schemeClr val="tx2"/>
                </a:solidFill>
                <a:latin typeface="微软雅黑" panose="020B0503020204020204" pitchFamily="34" charset="-122"/>
                <a:ea typeface="微软雅黑" panose="020B0503020204020204" pitchFamily="34" charset="-122"/>
              </a:rPr>
            </a:br>
            <a:r>
              <a:rPr lang="zh-CN" altLang="en-US" dirty="0">
                <a:solidFill>
                  <a:schemeClr val="tx2"/>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指令的执行时间缩短</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   功能部件的利用率明显提高</a:t>
            </a:r>
          </a:p>
          <a:p>
            <a:pPr lvl="2" eaLnBrk="1" hangingPunct="1">
              <a:buFontTx/>
              <a:buNone/>
            </a:pPr>
            <a:r>
              <a:rPr lang="zh-CN" altLang="en-US" dirty="0">
                <a:solidFill>
                  <a:schemeClr val="tx2"/>
                </a:solidFill>
                <a:latin typeface="微软雅黑" panose="020B0503020204020204" pitchFamily="34" charset="-122"/>
                <a:ea typeface="微软雅黑" panose="020B0503020204020204" pitchFamily="34" charset="-122"/>
              </a:rPr>
              <a:t>   主要缺点：</a:t>
            </a:r>
            <a:br>
              <a:rPr lang="zh-CN" altLang="en-US" dirty="0">
                <a:solidFill>
                  <a:schemeClr val="tx2"/>
                </a:solidFill>
                <a:latin typeface="微软雅黑" panose="020B0503020204020204" pitchFamily="34" charset="-122"/>
                <a:ea typeface="微软雅黑" panose="020B0503020204020204" pitchFamily="34" charset="-122"/>
              </a:rPr>
            </a:br>
            <a:r>
              <a:rPr lang="zh-CN" altLang="en-US" dirty="0">
                <a:solidFill>
                  <a:schemeClr val="tx2"/>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需要增加一些硬件</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    控制过程稍复杂</a:t>
            </a:r>
          </a:p>
        </p:txBody>
      </p:sp>
      <p:sp>
        <p:nvSpPr>
          <p:cNvPr id="3" name="日期占位符 2"/>
          <p:cNvSpPr>
            <a:spLocks noGrp="1"/>
          </p:cNvSpPr>
          <p:nvPr>
            <p:ph type="dt" sz="half" idx="10"/>
          </p:nvPr>
        </p:nvSpPr>
        <p:spPr/>
        <p:txBody>
          <a:bodyPr/>
          <a:lstStyle/>
          <a:p>
            <a:pPr>
              <a:defRPr/>
            </a:pPr>
            <a:fld id="{0AAC1BC5-9CC7-4574-9023-F37687A4F213}" type="datetime1">
              <a:rPr lang="zh-CN" altLang="en-US" smtClean="0"/>
              <a:t>2021/11/7</a:t>
            </a:fld>
            <a:endParaRPr lang="en-US" altLang="zh-CN" dirty="0"/>
          </a:p>
        </p:txBody>
      </p:sp>
      <p:sp>
        <p:nvSpPr>
          <p:cNvPr id="5" name="灯片编号占位符 4"/>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11</a:t>
            </a:fld>
            <a:endParaRPr lang="en-US" altLang="zh-CN"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9221" name="Rectangle 2"/>
          <p:cNvSpPr>
            <a:spLocks noGrp="1" noChangeArrowheads="1"/>
          </p:cNvSpPr>
          <p:nvPr>
            <p:ph type="body" idx="1"/>
          </p:nvPr>
        </p:nvSpPr>
        <p:spPr>
          <a:xfrm>
            <a:off x="-1044624" y="609600"/>
            <a:ext cx="7031335" cy="5410200"/>
          </a:xfrm>
          <a:noFill/>
        </p:spPr>
        <p:txBody>
          <a:bodyPr lIns="92075" tIns="46038" rIns="92075" bIns="46038"/>
          <a:lstStyle/>
          <a:p>
            <a:pPr marL="914400" lvl="2" indent="0" eaLnBrk="1" hangingPunct="1">
              <a:buNone/>
            </a:pPr>
            <a:r>
              <a:rPr lang="en-US" altLang="zh-CN" sz="2800" b="1" dirty="0" smtClean="0">
                <a:latin typeface="微软雅黑" panose="020B0503020204020204" pitchFamily="34" charset="-122"/>
                <a:ea typeface="微软雅黑" panose="020B0503020204020204" pitchFamily="34" charset="-122"/>
              </a:rPr>
              <a:t>   2</a:t>
            </a:r>
            <a:r>
              <a:rPr lang="zh-CN" altLang="en-US" sz="2800" b="1" dirty="0" smtClean="0">
                <a:latin typeface="微软雅黑" panose="020B0503020204020204" pitchFamily="34" charset="-122"/>
                <a:ea typeface="微软雅黑" panose="020B0503020204020204" pitchFamily="34" charset="-122"/>
              </a:rPr>
              <a:t>、加速比（</a:t>
            </a:r>
            <a:r>
              <a:rPr lang="en-US" altLang="zh-CN" sz="2800" b="1" dirty="0" smtClean="0">
                <a:latin typeface="微软雅黑" panose="020B0503020204020204" pitchFamily="34" charset="-122"/>
                <a:ea typeface="微软雅黑" panose="020B0503020204020204" pitchFamily="34" charset="-122"/>
              </a:rPr>
              <a:t>Speedup</a:t>
            </a:r>
            <a:r>
              <a:rPr lang="zh-CN" altLang="en-US" sz="2800" b="1" dirty="0" smtClean="0">
                <a:latin typeface="微软雅黑" panose="020B0503020204020204" pitchFamily="34" charset="-122"/>
                <a:ea typeface="微软雅黑" panose="020B0503020204020204" pitchFamily="34" charset="-122"/>
              </a:rPr>
              <a:t>）</a:t>
            </a:r>
          </a:p>
          <a:p>
            <a:pPr marL="1371600" lvl="3" indent="0" eaLnBrk="1" hangingPunct="1">
              <a:buNone/>
            </a:pPr>
            <a:r>
              <a:rPr lang="zh-CN" altLang="en-US" dirty="0" smtClean="0">
                <a:solidFill>
                  <a:srgbClr val="7030A0"/>
                </a:solidFill>
                <a:latin typeface="微软雅黑" panose="020B0503020204020204" pitchFamily="34" charset="-122"/>
                <a:ea typeface="微软雅黑" panose="020B0503020204020204" pitchFamily="34" charset="-122"/>
              </a:rPr>
              <a:t>计算流水线加速比的基本公式：</a:t>
            </a:r>
            <a:br>
              <a:rPr lang="zh-CN" altLang="en-US" dirty="0" smtClean="0">
                <a:solidFill>
                  <a:srgbClr val="7030A0"/>
                </a:solidFill>
                <a:latin typeface="微软雅黑" panose="020B0503020204020204" pitchFamily="34" charset="-122"/>
                <a:ea typeface="微软雅黑" panose="020B0503020204020204" pitchFamily="34" charset="-122"/>
              </a:rPr>
            </a:br>
            <a:r>
              <a:rPr lang="en-US" altLang="zh-CN" i="1" dirty="0" smtClean="0">
                <a:solidFill>
                  <a:schemeClr val="tx2"/>
                </a:solidFill>
                <a:latin typeface="微软雅黑" panose="020B0503020204020204" pitchFamily="34" charset="-122"/>
                <a:ea typeface="微软雅黑" panose="020B0503020204020204" pitchFamily="34" charset="-122"/>
              </a:rPr>
              <a:t>S</a:t>
            </a:r>
            <a:r>
              <a:rPr lang="en-US" altLang="zh-CN" dirty="0" smtClean="0">
                <a:solidFill>
                  <a:schemeClr val="tx2"/>
                </a:solidFill>
                <a:latin typeface="微软雅黑" panose="020B0503020204020204" pitchFamily="34" charset="-122"/>
                <a:ea typeface="微软雅黑" panose="020B0503020204020204" pitchFamily="34" charset="-122"/>
              </a:rPr>
              <a:t> = </a:t>
            </a:r>
            <a:r>
              <a:rPr lang="zh-CN" altLang="en-US" dirty="0" smtClean="0">
                <a:solidFill>
                  <a:schemeClr val="tx2"/>
                </a:solidFill>
                <a:latin typeface="微软雅黑" panose="020B0503020204020204" pitchFamily="34" charset="-122"/>
                <a:ea typeface="微软雅黑" panose="020B0503020204020204" pitchFamily="34" charset="-122"/>
              </a:rPr>
              <a:t>顺序执行时间</a:t>
            </a:r>
            <a:r>
              <a:rPr lang="en-US" altLang="zh-CN" i="1" dirty="0" smtClean="0">
                <a:solidFill>
                  <a:schemeClr val="tx2"/>
                </a:solidFill>
                <a:latin typeface="微软雅黑" panose="020B0503020204020204" pitchFamily="34" charset="-122"/>
                <a:ea typeface="微软雅黑" panose="020B0503020204020204" pitchFamily="34" charset="-122"/>
              </a:rPr>
              <a:t>T</a:t>
            </a:r>
            <a:r>
              <a:rPr lang="en-US" altLang="zh-CN" baseline="-25000" dirty="0" smtClean="0">
                <a:solidFill>
                  <a:schemeClr val="tx2"/>
                </a:solidFill>
                <a:latin typeface="微软雅黑" panose="020B0503020204020204" pitchFamily="34" charset="-122"/>
                <a:ea typeface="微软雅黑" panose="020B0503020204020204" pitchFamily="34" charset="-122"/>
              </a:rPr>
              <a:t>0 </a:t>
            </a:r>
            <a:r>
              <a:rPr lang="en-US" altLang="zh-CN" dirty="0" smtClean="0">
                <a:solidFill>
                  <a:schemeClr val="tx2"/>
                </a:solidFill>
                <a:latin typeface="微软雅黑" panose="020B0503020204020204" pitchFamily="34" charset="-122"/>
                <a:ea typeface="微软雅黑" panose="020B0503020204020204" pitchFamily="34" charset="-122"/>
              </a:rPr>
              <a:t>/ </a:t>
            </a:r>
            <a:r>
              <a:rPr lang="zh-CN" altLang="en-US" dirty="0" smtClean="0">
                <a:solidFill>
                  <a:schemeClr val="tx2"/>
                </a:solidFill>
                <a:latin typeface="微软雅黑" panose="020B0503020204020204" pitchFamily="34" charset="-122"/>
                <a:ea typeface="微软雅黑" panose="020B0503020204020204" pitchFamily="34" charset="-122"/>
              </a:rPr>
              <a:t>流水线执行时间</a:t>
            </a:r>
            <a:r>
              <a:rPr lang="en-US" altLang="zh-CN" i="1" dirty="0" err="1" smtClean="0">
                <a:solidFill>
                  <a:schemeClr val="tx2"/>
                </a:solidFill>
                <a:latin typeface="微软雅黑" panose="020B0503020204020204" pitchFamily="34" charset="-122"/>
                <a:ea typeface="微软雅黑" panose="020B0503020204020204" pitchFamily="34" charset="-122"/>
              </a:rPr>
              <a:t>T</a:t>
            </a:r>
            <a:r>
              <a:rPr lang="en-US" altLang="zh-CN" i="1" baseline="-25000" dirty="0" err="1" smtClean="0">
                <a:solidFill>
                  <a:schemeClr val="tx2"/>
                </a:solidFill>
                <a:latin typeface="微软雅黑" panose="020B0503020204020204" pitchFamily="34" charset="-122"/>
                <a:ea typeface="微软雅黑" panose="020B0503020204020204" pitchFamily="34" charset="-122"/>
              </a:rPr>
              <a:t>k</a:t>
            </a:r>
            <a:endParaRPr lang="en-US" altLang="zh-CN" i="1" baseline="-25000" dirty="0" smtClean="0">
              <a:solidFill>
                <a:schemeClr val="tx2"/>
              </a:solidFill>
              <a:latin typeface="微软雅黑" panose="020B0503020204020204" pitchFamily="34" charset="-122"/>
              <a:ea typeface="微软雅黑" panose="020B0503020204020204" pitchFamily="34" charset="-122"/>
            </a:endParaRPr>
          </a:p>
          <a:p>
            <a:pPr marL="1371600" lvl="3" indent="0" eaLnBrk="1" hangingPunct="1">
              <a:buNone/>
            </a:pPr>
            <a:r>
              <a:rPr lang="zh-CN" altLang="en-US" dirty="0" smtClean="0">
                <a:solidFill>
                  <a:srgbClr val="7030A0"/>
                </a:solidFill>
                <a:latin typeface="微软雅黑" panose="020B0503020204020204" pitchFamily="34" charset="-122"/>
                <a:ea typeface="微软雅黑" panose="020B0503020204020204" pitchFamily="34" charset="-122"/>
              </a:rPr>
              <a:t>各段执行时间相等</a:t>
            </a:r>
            <a:r>
              <a:rPr lang="zh-CN" altLang="en-US" dirty="0" smtClean="0">
                <a:solidFill>
                  <a:schemeClr val="tx2"/>
                </a:solidFill>
                <a:latin typeface="微软雅黑" panose="020B0503020204020204" pitchFamily="34" charset="-122"/>
                <a:ea typeface="微软雅黑" panose="020B0503020204020204" pitchFamily="34" charset="-122"/>
              </a:rPr>
              <a:t>，输入连续任务情况下</a:t>
            </a:r>
            <a:r>
              <a:rPr lang="zh-CN" altLang="en-US" dirty="0" smtClean="0">
                <a:latin typeface="微软雅黑" panose="020B0503020204020204" pitchFamily="34" charset="-122"/>
                <a:ea typeface="微软雅黑" panose="020B0503020204020204" pitchFamily="34" charset="-122"/>
              </a:rPr>
              <a:t/>
            </a:r>
            <a:br>
              <a:rPr lang="zh-CN" altLang="en-US" dirty="0" smtClean="0">
                <a:latin typeface="微软雅黑" panose="020B0503020204020204" pitchFamily="34" charset="-122"/>
                <a:ea typeface="微软雅黑" panose="020B0503020204020204" pitchFamily="34" charset="-122"/>
              </a:rPr>
            </a:br>
            <a:r>
              <a:rPr lang="zh-CN" altLang="en-US" dirty="0" smtClean="0">
                <a:latin typeface="微软雅黑" panose="020B0503020204020204" pitchFamily="34" charset="-122"/>
                <a:ea typeface="微软雅黑" panose="020B0503020204020204" pitchFamily="34" charset="-122"/>
              </a:rPr>
              <a:t>加速比为： </a:t>
            </a:r>
            <a:br>
              <a:rPr lang="zh-CN" altLang="en-US" dirty="0" smtClean="0">
                <a:latin typeface="微软雅黑" panose="020B0503020204020204" pitchFamily="34" charset="-122"/>
                <a:ea typeface="微软雅黑" panose="020B0503020204020204" pitchFamily="34" charset="-122"/>
              </a:rPr>
            </a:br>
            <a:endParaRPr lang="zh-CN" altLang="en-US" dirty="0" smtClean="0">
              <a:latin typeface="微软雅黑" panose="020B0503020204020204" pitchFamily="34" charset="-122"/>
              <a:ea typeface="微软雅黑" panose="020B0503020204020204" pitchFamily="34" charset="-122"/>
            </a:endParaRPr>
          </a:p>
          <a:p>
            <a:pPr marL="1371600" lvl="3" indent="0" eaLnBrk="1" hangingPunct="1">
              <a:buNone/>
            </a:pPr>
            <a:r>
              <a:rPr lang="zh-CN" altLang="en-US" dirty="0" smtClean="0">
                <a:latin typeface="微软雅黑" panose="020B0503020204020204" pitchFamily="34" charset="-122"/>
                <a:ea typeface="微软雅黑" panose="020B0503020204020204" pitchFamily="34" charset="-122"/>
              </a:rPr>
              <a:t/>
            </a:r>
            <a:br>
              <a:rPr lang="zh-CN" altLang="en-US" dirty="0" smtClean="0">
                <a:latin typeface="微软雅黑" panose="020B0503020204020204" pitchFamily="34" charset="-122"/>
                <a:ea typeface="微软雅黑" panose="020B0503020204020204" pitchFamily="34" charset="-122"/>
              </a:rPr>
            </a:br>
            <a:r>
              <a:rPr lang="zh-CN" altLang="en-US" dirty="0" smtClean="0">
                <a:latin typeface="微软雅黑" panose="020B0503020204020204" pitchFamily="34" charset="-122"/>
                <a:ea typeface="微软雅黑" panose="020B0503020204020204" pitchFamily="34" charset="-122"/>
              </a:rPr>
              <a:t>最大加速比为：</a:t>
            </a:r>
            <a:br>
              <a:rPr lang="zh-CN" altLang="en-US" dirty="0" smtClean="0">
                <a:latin typeface="微软雅黑" panose="020B0503020204020204" pitchFamily="34" charset="-122"/>
                <a:ea typeface="微软雅黑" panose="020B0503020204020204" pitchFamily="34" charset="-122"/>
              </a:rPr>
            </a:br>
            <a:endParaRPr lang="zh-CN" altLang="en-US" dirty="0" smtClean="0">
              <a:latin typeface="微软雅黑" panose="020B0503020204020204" pitchFamily="34" charset="-122"/>
              <a:ea typeface="微软雅黑" panose="020B0503020204020204" pitchFamily="34" charset="-122"/>
            </a:endParaRPr>
          </a:p>
          <a:p>
            <a:pPr marL="1371600" lvl="3" indent="0" eaLnBrk="1" hangingPunct="1">
              <a:buNone/>
            </a:pPr>
            <a:r>
              <a:rPr lang="zh-CN" altLang="en-US" dirty="0" smtClean="0">
                <a:solidFill>
                  <a:srgbClr val="7030A0"/>
                </a:solidFill>
                <a:latin typeface="微软雅黑" panose="020B0503020204020204" pitchFamily="34" charset="-122"/>
                <a:ea typeface="微软雅黑" panose="020B0503020204020204" pitchFamily="34" charset="-122"/>
              </a:rPr>
              <a:t>各段执行时间不等</a:t>
            </a:r>
            <a:r>
              <a:rPr lang="zh-CN" altLang="en-US" dirty="0" smtClean="0">
                <a:solidFill>
                  <a:schemeClr val="tx2"/>
                </a:solidFill>
                <a:latin typeface="微软雅黑" panose="020B0503020204020204" pitchFamily="34" charset="-122"/>
                <a:ea typeface="微软雅黑" panose="020B0503020204020204" pitchFamily="34" charset="-122"/>
              </a:rPr>
              <a:t>，输入连续任务情况下</a:t>
            </a:r>
            <a:r>
              <a:rPr lang="zh-CN" altLang="en-US" dirty="0" smtClean="0">
                <a:latin typeface="微软雅黑" panose="020B0503020204020204" pitchFamily="34" charset="-122"/>
                <a:ea typeface="微软雅黑" panose="020B0503020204020204" pitchFamily="34" charset="-122"/>
              </a:rPr>
              <a:t>实际加速比为：</a:t>
            </a:r>
          </a:p>
        </p:txBody>
      </p:sp>
      <p:graphicFrame>
        <p:nvGraphicFramePr>
          <p:cNvPr id="9218" name="Object 3"/>
          <p:cNvGraphicFramePr>
            <a:graphicFrameLocks/>
          </p:cNvGraphicFramePr>
          <p:nvPr>
            <p:extLst>
              <p:ext uri="{D42A27DB-BD31-4B8C-83A1-F6EECF244321}">
                <p14:modId xmlns:p14="http://schemas.microsoft.com/office/powerpoint/2010/main" val="3371395342"/>
              </p:ext>
            </p:extLst>
          </p:nvPr>
        </p:nvGraphicFramePr>
        <p:xfrm>
          <a:off x="1835696" y="2284189"/>
          <a:ext cx="3318768" cy="723292"/>
        </p:xfrm>
        <a:graphic>
          <a:graphicData uri="http://schemas.openxmlformats.org/presentationml/2006/ole">
            <mc:AlternateContent xmlns:mc="http://schemas.openxmlformats.org/markup-compatibility/2006">
              <mc:Choice xmlns:v="urn:schemas-microsoft-com:vml" Requires="v">
                <p:oleObj spid="_x0000_s206011" name="公式" r:id="rId4" imgW="3606480" imgH="942840" progId="Equation.3">
                  <p:embed/>
                </p:oleObj>
              </mc:Choice>
              <mc:Fallback>
                <p:oleObj name="公式" r:id="rId4" imgW="3606480" imgH="94284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2284189"/>
                        <a:ext cx="3318768" cy="723292"/>
                      </a:xfrm>
                      <a:prstGeom prst="rect">
                        <a:avLst/>
                      </a:prstGeom>
                      <a:noFill/>
                      <a:ln>
                        <a:noFill/>
                      </a:ln>
                      <a:effectLst/>
                      <a:extLst/>
                    </p:spPr>
                  </p:pic>
                </p:oleObj>
              </mc:Fallback>
            </mc:AlternateContent>
          </a:graphicData>
        </a:graphic>
      </p:graphicFrame>
      <p:graphicFrame>
        <p:nvGraphicFramePr>
          <p:cNvPr id="9219" name="Object 4"/>
          <p:cNvGraphicFramePr>
            <a:graphicFrameLocks/>
          </p:cNvGraphicFramePr>
          <p:nvPr>
            <p:extLst>
              <p:ext uri="{D42A27DB-BD31-4B8C-83A1-F6EECF244321}">
                <p14:modId xmlns:p14="http://schemas.microsoft.com/office/powerpoint/2010/main" val="4057842150"/>
              </p:ext>
            </p:extLst>
          </p:nvPr>
        </p:nvGraphicFramePr>
        <p:xfrm>
          <a:off x="2339752" y="3103035"/>
          <a:ext cx="3174752" cy="651929"/>
        </p:xfrm>
        <a:graphic>
          <a:graphicData uri="http://schemas.openxmlformats.org/presentationml/2006/ole">
            <mc:AlternateContent xmlns:mc="http://schemas.openxmlformats.org/markup-compatibility/2006">
              <mc:Choice xmlns:v="urn:schemas-microsoft-com:vml" Requires="v">
                <p:oleObj spid="_x0000_s206012" name="公式" r:id="rId6" imgW="3606480" imgH="1015920" progId="Equation.3">
                  <p:embed/>
                </p:oleObj>
              </mc:Choice>
              <mc:Fallback>
                <p:oleObj name="公式" r:id="rId6" imgW="3606480" imgH="101592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752" y="3103035"/>
                        <a:ext cx="3174752" cy="651929"/>
                      </a:xfrm>
                      <a:prstGeom prst="rect">
                        <a:avLst/>
                      </a:prstGeom>
                      <a:noFill/>
                      <a:ln>
                        <a:noFill/>
                      </a:ln>
                      <a:effectLst/>
                      <a:extLst/>
                    </p:spPr>
                  </p:pic>
                </p:oleObj>
              </mc:Fallback>
            </mc:AlternateContent>
          </a:graphicData>
        </a:graphic>
      </p:graphicFrame>
      <p:sp>
        <p:nvSpPr>
          <p:cNvPr id="2" name="日期占位符 1"/>
          <p:cNvSpPr>
            <a:spLocks noGrp="1"/>
          </p:cNvSpPr>
          <p:nvPr>
            <p:ph type="dt" sz="half" idx="10"/>
          </p:nvPr>
        </p:nvSpPr>
        <p:spPr/>
        <p:txBody>
          <a:bodyPr/>
          <a:lstStyle/>
          <a:p>
            <a:pPr>
              <a:defRPr/>
            </a:pPr>
            <a:fld id="{69B06C92-2418-4388-9E5E-EE855B4BC237}" type="datetime1">
              <a:rPr lang="zh-CN" altLang="en-US" smtClean="0"/>
              <a:t>2021/11/7</a:t>
            </a:fld>
            <a:endParaRPr lang="en-US" altLang="zh-CN" dirty="0"/>
          </a:p>
        </p:txBody>
      </p:sp>
      <p:graphicFrame>
        <p:nvGraphicFramePr>
          <p:cNvPr id="8" name="Object 41"/>
          <p:cNvGraphicFramePr>
            <a:graphicFrameLocks/>
          </p:cNvGraphicFramePr>
          <p:nvPr>
            <p:extLst>
              <p:ext uri="{D42A27DB-BD31-4B8C-83A1-F6EECF244321}">
                <p14:modId xmlns:p14="http://schemas.microsoft.com/office/powerpoint/2010/main" val="3367396102"/>
              </p:ext>
            </p:extLst>
          </p:nvPr>
        </p:nvGraphicFramePr>
        <p:xfrm>
          <a:off x="581373" y="4365104"/>
          <a:ext cx="5238054" cy="1429870"/>
        </p:xfrm>
        <a:graphic>
          <a:graphicData uri="http://schemas.openxmlformats.org/presentationml/2006/ole">
            <mc:AlternateContent xmlns:mc="http://schemas.openxmlformats.org/markup-compatibility/2006">
              <mc:Choice xmlns:v="urn:schemas-microsoft-com:vml" Requires="v">
                <p:oleObj spid="_x0000_s206013" name="公式" r:id="rId8" imgW="5902200" imgH="1933560" progId="Equation.3">
                  <p:embed/>
                </p:oleObj>
              </mc:Choice>
              <mc:Fallback>
                <p:oleObj name="公式" r:id="rId8" imgW="5902200" imgH="193356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373" y="4365104"/>
                        <a:ext cx="5238054" cy="1429870"/>
                      </a:xfrm>
                      <a:prstGeom prst="rect">
                        <a:avLst/>
                      </a:prstGeom>
                      <a:noFill/>
                      <a:ln>
                        <a:noFill/>
                      </a:ln>
                      <a:effectLst/>
                      <a:extLst/>
                    </p:spPr>
                  </p:pic>
                </p:oleObj>
              </mc:Fallback>
            </mc:AlternateContent>
          </a:graphicData>
        </a:graphic>
      </p:graphicFrame>
      <p:grpSp>
        <p:nvGrpSpPr>
          <p:cNvPr id="48" name="Group 2"/>
          <p:cNvGrpSpPr>
            <a:grpSpLocks/>
          </p:cNvGrpSpPr>
          <p:nvPr/>
        </p:nvGrpSpPr>
        <p:grpSpPr bwMode="auto">
          <a:xfrm>
            <a:off x="5726230" y="2645835"/>
            <a:ext cx="3310266" cy="1802127"/>
            <a:chOff x="672" y="1728"/>
            <a:chExt cx="4159" cy="2160"/>
          </a:xfrm>
        </p:grpSpPr>
        <p:sp>
          <p:nvSpPr>
            <p:cNvPr id="49" name="Line 3"/>
            <p:cNvSpPr>
              <a:spLocks noChangeShapeType="1"/>
            </p:cNvSpPr>
            <p:nvPr/>
          </p:nvSpPr>
          <p:spPr bwMode="auto">
            <a:xfrm flipV="1">
              <a:off x="1048" y="1816"/>
              <a:ext cx="0" cy="1755"/>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200"/>
            </a:p>
          </p:txBody>
        </p:sp>
        <p:sp>
          <p:nvSpPr>
            <p:cNvPr id="50" name="Line 4"/>
            <p:cNvSpPr>
              <a:spLocks noChangeShapeType="1"/>
            </p:cNvSpPr>
            <p:nvPr/>
          </p:nvSpPr>
          <p:spPr bwMode="auto">
            <a:xfrm>
              <a:off x="1048" y="2121"/>
              <a:ext cx="3336"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51" name="Line 5"/>
            <p:cNvSpPr>
              <a:spLocks noChangeShapeType="1"/>
            </p:cNvSpPr>
            <p:nvPr/>
          </p:nvSpPr>
          <p:spPr bwMode="auto">
            <a:xfrm>
              <a:off x="1048" y="2467"/>
              <a:ext cx="105"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52" name="Line 6"/>
            <p:cNvSpPr>
              <a:spLocks noChangeShapeType="1"/>
            </p:cNvSpPr>
            <p:nvPr/>
          </p:nvSpPr>
          <p:spPr bwMode="auto">
            <a:xfrm>
              <a:off x="1048" y="2783"/>
              <a:ext cx="105" cy="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53" name="Line 7"/>
            <p:cNvSpPr>
              <a:spLocks noChangeShapeType="1"/>
            </p:cNvSpPr>
            <p:nvPr/>
          </p:nvSpPr>
          <p:spPr bwMode="auto">
            <a:xfrm>
              <a:off x="1048" y="3100"/>
              <a:ext cx="105"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54" name="Line 8"/>
            <p:cNvSpPr>
              <a:spLocks noChangeShapeType="1"/>
            </p:cNvSpPr>
            <p:nvPr/>
          </p:nvSpPr>
          <p:spPr bwMode="auto">
            <a:xfrm>
              <a:off x="1048" y="3571"/>
              <a:ext cx="3477" cy="2"/>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200"/>
            </a:p>
          </p:txBody>
        </p:sp>
        <p:sp>
          <p:nvSpPr>
            <p:cNvPr id="55" name="Line 9"/>
            <p:cNvSpPr>
              <a:spLocks noChangeShapeType="1"/>
            </p:cNvSpPr>
            <p:nvPr/>
          </p:nvSpPr>
          <p:spPr bwMode="auto">
            <a:xfrm>
              <a:off x="1048" y="3414"/>
              <a:ext cx="105"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56" name="Line 10"/>
            <p:cNvSpPr>
              <a:spLocks noChangeShapeType="1"/>
            </p:cNvSpPr>
            <p:nvPr/>
          </p:nvSpPr>
          <p:spPr bwMode="auto">
            <a:xfrm flipV="1">
              <a:off x="1259" y="3492"/>
              <a:ext cx="0" cy="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57" name="Line 11"/>
            <p:cNvSpPr>
              <a:spLocks noChangeShapeType="1"/>
            </p:cNvSpPr>
            <p:nvPr/>
          </p:nvSpPr>
          <p:spPr bwMode="auto">
            <a:xfrm flipV="1">
              <a:off x="1576" y="3492"/>
              <a:ext cx="0" cy="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58" name="Line 12"/>
            <p:cNvSpPr>
              <a:spLocks noChangeShapeType="1"/>
            </p:cNvSpPr>
            <p:nvPr/>
          </p:nvSpPr>
          <p:spPr bwMode="auto">
            <a:xfrm flipV="1">
              <a:off x="1893" y="3492"/>
              <a:ext cx="0" cy="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59" name="Line 13"/>
            <p:cNvSpPr>
              <a:spLocks noChangeShapeType="1"/>
            </p:cNvSpPr>
            <p:nvPr/>
          </p:nvSpPr>
          <p:spPr bwMode="auto">
            <a:xfrm flipV="1">
              <a:off x="2209" y="3492"/>
              <a:ext cx="0" cy="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60" name="Line 14"/>
            <p:cNvSpPr>
              <a:spLocks noChangeShapeType="1"/>
            </p:cNvSpPr>
            <p:nvPr/>
          </p:nvSpPr>
          <p:spPr bwMode="auto">
            <a:xfrm flipV="1">
              <a:off x="2526" y="3492"/>
              <a:ext cx="0" cy="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61" name="Line 15"/>
            <p:cNvSpPr>
              <a:spLocks noChangeShapeType="1"/>
            </p:cNvSpPr>
            <p:nvPr/>
          </p:nvSpPr>
          <p:spPr bwMode="auto">
            <a:xfrm flipV="1">
              <a:off x="2842" y="3492"/>
              <a:ext cx="0" cy="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62" name="Line 16"/>
            <p:cNvSpPr>
              <a:spLocks noChangeShapeType="1"/>
            </p:cNvSpPr>
            <p:nvPr/>
          </p:nvSpPr>
          <p:spPr bwMode="auto">
            <a:xfrm flipV="1">
              <a:off x="3160" y="3492"/>
              <a:ext cx="0" cy="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63" name="Line 17"/>
            <p:cNvSpPr>
              <a:spLocks noChangeShapeType="1"/>
            </p:cNvSpPr>
            <p:nvPr/>
          </p:nvSpPr>
          <p:spPr bwMode="auto">
            <a:xfrm flipV="1">
              <a:off x="3477" y="3492"/>
              <a:ext cx="0" cy="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sp>
          <p:nvSpPr>
            <p:cNvPr id="64" name="Line 18"/>
            <p:cNvSpPr>
              <a:spLocks noChangeShapeType="1"/>
            </p:cNvSpPr>
            <p:nvPr/>
          </p:nvSpPr>
          <p:spPr bwMode="auto">
            <a:xfrm>
              <a:off x="1048" y="2753"/>
              <a:ext cx="3336" cy="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p>
          </p:txBody>
        </p:sp>
        <p:grpSp>
          <p:nvGrpSpPr>
            <p:cNvPr id="65" name="Group 19"/>
            <p:cNvGrpSpPr>
              <a:grpSpLocks/>
            </p:cNvGrpSpPr>
            <p:nvPr/>
          </p:nvGrpSpPr>
          <p:grpSpPr bwMode="auto">
            <a:xfrm>
              <a:off x="1285" y="2801"/>
              <a:ext cx="2724" cy="754"/>
              <a:chOff x="1285" y="2801"/>
              <a:chExt cx="2724" cy="754"/>
            </a:xfrm>
          </p:grpSpPr>
          <p:sp>
            <p:nvSpPr>
              <p:cNvPr id="85" name="Arc 20"/>
              <p:cNvSpPr>
                <a:spLocks/>
              </p:cNvSpPr>
              <p:nvPr/>
            </p:nvSpPr>
            <p:spPr bwMode="auto">
              <a:xfrm>
                <a:off x="1285" y="2809"/>
                <a:ext cx="2724" cy="746"/>
              </a:xfrm>
              <a:custGeom>
                <a:avLst/>
                <a:gdLst>
                  <a:gd name="T0" fmla="*/ 0 w 21854"/>
                  <a:gd name="T1" fmla="*/ 789 h 21600"/>
                  <a:gd name="T2" fmla="*/ 2672 w 21854"/>
                  <a:gd name="T3" fmla="*/ 0 h 21600"/>
                  <a:gd name="T4" fmla="*/ 2641 w 21854"/>
                  <a:gd name="T5" fmla="*/ 790 h 21600"/>
                  <a:gd name="T6" fmla="*/ 0 60000 65536"/>
                  <a:gd name="T7" fmla="*/ 0 60000 65536"/>
                  <a:gd name="T8" fmla="*/ 0 60000 65536"/>
                  <a:gd name="T9" fmla="*/ 0 w 21854"/>
                  <a:gd name="T10" fmla="*/ 0 h 21600"/>
                  <a:gd name="T11" fmla="*/ 21854 w 21854"/>
                  <a:gd name="T12" fmla="*/ 21600 h 21600"/>
                </a:gdLst>
                <a:ahLst/>
                <a:cxnLst>
                  <a:cxn ang="T6">
                    <a:pos x="T0" y="T1"/>
                  </a:cxn>
                  <a:cxn ang="T7">
                    <a:pos x="T2" y="T3"/>
                  </a:cxn>
                  <a:cxn ang="T8">
                    <a:pos x="T4" y="T5"/>
                  </a:cxn>
                </a:cxnLst>
                <a:rect l="T9" t="T10" r="T11" b="T12"/>
                <a:pathLst>
                  <a:path w="21854" h="21600" fill="none" extrusionOk="0">
                    <a:moveTo>
                      <a:pt x="0" y="21573"/>
                    </a:moveTo>
                    <a:cubicBezTo>
                      <a:pt x="14" y="9654"/>
                      <a:pt x="9681" y="-1"/>
                      <a:pt x="21600" y="0"/>
                    </a:cubicBezTo>
                    <a:cubicBezTo>
                      <a:pt x="21684" y="0"/>
                      <a:pt x="21769" y="0"/>
                      <a:pt x="21853" y="1"/>
                    </a:cubicBezTo>
                  </a:path>
                  <a:path w="21854" h="21600" stroke="0" extrusionOk="0">
                    <a:moveTo>
                      <a:pt x="0" y="21573"/>
                    </a:moveTo>
                    <a:cubicBezTo>
                      <a:pt x="14" y="9654"/>
                      <a:pt x="9681" y="-1"/>
                      <a:pt x="21600" y="0"/>
                    </a:cubicBezTo>
                    <a:cubicBezTo>
                      <a:pt x="21684" y="0"/>
                      <a:pt x="21769" y="0"/>
                      <a:pt x="21853" y="1"/>
                    </a:cubicBezTo>
                    <a:lnTo>
                      <a:pt x="21600" y="21600"/>
                    </a:lnTo>
                    <a:close/>
                  </a:path>
                </a:pathLst>
              </a:custGeom>
              <a:noFill/>
              <a:ln w="25400" cap="rnd">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sz="1200"/>
              </a:p>
            </p:txBody>
          </p:sp>
          <p:sp>
            <p:nvSpPr>
              <p:cNvPr id="86" name="Rectangle 21"/>
              <p:cNvSpPr>
                <a:spLocks noChangeArrowheads="1"/>
              </p:cNvSpPr>
              <p:nvPr/>
            </p:nvSpPr>
            <p:spPr bwMode="auto">
              <a:xfrm>
                <a:off x="1351" y="2801"/>
                <a:ext cx="2541"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altLang="zh-CN" sz="1400" b="1">
                    <a:solidFill>
                      <a:schemeClr val="tx2"/>
                    </a:solidFill>
                    <a:latin typeface="Book Antiqua" pitchFamily="18" charset="0"/>
                    <a:ea typeface="楷体_GB2312" pitchFamily="49" charset="-122"/>
                  </a:rPr>
                  <a:t>K=6</a:t>
                </a:r>
              </a:p>
            </p:txBody>
          </p:sp>
        </p:grpSp>
        <p:grpSp>
          <p:nvGrpSpPr>
            <p:cNvPr id="66" name="Group 22"/>
            <p:cNvGrpSpPr>
              <a:grpSpLocks/>
            </p:cNvGrpSpPr>
            <p:nvPr/>
          </p:nvGrpSpPr>
          <p:grpSpPr bwMode="auto">
            <a:xfrm>
              <a:off x="1261" y="2154"/>
              <a:ext cx="2640" cy="1421"/>
              <a:chOff x="1261" y="2154"/>
              <a:chExt cx="2640" cy="1421"/>
            </a:xfrm>
          </p:grpSpPr>
          <p:sp>
            <p:nvSpPr>
              <p:cNvPr id="83" name="Arc 23"/>
              <p:cNvSpPr>
                <a:spLocks/>
              </p:cNvSpPr>
              <p:nvPr/>
            </p:nvSpPr>
            <p:spPr bwMode="auto">
              <a:xfrm>
                <a:off x="1261" y="2154"/>
                <a:ext cx="2640" cy="1421"/>
              </a:xfrm>
              <a:custGeom>
                <a:avLst/>
                <a:gdLst>
                  <a:gd name="T0" fmla="*/ 0 w 21600"/>
                  <a:gd name="T1" fmla="*/ 1419 h 21600"/>
                  <a:gd name="T2" fmla="*/ 2637 w 21600"/>
                  <a:gd name="T3" fmla="*/ 0 h 21600"/>
                  <a:gd name="T4" fmla="*/ 2640 w 21600"/>
                  <a:gd name="T5" fmla="*/ 142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70"/>
                    </a:moveTo>
                    <a:cubicBezTo>
                      <a:pt x="16" y="9662"/>
                      <a:pt x="9667" y="13"/>
                      <a:pt x="21575" y="0"/>
                    </a:cubicBezTo>
                  </a:path>
                  <a:path w="21600" h="21600" stroke="0" extrusionOk="0">
                    <a:moveTo>
                      <a:pt x="0" y="21570"/>
                    </a:moveTo>
                    <a:cubicBezTo>
                      <a:pt x="16" y="9662"/>
                      <a:pt x="9667" y="13"/>
                      <a:pt x="21575" y="0"/>
                    </a:cubicBezTo>
                    <a:lnTo>
                      <a:pt x="21600" y="21600"/>
                    </a:lnTo>
                    <a:close/>
                  </a:path>
                </a:pathLst>
              </a:custGeom>
              <a:noFill/>
              <a:ln w="25400" cap="rnd">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sz="1200"/>
              </a:p>
            </p:txBody>
          </p:sp>
          <p:sp>
            <p:nvSpPr>
              <p:cNvPr id="84" name="Rectangle 24"/>
              <p:cNvSpPr>
                <a:spLocks noChangeArrowheads="1"/>
              </p:cNvSpPr>
              <p:nvPr/>
            </p:nvSpPr>
            <p:spPr bwMode="auto">
              <a:xfrm>
                <a:off x="1326" y="2190"/>
                <a:ext cx="2506" cy="1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altLang="zh-CN" sz="1400" b="1">
                    <a:solidFill>
                      <a:schemeClr val="tx2"/>
                    </a:solidFill>
                    <a:latin typeface="Book Antiqua" pitchFamily="18" charset="0"/>
                    <a:ea typeface="楷体_GB2312" pitchFamily="49" charset="-122"/>
                  </a:rPr>
                  <a:t>K=10</a:t>
                </a:r>
              </a:p>
            </p:txBody>
          </p:sp>
        </p:grpSp>
        <p:sp>
          <p:nvSpPr>
            <p:cNvPr id="67" name="Rectangle 25"/>
            <p:cNvSpPr>
              <a:spLocks noChangeArrowheads="1"/>
            </p:cNvSpPr>
            <p:nvPr/>
          </p:nvSpPr>
          <p:spPr bwMode="auto">
            <a:xfrm>
              <a:off x="4220" y="3284"/>
              <a:ext cx="611"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1400" dirty="0">
                  <a:solidFill>
                    <a:schemeClr val="tx2"/>
                  </a:solidFill>
                  <a:latin typeface="Book Antiqua" pitchFamily="18" charset="0"/>
                  <a:ea typeface="楷体_GB2312" pitchFamily="49" charset="-122"/>
                </a:rPr>
                <a:t>任务</a:t>
              </a:r>
              <a:br>
                <a:rPr lang="zh-CN" altLang="en-US" sz="1400" dirty="0">
                  <a:solidFill>
                    <a:schemeClr val="tx2"/>
                  </a:solidFill>
                  <a:latin typeface="Book Antiqua" pitchFamily="18" charset="0"/>
                  <a:ea typeface="楷体_GB2312" pitchFamily="49" charset="-122"/>
                </a:rPr>
              </a:br>
              <a:r>
                <a:rPr lang="zh-CN" altLang="en-US" sz="1400" dirty="0">
                  <a:solidFill>
                    <a:schemeClr val="tx2"/>
                  </a:solidFill>
                  <a:latin typeface="Book Antiqua" pitchFamily="18" charset="0"/>
                  <a:ea typeface="楷体_GB2312" pitchFamily="49" charset="-122"/>
                </a:rPr>
                <a:t>个数</a:t>
              </a:r>
            </a:p>
          </p:txBody>
        </p:sp>
        <p:sp>
          <p:nvSpPr>
            <p:cNvPr id="68" name="Rectangle 26"/>
            <p:cNvSpPr>
              <a:spLocks noChangeArrowheads="1"/>
            </p:cNvSpPr>
            <p:nvPr/>
          </p:nvSpPr>
          <p:spPr bwMode="auto">
            <a:xfrm>
              <a:off x="1095" y="1728"/>
              <a:ext cx="84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1400" dirty="0">
                  <a:solidFill>
                    <a:schemeClr val="tx2"/>
                  </a:solidFill>
                  <a:latin typeface="Book Antiqua" pitchFamily="18" charset="0"/>
                  <a:ea typeface="楷体_GB2312" pitchFamily="49" charset="-122"/>
                </a:rPr>
                <a:t>加速比</a:t>
              </a:r>
            </a:p>
          </p:txBody>
        </p:sp>
        <p:sp>
          <p:nvSpPr>
            <p:cNvPr id="69" name="Rectangle 27"/>
            <p:cNvSpPr>
              <a:spLocks noChangeArrowheads="1"/>
            </p:cNvSpPr>
            <p:nvPr/>
          </p:nvSpPr>
          <p:spPr bwMode="auto">
            <a:xfrm>
              <a:off x="672" y="1966"/>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10</a:t>
              </a:r>
            </a:p>
          </p:txBody>
        </p:sp>
        <p:sp>
          <p:nvSpPr>
            <p:cNvPr id="70" name="Rectangle 28"/>
            <p:cNvSpPr>
              <a:spLocks noChangeArrowheads="1"/>
            </p:cNvSpPr>
            <p:nvPr/>
          </p:nvSpPr>
          <p:spPr bwMode="auto">
            <a:xfrm>
              <a:off x="672" y="3258"/>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2</a:t>
              </a:r>
            </a:p>
          </p:txBody>
        </p:sp>
        <p:sp>
          <p:nvSpPr>
            <p:cNvPr id="71" name="Rectangle 29"/>
            <p:cNvSpPr>
              <a:spLocks noChangeArrowheads="1"/>
            </p:cNvSpPr>
            <p:nvPr/>
          </p:nvSpPr>
          <p:spPr bwMode="auto">
            <a:xfrm>
              <a:off x="672" y="2935"/>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4</a:t>
              </a:r>
            </a:p>
          </p:txBody>
        </p:sp>
        <p:sp>
          <p:nvSpPr>
            <p:cNvPr id="72" name="Rectangle 30"/>
            <p:cNvSpPr>
              <a:spLocks noChangeArrowheads="1"/>
            </p:cNvSpPr>
            <p:nvPr/>
          </p:nvSpPr>
          <p:spPr bwMode="auto">
            <a:xfrm>
              <a:off x="672" y="2612"/>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6</a:t>
              </a:r>
            </a:p>
          </p:txBody>
        </p:sp>
        <p:sp>
          <p:nvSpPr>
            <p:cNvPr id="73" name="Rectangle 31"/>
            <p:cNvSpPr>
              <a:spLocks noChangeArrowheads="1"/>
            </p:cNvSpPr>
            <p:nvPr/>
          </p:nvSpPr>
          <p:spPr bwMode="auto">
            <a:xfrm>
              <a:off x="672" y="2289"/>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8</a:t>
              </a:r>
            </a:p>
          </p:txBody>
        </p:sp>
        <p:sp>
          <p:nvSpPr>
            <p:cNvPr id="74" name="Rectangle 32"/>
            <p:cNvSpPr>
              <a:spLocks noChangeArrowheads="1"/>
            </p:cNvSpPr>
            <p:nvPr/>
          </p:nvSpPr>
          <p:spPr bwMode="auto">
            <a:xfrm>
              <a:off x="672" y="3483"/>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1</a:t>
              </a:r>
            </a:p>
          </p:txBody>
        </p:sp>
        <p:sp>
          <p:nvSpPr>
            <p:cNvPr id="75" name="Rectangle 33"/>
            <p:cNvSpPr>
              <a:spLocks noChangeArrowheads="1"/>
            </p:cNvSpPr>
            <p:nvPr/>
          </p:nvSpPr>
          <p:spPr bwMode="auto">
            <a:xfrm>
              <a:off x="1095" y="3573"/>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1</a:t>
              </a:r>
            </a:p>
          </p:txBody>
        </p:sp>
        <p:sp>
          <p:nvSpPr>
            <p:cNvPr id="76" name="Rectangle 34"/>
            <p:cNvSpPr>
              <a:spLocks noChangeArrowheads="1"/>
            </p:cNvSpPr>
            <p:nvPr/>
          </p:nvSpPr>
          <p:spPr bwMode="auto">
            <a:xfrm>
              <a:off x="1377" y="3573"/>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2</a:t>
              </a:r>
            </a:p>
          </p:txBody>
        </p:sp>
        <p:sp>
          <p:nvSpPr>
            <p:cNvPr id="77" name="Rectangle 35"/>
            <p:cNvSpPr>
              <a:spLocks noChangeArrowheads="1"/>
            </p:cNvSpPr>
            <p:nvPr/>
          </p:nvSpPr>
          <p:spPr bwMode="auto">
            <a:xfrm>
              <a:off x="1699" y="3573"/>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4</a:t>
              </a:r>
            </a:p>
          </p:txBody>
        </p:sp>
        <p:sp>
          <p:nvSpPr>
            <p:cNvPr id="78" name="Rectangle 36"/>
            <p:cNvSpPr>
              <a:spLocks noChangeArrowheads="1"/>
            </p:cNvSpPr>
            <p:nvPr/>
          </p:nvSpPr>
          <p:spPr bwMode="auto">
            <a:xfrm>
              <a:off x="2001" y="3573"/>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8</a:t>
              </a:r>
            </a:p>
          </p:txBody>
        </p:sp>
        <p:sp>
          <p:nvSpPr>
            <p:cNvPr id="79" name="Rectangle 37"/>
            <p:cNvSpPr>
              <a:spLocks noChangeArrowheads="1"/>
            </p:cNvSpPr>
            <p:nvPr/>
          </p:nvSpPr>
          <p:spPr bwMode="auto">
            <a:xfrm>
              <a:off x="2323" y="3573"/>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16</a:t>
              </a:r>
            </a:p>
          </p:txBody>
        </p:sp>
        <p:sp>
          <p:nvSpPr>
            <p:cNvPr id="80" name="Rectangle 38"/>
            <p:cNvSpPr>
              <a:spLocks noChangeArrowheads="1"/>
            </p:cNvSpPr>
            <p:nvPr/>
          </p:nvSpPr>
          <p:spPr bwMode="auto">
            <a:xfrm>
              <a:off x="2665" y="3573"/>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32</a:t>
              </a:r>
            </a:p>
          </p:txBody>
        </p:sp>
        <p:sp>
          <p:nvSpPr>
            <p:cNvPr id="81" name="Rectangle 39"/>
            <p:cNvSpPr>
              <a:spLocks noChangeArrowheads="1"/>
            </p:cNvSpPr>
            <p:nvPr/>
          </p:nvSpPr>
          <p:spPr bwMode="auto">
            <a:xfrm>
              <a:off x="2980" y="3573"/>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64</a:t>
              </a:r>
            </a:p>
          </p:txBody>
        </p:sp>
        <p:sp>
          <p:nvSpPr>
            <p:cNvPr id="82" name="Rectangle 40"/>
            <p:cNvSpPr>
              <a:spLocks noChangeArrowheads="1"/>
            </p:cNvSpPr>
            <p:nvPr/>
          </p:nvSpPr>
          <p:spPr bwMode="auto">
            <a:xfrm>
              <a:off x="3316" y="3573"/>
              <a:ext cx="3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1400">
                  <a:solidFill>
                    <a:schemeClr val="tx2"/>
                  </a:solidFill>
                  <a:latin typeface="Book Antiqua" pitchFamily="18" charset="0"/>
                  <a:ea typeface="楷体_GB2312" pitchFamily="49" charset="-122"/>
                </a:rPr>
                <a:t>128</a:t>
              </a:r>
            </a:p>
          </p:txBody>
        </p:sp>
      </p:gr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110</a:t>
            </a:fld>
            <a:endParaRPr lang="en-US" altLang="zh-CN" dirty="0"/>
          </a:p>
        </p:txBody>
      </p:sp>
    </p:spTree>
    <p:extLst>
      <p:ext uri="{BB962C8B-B14F-4D97-AF65-F5344CB8AC3E}">
        <p14:creationId xmlns:p14="http://schemas.microsoft.com/office/powerpoint/2010/main" val="274131040"/>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D08C594-FAB2-4E9D-8C6D-539291AB7015}"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70659"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70661"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70662"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70665"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70666" name="Text Box 7"/>
          <p:cNvSpPr txBox="1">
            <a:spLocks noChangeArrowheads="1"/>
          </p:cNvSpPr>
          <p:nvPr/>
        </p:nvSpPr>
        <p:spPr bwMode="auto">
          <a:xfrm>
            <a:off x="1046162" y="1555841"/>
            <a:ext cx="7548563"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400" dirty="0">
                <a:solidFill>
                  <a:srgbClr val="FF0000"/>
                </a:solidFill>
                <a:latin typeface="微软雅黑" panose="020B0503020204020204" pitchFamily="34" charset="-122"/>
                <a:ea typeface="微软雅黑" panose="020B0503020204020204" pitchFamily="34" charset="-122"/>
              </a:rPr>
              <a:t>效率</a:t>
            </a:r>
            <a:r>
              <a:rPr lang="zh-CN" altLang="en-US" sz="2400" dirty="0">
                <a:solidFill>
                  <a:schemeClr val="accent2"/>
                </a:solidFill>
                <a:latin typeface="微软雅黑" panose="020B0503020204020204" pitchFamily="34" charset="-122"/>
                <a:ea typeface="微软雅黑" panose="020B0503020204020204" pitchFamily="34" charset="-122"/>
              </a:rPr>
              <a:t>是指流水线的设备利用率。</a:t>
            </a:r>
            <a:br>
              <a:rPr lang="zh-CN" altLang="en-US" sz="2400" dirty="0">
                <a:solidFill>
                  <a:schemeClr val="accent2"/>
                </a:solidFill>
                <a:latin typeface="微软雅黑" panose="020B0503020204020204" pitchFamily="34" charset="-122"/>
                <a:ea typeface="微软雅黑" panose="020B0503020204020204" pitchFamily="34" charset="-122"/>
              </a:rPr>
            </a:br>
            <a:r>
              <a:rPr lang="en-US" altLang="zh-CN" sz="2400" dirty="0">
                <a:solidFill>
                  <a:schemeClr val="accent2"/>
                </a:solidFill>
                <a:latin typeface="微软雅黑" panose="020B0503020204020204" pitchFamily="34" charset="-122"/>
                <a:ea typeface="微软雅黑" panose="020B0503020204020204" pitchFamily="34" charset="-122"/>
              </a:rPr>
              <a:t>(1) </a:t>
            </a:r>
            <a:r>
              <a:rPr lang="zh-CN" altLang="en-US" sz="2400" dirty="0">
                <a:solidFill>
                  <a:schemeClr val="accent2"/>
                </a:solidFill>
                <a:latin typeface="微软雅黑" panose="020B0503020204020204" pitchFamily="34" charset="-122"/>
                <a:ea typeface="微软雅黑" panose="020B0503020204020204" pitchFamily="34" charset="-122"/>
              </a:rPr>
              <a:t>由于流水线有</a:t>
            </a:r>
            <a:r>
              <a:rPr lang="zh-CN" altLang="en-US" sz="2400" dirty="0">
                <a:solidFill>
                  <a:srgbClr val="FF0000"/>
                </a:solidFill>
                <a:latin typeface="微软雅黑" panose="020B0503020204020204" pitchFamily="34" charset="-122"/>
                <a:ea typeface="微软雅黑" panose="020B0503020204020204" pitchFamily="34" charset="-122"/>
              </a:rPr>
              <a:t>通过时间和排空时间</a:t>
            </a:r>
            <a:r>
              <a:rPr lang="zh-CN" altLang="en-US" sz="2400" dirty="0">
                <a:solidFill>
                  <a:schemeClr val="accent2"/>
                </a:solidFill>
                <a:latin typeface="微软雅黑" panose="020B0503020204020204" pitchFamily="34" charset="-122"/>
                <a:ea typeface="微软雅黑" panose="020B0503020204020204" pitchFamily="34" charset="-122"/>
              </a:rPr>
              <a:t>，所以流水线的</a:t>
            </a:r>
          </a:p>
          <a:p>
            <a:pPr eaLnBrk="1" hangingPunct="1">
              <a:lnSpc>
                <a:spcPct val="130000"/>
              </a:lnSpc>
              <a:spcBef>
                <a:spcPct val="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     各段并不是一直满负荷地工作。故：</a:t>
            </a:r>
            <a:r>
              <a:rPr lang="en-US" altLang="zh-CN" sz="2400" i="1" dirty="0">
                <a:solidFill>
                  <a:schemeClr val="accent2"/>
                </a:solidFill>
                <a:latin typeface="微软雅黑" panose="020B0503020204020204" pitchFamily="34" charset="-122"/>
                <a:ea typeface="微软雅黑" panose="020B0503020204020204" pitchFamily="34" charset="-122"/>
              </a:rPr>
              <a:t>E </a:t>
            </a:r>
            <a:r>
              <a:rPr lang="zh-CN" altLang="en-US" sz="2400" dirty="0">
                <a:solidFill>
                  <a:schemeClr val="accent2"/>
                </a:solidFill>
                <a:latin typeface="微软雅黑" panose="020B0503020204020204" pitchFamily="34" charset="-122"/>
                <a:ea typeface="微软雅黑" panose="020B0503020204020204" pitchFamily="34" charset="-122"/>
              </a:rPr>
              <a:t>＜</a:t>
            </a:r>
            <a:r>
              <a:rPr lang="en-US" altLang="zh-CN" sz="2400" dirty="0">
                <a:solidFill>
                  <a:schemeClr val="accent2"/>
                </a:solidFill>
                <a:latin typeface="微软雅黑" panose="020B0503020204020204" pitchFamily="34" charset="-122"/>
                <a:ea typeface="微软雅黑" panose="020B0503020204020204" pitchFamily="34" charset="-122"/>
              </a:rPr>
              <a:t>1</a:t>
            </a:r>
          </a:p>
        </p:txBody>
      </p:sp>
      <p:sp>
        <p:nvSpPr>
          <p:cNvPr id="70667" name="Text Box 8"/>
          <p:cNvSpPr txBox="1">
            <a:spLocks noChangeArrowheads="1"/>
          </p:cNvSpPr>
          <p:nvPr/>
        </p:nvSpPr>
        <p:spPr bwMode="auto">
          <a:xfrm>
            <a:off x="827584" y="877098"/>
            <a:ext cx="2895600"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效率 </a:t>
            </a:r>
            <a:r>
              <a:rPr lang="en-US" altLang="zh-CN" sz="2400" i="1" dirty="0">
                <a:latin typeface="微软雅黑" panose="020B0503020204020204" pitchFamily="34" charset="-122"/>
                <a:ea typeface="微软雅黑" panose="020B0503020204020204" pitchFamily="34" charset="-122"/>
              </a:rPr>
              <a:t>E</a:t>
            </a:r>
            <a:endParaRPr lang="en-US" altLang="zh-CN" sz="2400" dirty="0">
              <a:latin typeface="微软雅黑" panose="020B0503020204020204" pitchFamily="34" charset="-122"/>
              <a:ea typeface="微软雅黑" panose="020B0503020204020204" pitchFamily="34" charset="-122"/>
            </a:endParaRPr>
          </a:p>
        </p:txBody>
      </p:sp>
      <p:graphicFrame>
        <p:nvGraphicFramePr>
          <p:cNvPr id="70668" name="Object 9"/>
          <p:cNvGraphicFramePr>
            <a:graphicFrameLocks noChangeAspect="1"/>
          </p:cNvGraphicFramePr>
          <p:nvPr/>
        </p:nvGraphicFramePr>
        <p:xfrm>
          <a:off x="1619250" y="3429000"/>
          <a:ext cx="6402388" cy="2470150"/>
        </p:xfrm>
        <a:graphic>
          <a:graphicData uri="http://schemas.openxmlformats.org/presentationml/2006/ole">
            <mc:AlternateContent xmlns:mc="http://schemas.openxmlformats.org/markup-compatibility/2006">
              <mc:Choice xmlns:v="urn:schemas-microsoft-com:vml" Requires="v">
                <p:oleObj spid="_x0000_s334880" r:id="rId3" imgW="5333809" imgH="2058086" progId="Visio.Drawing.11">
                  <p:embed/>
                </p:oleObj>
              </mc:Choice>
              <mc:Fallback>
                <p:oleObj r:id="rId3" imgW="5333809" imgH="205808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429000"/>
                        <a:ext cx="6402388" cy="2470150"/>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111</a:t>
            </a:fld>
            <a:endParaRPr lang="en-US" altLang="zh-CN" dirty="0"/>
          </a:p>
        </p:txBody>
      </p:sp>
    </p:spTree>
    <p:extLst>
      <p:ext uri="{BB962C8B-B14F-4D97-AF65-F5344CB8AC3E}">
        <p14:creationId xmlns:p14="http://schemas.microsoft.com/office/powerpoint/2010/main" val="254659357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2F97C6D-E487-44F2-8248-0F5F332EB760}"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71683"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71689"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71690" name="Text Box 7"/>
          <p:cNvSpPr txBox="1">
            <a:spLocks noChangeArrowheads="1"/>
          </p:cNvSpPr>
          <p:nvPr/>
        </p:nvSpPr>
        <p:spPr bwMode="auto">
          <a:xfrm>
            <a:off x="539750" y="869950"/>
            <a:ext cx="83820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Tx/>
              <a:buNone/>
            </a:pPr>
            <a:r>
              <a:rPr lang="en-US" altLang="zh-CN" sz="2400" dirty="0">
                <a:solidFill>
                  <a:schemeClr val="accent2"/>
                </a:solidFill>
                <a:latin typeface="微软雅黑" panose="020B0503020204020204" pitchFamily="34" charset="-122"/>
                <a:ea typeface="微软雅黑" panose="020B0503020204020204" pitchFamily="34" charset="-122"/>
              </a:rPr>
              <a:t>(2) </a:t>
            </a:r>
            <a:r>
              <a:rPr lang="zh-CN" altLang="en-US" sz="2400" dirty="0">
                <a:solidFill>
                  <a:schemeClr val="accent2"/>
                </a:solidFill>
                <a:latin typeface="微软雅黑" panose="020B0503020204020204" pitchFamily="34" charset="-122"/>
                <a:ea typeface="微软雅黑" panose="020B0503020204020204" pitchFamily="34" charset="-122"/>
              </a:rPr>
              <a:t>若各段时间相等，则各段的效率</a:t>
            </a:r>
            <a:r>
              <a:rPr lang="en-US" altLang="zh-CN" sz="2400" i="1" dirty="0" err="1">
                <a:solidFill>
                  <a:schemeClr val="accent2"/>
                </a:solidFill>
                <a:latin typeface="微软雅黑" panose="020B0503020204020204" pitchFamily="34" charset="-122"/>
                <a:ea typeface="微软雅黑" panose="020B0503020204020204" pitchFamily="34" charset="-122"/>
              </a:rPr>
              <a:t>e</a:t>
            </a:r>
            <a:r>
              <a:rPr lang="en-US" altLang="zh-CN" sz="2400" baseline="-25000" dirty="0" err="1">
                <a:solidFill>
                  <a:schemeClr val="accent2"/>
                </a:solidFill>
                <a:latin typeface="微软雅黑" panose="020B0503020204020204" pitchFamily="34" charset="-122"/>
                <a:ea typeface="微软雅黑" panose="020B0503020204020204" pitchFamily="34" charset="-122"/>
              </a:rPr>
              <a:t>i</a:t>
            </a:r>
            <a:r>
              <a:rPr lang="zh-CN" altLang="en-US" sz="2400" dirty="0">
                <a:solidFill>
                  <a:schemeClr val="accent2"/>
                </a:solidFill>
                <a:latin typeface="微软雅黑" panose="020B0503020204020204" pitchFamily="34" charset="-122"/>
                <a:ea typeface="微软雅黑" panose="020B0503020204020204" pitchFamily="34" charset="-122"/>
              </a:rPr>
              <a:t>相等，即</a:t>
            </a:r>
          </a:p>
          <a:p>
            <a:pPr eaLnBrk="1" hangingPunct="1">
              <a:lnSpc>
                <a:spcPct val="140000"/>
              </a:lnSpc>
              <a:spcBef>
                <a:spcPct val="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
            </a:r>
            <a:br>
              <a:rPr lang="zh-CN" altLang="en-US" sz="2400" dirty="0">
                <a:solidFill>
                  <a:schemeClr val="accent2"/>
                </a:solidFill>
                <a:latin typeface="微软雅黑" panose="020B0503020204020204" pitchFamily="34" charset="-122"/>
                <a:ea typeface="微软雅黑" panose="020B0503020204020204" pitchFamily="34" charset="-122"/>
              </a:rPr>
            </a:br>
            <a:r>
              <a:rPr lang="zh-CN" altLang="en-US" sz="2400" dirty="0">
                <a:solidFill>
                  <a:schemeClr val="accent2"/>
                </a:solidFill>
                <a:latin typeface="微软雅黑" panose="020B0503020204020204" pitchFamily="34" charset="-122"/>
                <a:ea typeface="微软雅黑" panose="020B0503020204020204" pitchFamily="34" charset="-122"/>
              </a:rPr>
              <a:t>      整个流水线的效率为</a:t>
            </a:r>
            <a:r>
              <a:rPr lang="en-US" altLang="zh-CN" sz="2400" dirty="0">
                <a:solidFill>
                  <a:schemeClr val="accent2"/>
                </a:solidFill>
                <a:latin typeface="微软雅黑" panose="020B0503020204020204" pitchFamily="34" charset="-122"/>
                <a:ea typeface="微软雅黑" panose="020B0503020204020204" pitchFamily="34" charset="-122"/>
              </a:rPr>
              <a:t>:</a:t>
            </a:r>
          </a:p>
        </p:txBody>
      </p:sp>
      <p:sp>
        <p:nvSpPr>
          <p:cNvPr id="71691" name="Text Box 8"/>
          <p:cNvSpPr txBox="1">
            <a:spLocks noChangeArrowheads="1"/>
          </p:cNvSpPr>
          <p:nvPr/>
        </p:nvSpPr>
        <p:spPr bwMode="auto">
          <a:xfrm>
            <a:off x="1004888" y="2957513"/>
            <a:ext cx="35052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400">
                <a:solidFill>
                  <a:schemeClr val="accent2"/>
                </a:solidFill>
                <a:latin typeface="Times New Roman" panose="02020603050405020304" pitchFamily="18" charset="0"/>
              </a:rPr>
              <a:t>当 </a:t>
            </a:r>
            <a:r>
              <a:rPr lang="en-US" altLang="zh-CN" sz="2400" i="1">
                <a:solidFill>
                  <a:schemeClr val="accent2"/>
                </a:solidFill>
                <a:latin typeface="Times New Roman" panose="02020603050405020304" pitchFamily="18" charset="0"/>
              </a:rPr>
              <a:t>n </a:t>
            </a:r>
            <a:r>
              <a:rPr lang="en-US" altLang="zh-CN" sz="2400">
                <a:solidFill>
                  <a:schemeClr val="accent2"/>
                </a:solidFill>
                <a:latin typeface="Times New Roman" panose="02020603050405020304" pitchFamily="18" charset="0"/>
              </a:rPr>
              <a:t>&gt;&gt; </a:t>
            </a:r>
            <a:r>
              <a:rPr lang="en-US" altLang="zh-CN" sz="2400" i="1">
                <a:solidFill>
                  <a:schemeClr val="accent2"/>
                </a:solidFill>
                <a:latin typeface="Times New Roman" panose="02020603050405020304" pitchFamily="18" charset="0"/>
              </a:rPr>
              <a:t>m</a:t>
            </a:r>
            <a:r>
              <a:rPr lang="en-US" altLang="zh-CN" sz="2400">
                <a:solidFill>
                  <a:schemeClr val="accent2"/>
                </a:solidFill>
                <a:latin typeface="Times New Roman" panose="02020603050405020304" pitchFamily="18" charset="0"/>
              </a:rPr>
              <a:t> </a:t>
            </a:r>
            <a:r>
              <a:rPr lang="zh-CN" altLang="en-US" sz="2400">
                <a:solidFill>
                  <a:schemeClr val="accent2"/>
                </a:solidFill>
                <a:latin typeface="Times New Roman" panose="02020603050405020304" pitchFamily="18" charset="0"/>
              </a:rPr>
              <a:t>时，</a:t>
            </a:r>
            <a:r>
              <a:rPr lang="en-US" altLang="zh-CN" sz="2400" i="1">
                <a:solidFill>
                  <a:schemeClr val="accent2"/>
                </a:solidFill>
                <a:latin typeface="Times New Roman" panose="02020603050405020304" pitchFamily="18" charset="0"/>
              </a:rPr>
              <a:t>E</a:t>
            </a:r>
            <a:r>
              <a:rPr lang="en-US" altLang="zh-CN" sz="2400">
                <a:solidFill>
                  <a:schemeClr val="accent2"/>
                </a:solidFill>
                <a:latin typeface="Times New Roman" panose="02020603050405020304" pitchFamily="18" charset="0"/>
              </a:rPr>
              <a:t> ≈ 1</a:t>
            </a:r>
          </a:p>
        </p:txBody>
      </p:sp>
      <p:sp>
        <p:nvSpPr>
          <p:cNvPr id="71692" name="Text Box 19"/>
          <p:cNvSpPr txBox="1">
            <a:spLocks noChangeArrowheads="1"/>
          </p:cNvSpPr>
          <p:nvPr/>
        </p:nvSpPr>
        <p:spPr bwMode="auto">
          <a:xfrm>
            <a:off x="539750" y="3533775"/>
            <a:ext cx="806450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2400" dirty="0">
                <a:solidFill>
                  <a:schemeClr val="accent2"/>
                </a:solidFill>
                <a:latin typeface="微软雅黑" panose="020B0503020204020204" pitchFamily="34" charset="-122"/>
                <a:ea typeface="微软雅黑" panose="020B0503020204020204" pitchFamily="34" charset="-122"/>
              </a:rPr>
              <a:t>(3) </a:t>
            </a:r>
            <a:r>
              <a:rPr lang="zh-CN" altLang="en-US" sz="2400" dirty="0">
                <a:solidFill>
                  <a:schemeClr val="accent2"/>
                </a:solidFill>
                <a:latin typeface="微软雅黑" panose="020B0503020204020204" pitchFamily="34" charset="-122"/>
                <a:ea typeface="微软雅黑" panose="020B0503020204020204" pitchFamily="34" charset="-122"/>
              </a:rPr>
              <a:t>从时－空图上看，效率实际上就是 </a:t>
            </a:r>
            <a:r>
              <a:rPr lang="en-US" altLang="zh-CN" sz="2400" i="1" dirty="0">
                <a:solidFill>
                  <a:schemeClr val="accent2"/>
                </a:solidFill>
                <a:latin typeface="微软雅黑" panose="020B0503020204020204" pitchFamily="34" charset="-122"/>
                <a:ea typeface="微软雅黑" panose="020B0503020204020204" pitchFamily="34" charset="-122"/>
              </a:rPr>
              <a:t>n </a:t>
            </a:r>
            <a:r>
              <a:rPr lang="zh-CN" altLang="en-US" sz="2400" dirty="0">
                <a:solidFill>
                  <a:schemeClr val="accent2"/>
                </a:solidFill>
                <a:latin typeface="微软雅黑" panose="020B0503020204020204" pitchFamily="34" charset="-122"/>
                <a:ea typeface="微软雅黑" panose="020B0503020204020204" pitchFamily="34" charset="-122"/>
              </a:rPr>
              <a:t>个任务所占的时空</a:t>
            </a:r>
          </a:p>
          <a:p>
            <a:pPr eaLnBrk="1" hangingPunct="1">
              <a:lnSpc>
                <a:spcPct val="130000"/>
              </a:lnSpc>
              <a:spcBef>
                <a:spcPct val="0"/>
              </a:spcBef>
              <a:buFontTx/>
              <a:buNone/>
            </a:pPr>
            <a:r>
              <a:rPr lang="zh-CN" altLang="en-US" sz="2400" dirty="0">
                <a:solidFill>
                  <a:schemeClr val="accent2"/>
                </a:solidFill>
                <a:latin typeface="微软雅黑" panose="020B0503020204020204" pitchFamily="34" charset="-122"/>
                <a:ea typeface="微软雅黑" panose="020B0503020204020204" pitchFamily="34" charset="-122"/>
              </a:rPr>
              <a:t>      区与 </a:t>
            </a:r>
            <a:r>
              <a:rPr lang="en-US" altLang="zh-CN" sz="2400" i="1" dirty="0" smtClean="0">
                <a:solidFill>
                  <a:schemeClr val="accent2"/>
                </a:solidFill>
                <a:latin typeface="微软雅黑" panose="020B0503020204020204" pitchFamily="34" charset="-122"/>
                <a:ea typeface="微软雅黑" panose="020B0503020204020204" pitchFamily="34" charset="-122"/>
              </a:rPr>
              <a:t>k </a:t>
            </a:r>
            <a:r>
              <a:rPr lang="zh-CN" altLang="en-US" sz="2400" dirty="0">
                <a:solidFill>
                  <a:schemeClr val="accent2"/>
                </a:solidFill>
                <a:latin typeface="微软雅黑" panose="020B0503020204020204" pitchFamily="34" charset="-122"/>
                <a:ea typeface="微软雅黑" panose="020B0503020204020204" pitchFamily="34" charset="-122"/>
              </a:rPr>
              <a:t>个段总的时空区之比，即： </a:t>
            </a:r>
          </a:p>
        </p:txBody>
      </p:sp>
      <p:graphicFrame>
        <p:nvGraphicFramePr>
          <p:cNvPr id="71693" name="Object 27"/>
          <p:cNvGraphicFramePr>
            <a:graphicFrameLocks noChangeAspect="1"/>
          </p:cNvGraphicFramePr>
          <p:nvPr/>
        </p:nvGraphicFramePr>
        <p:xfrm>
          <a:off x="1404938" y="1446213"/>
          <a:ext cx="3871912" cy="531812"/>
        </p:xfrm>
        <a:graphic>
          <a:graphicData uri="http://schemas.openxmlformats.org/presentationml/2006/ole">
            <mc:AlternateContent xmlns:mc="http://schemas.openxmlformats.org/markup-compatibility/2006">
              <mc:Choice xmlns:v="urn:schemas-microsoft-com:vml" Requires="v">
                <p:oleObj spid="_x0000_s335964" r:id="rId3" imgW="1752600" imgH="241300" progId="Equation.DSMT4">
                  <p:embed/>
                </p:oleObj>
              </mc:Choice>
              <mc:Fallback>
                <p:oleObj r:id="rId3" imgW="17526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8" y="1446213"/>
                        <a:ext cx="38719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1694" name="Object 28"/>
          <p:cNvGraphicFramePr>
            <a:graphicFrameLocks noChangeAspect="1"/>
          </p:cNvGraphicFramePr>
          <p:nvPr/>
        </p:nvGraphicFramePr>
        <p:xfrm>
          <a:off x="4140200" y="2022475"/>
          <a:ext cx="4208463" cy="1287463"/>
        </p:xfrm>
        <a:graphic>
          <a:graphicData uri="http://schemas.openxmlformats.org/presentationml/2006/ole">
            <mc:AlternateContent xmlns:mc="http://schemas.openxmlformats.org/markup-compatibility/2006">
              <mc:Choice xmlns:v="urn:schemas-microsoft-com:vml" Requires="v">
                <p:oleObj spid="_x0000_s335965" r:id="rId5" imgW="1905000" imgH="584200" progId="Equation.DSMT4">
                  <p:embed/>
                </p:oleObj>
              </mc:Choice>
              <mc:Fallback>
                <p:oleObj r:id="rId5" imgW="1905000" imgH="584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2022475"/>
                        <a:ext cx="4208463"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96" name="Text Box 30"/>
          <p:cNvSpPr txBox="1">
            <a:spLocks noChangeArrowheads="1"/>
          </p:cNvSpPr>
          <p:nvPr/>
        </p:nvSpPr>
        <p:spPr bwMode="auto">
          <a:xfrm>
            <a:off x="539750" y="5516563"/>
            <a:ext cx="8353425"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en-US" sz="2400">
                <a:solidFill>
                  <a:schemeClr val="accent2"/>
                </a:solidFill>
                <a:latin typeface="微软雅黑" panose="020B0503020204020204" pitchFamily="34" charset="-122"/>
                <a:ea typeface="微软雅黑" panose="020B0503020204020204" pitchFamily="34" charset="-122"/>
              </a:rPr>
              <a:t>(4) </a:t>
            </a:r>
            <a:r>
              <a:rPr lang="zh-CN" altLang="en-US" sz="2400">
                <a:solidFill>
                  <a:schemeClr val="accent2"/>
                </a:solidFill>
                <a:latin typeface="微软雅黑" panose="020B0503020204020204" pitchFamily="34" charset="-122"/>
                <a:ea typeface="微软雅黑" panose="020B0503020204020204" pitchFamily="34" charset="-122"/>
              </a:rPr>
              <a:t>提高流水线效率所采取的措施对于提高吞吐率也有好处。</a:t>
            </a:r>
          </a:p>
        </p:txBody>
      </p:sp>
      <p:graphicFrame>
        <p:nvGraphicFramePr>
          <p:cNvPr id="17" name="Object 3"/>
          <p:cNvGraphicFramePr>
            <a:graphicFrameLocks/>
          </p:cNvGraphicFramePr>
          <p:nvPr>
            <p:extLst>
              <p:ext uri="{D42A27DB-BD31-4B8C-83A1-F6EECF244321}">
                <p14:modId xmlns:p14="http://schemas.microsoft.com/office/powerpoint/2010/main" val="4134428521"/>
              </p:ext>
            </p:extLst>
          </p:nvPr>
        </p:nvGraphicFramePr>
        <p:xfrm>
          <a:off x="1878012" y="4635542"/>
          <a:ext cx="4524375" cy="831850"/>
        </p:xfrm>
        <a:graphic>
          <a:graphicData uri="http://schemas.openxmlformats.org/presentationml/2006/ole">
            <mc:AlternateContent xmlns:mc="http://schemas.openxmlformats.org/markup-compatibility/2006">
              <mc:Choice xmlns:v="urn:schemas-microsoft-com:vml" Requires="v">
                <p:oleObj spid="_x0000_s335966" name="公式" r:id="rId7" imgW="4524120" imgH="831600" progId="Equation.3">
                  <p:embed/>
                </p:oleObj>
              </mc:Choice>
              <mc:Fallback>
                <p:oleObj name="公式" r:id="rId7" imgW="4524120" imgH="8316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012" y="4635542"/>
                        <a:ext cx="452437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112</a:t>
            </a:fld>
            <a:endParaRPr lang="en-US" altLang="zh-CN" dirty="0"/>
          </a:p>
        </p:txBody>
      </p:sp>
    </p:spTree>
    <p:extLst>
      <p:ext uri="{BB962C8B-B14F-4D97-AF65-F5344CB8AC3E}">
        <p14:creationId xmlns:p14="http://schemas.microsoft.com/office/powerpoint/2010/main" val="379289825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1270" name="Rectangle 2"/>
          <p:cNvSpPr>
            <a:spLocks noGrp="1" noChangeArrowheads="1"/>
          </p:cNvSpPr>
          <p:nvPr>
            <p:ph type="body" idx="1"/>
          </p:nvPr>
        </p:nvSpPr>
        <p:spPr>
          <a:xfrm>
            <a:off x="611560" y="328613"/>
            <a:ext cx="8375451" cy="6148387"/>
          </a:xfrm>
          <a:noFill/>
        </p:spPr>
        <p:txBody>
          <a:bodyPr lIns="92075" tIns="46038" rIns="92075" bIns="46038"/>
          <a:lstStyle/>
          <a:p>
            <a:pPr lvl="1" eaLnBrk="1" hangingPunct="1">
              <a:buFontTx/>
              <a:buNone/>
            </a:pPr>
            <a:r>
              <a:rPr lang="zh-CN" altLang="en-US" dirty="0" smtClean="0">
                <a:solidFill>
                  <a:schemeClr val="tx2"/>
                </a:solidFill>
              </a:rPr>
              <a:t>各流水段执行时间相等，输入</a:t>
            </a:r>
            <a:r>
              <a:rPr lang="en-US" altLang="zh-CN" dirty="0" smtClean="0">
                <a:solidFill>
                  <a:schemeClr val="tx2"/>
                </a:solidFill>
              </a:rPr>
              <a:t>n</a:t>
            </a:r>
            <a:r>
              <a:rPr lang="zh-CN" altLang="en-US" dirty="0" smtClean="0">
                <a:solidFill>
                  <a:schemeClr val="tx2"/>
                </a:solidFill>
              </a:rPr>
              <a:t>个连续任务</a:t>
            </a:r>
            <a:r>
              <a:rPr lang="zh-CN" altLang="en-US" dirty="0" smtClean="0"/>
              <a:t/>
            </a:r>
            <a:br>
              <a:rPr lang="zh-CN" altLang="en-US" dirty="0" smtClean="0"/>
            </a:br>
            <a:r>
              <a:rPr lang="zh-CN" altLang="en-US" dirty="0" smtClean="0"/>
              <a:t>流水线的效率为：</a:t>
            </a:r>
            <a:br>
              <a:rPr lang="zh-CN" altLang="en-US" dirty="0" smtClean="0"/>
            </a:br>
            <a:endParaRPr lang="zh-CN" altLang="en-US" dirty="0" smtClean="0"/>
          </a:p>
          <a:p>
            <a:pPr lvl="1" eaLnBrk="1" hangingPunct="1">
              <a:buFontTx/>
              <a:buNone/>
            </a:pPr>
            <a:r>
              <a:rPr lang="zh-CN" altLang="en-US" dirty="0" smtClean="0"/>
              <a:t> </a:t>
            </a:r>
            <a:br>
              <a:rPr lang="zh-CN" altLang="en-US" dirty="0" smtClean="0"/>
            </a:br>
            <a:r>
              <a:rPr lang="zh-CN" altLang="en-US" dirty="0" smtClean="0"/>
              <a:t>流水线的最高效率为：</a:t>
            </a:r>
          </a:p>
          <a:p>
            <a:pPr lvl="1" eaLnBrk="1" hangingPunct="1">
              <a:buFontTx/>
              <a:buNone/>
            </a:pPr>
            <a:r>
              <a:rPr lang="zh-CN" altLang="en-US" dirty="0" smtClean="0"/>
              <a:t/>
            </a:r>
            <a:br>
              <a:rPr lang="zh-CN" altLang="en-US" dirty="0" smtClean="0"/>
            </a:br>
            <a:endParaRPr lang="zh-CN" altLang="en-US" dirty="0" smtClean="0"/>
          </a:p>
          <a:p>
            <a:pPr lvl="1" eaLnBrk="1" hangingPunct="1">
              <a:buFontTx/>
              <a:buNone/>
            </a:pPr>
            <a:r>
              <a:rPr lang="zh-CN" altLang="en-US" dirty="0" smtClean="0">
                <a:solidFill>
                  <a:schemeClr val="tx2"/>
                </a:solidFill>
              </a:rPr>
              <a:t>各流水段执行时间不等，输入</a:t>
            </a:r>
            <a:r>
              <a:rPr lang="en-US" altLang="zh-CN" dirty="0" smtClean="0">
                <a:solidFill>
                  <a:schemeClr val="tx2"/>
                </a:solidFill>
              </a:rPr>
              <a:t>n</a:t>
            </a:r>
            <a:r>
              <a:rPr lang="zh-CN" altLang="en-US" dirty="0" smtClean="0">
                <a:solidFill>
                  <a:schemeClr val="tx2"/>
                </a:solidFill>
              </a:rPr>
              <a:t>个连续任务</a:t>
            </a:r>
            <a:br>
              <a:rPr lang="zh-CN" altLang="en-US" dirty="0" smtClean="0">
                <a:solidFill>
                  <a:schemeClr val="tx2"/>
                </a:solidFill>
              </a:rPr>
            </a:br>
            <a:r>
              <a:rPr lang="zh-CN" altLang="en-US" dirty="0" smtClean="0"/>
              <a:t>流水线的效率为：</a:t>
            </a:r>
          </a:p>
        </p:txBody>
      </p:sp>
      <p:graphicFrame>
        <p:nvGraphicFramePr>
          <p:cNvPr id="11267" name="Object 4"/>
          <p:cNvGraphicFramePr>
            <a:graphicFrameLocks/>
          </p:cNvGraphicFramePr>
          <p:nvPr>
            <p:extLst>
              <p:ext uri="{D42A27DB-BD31-4B8C-83A1-F6EECF244321}">
                <p14:modId xmlns:p14="http://schemas.microsoft.com/office/powerpoint/2010/main" val="2896018160"/>
              </p:ext>
            </p:extLst>
          </p:nvPr>
        </p:nvGraphicFramePr>
        <p:xfrm>
          <a:off x="2627784" y="1340768"/>
          <a:ext cx="4564732" cy="724793"/>
        </p:xfrm>
        <a:graphic>
          <a:graphicData uri="http://schemas.openxmlformats.org/presentationml/2006/ole">
            <mc:AlternateContent xmlns:mc="http://schemas.openxmlformats.org/markup-compatibility/2006">
              <mc:Choice xmlns:v="urn:schemas-microsoft-com:vml" Requires="v">
                <p:oleObj spid="_x0000_s208105" name="公式" r:id="rId4" imgW="4902120" imgH="1012680" progId="Equation.3">
                  <p:embed/>
                </p:oleObj>
              </mc:Choice>
              <mc:Fallback>
                <p:oleObj name="公式" r:id="rId4" imgW="4902120" imgH="10126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1340768"/>
                        <a:ext cx="4564732" cy="724793"/>
                      </a:xfrm>
                      <a:prstGeom prst="rect">
                        <a:avLst/>
                      </a:prstGeom>
                      <a:noFill/>
                      <a:ln>
                        <a:noFill/>
                      </a:ln>
                      <a:effectLst/>
                      <a:extLst/>
                    </p:spPr>
                  </p:pic>
                </p:oleObj>
              </mc:Fallback>
            </mc:AlternateContent>
          </a:graphicData>
        </a:graphic>
      </p:graphicFrame>
      <p:graphicFrame>
        <p:nvGraphicFramePr>
          <p:cNvPr id="11268" name="Object 5"/>
          <p:cNvGraphicFramePr>
            <a:graphicFrameLocks/>
          </p:cNvGraphicFramePr>
          <p:nvPr>
            <p:extLst>
              <p:ext uri="{D42A27DB-BD31-4B8C-83A1-F6EECF244321}">
                <p14:modId xmlns:p14="http://schemas.microsoft.com/office/powerpoint/2010/main" val="3666851119"/>
              </p:ext>
            </p:extLst>
          </p:nvPr>
        </p:nvGraphicFramePr>
        <p:xfrm>
          <a:off x="2915816" y="2650008"/>
          <a:ext cx="3988792" cy="711399"/>
        </p:xfrm>
        <a:graphic>
          <a:graphicData uri="http://schemas.openxmlformats.org/presentationml/2006/ole">
            <mc:AlternateContent xmlns:mc="http://schemas.openxmlformats.org/markup-compatibility/2006">
              <mc:Choice xmlns:v="urn:schemas-microsoft-com:vml" Requires="v">
                <p:oleObj spid="_x0000_s208106" name="公式" r:id="rId6" imgW="4368600" imgH="961920" progId="Equation.3">
                  <p:embed/>
                </p:oleObj>
              </mc:Choice>
              <mc:Fallback>
                <p:oleObj name="公式" r:id="rId6" imgW="4368600" imgH="96192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5816" y="2650008"/>
                        <a:ext cx="3988792" cy="711399"/>
                      </a:xfrm>
                      <a:prstGeom prst="rect">
                        <a:avLst/>
                      </a:prstGeom>
                      <a:noFill/>
                      <a:ln>
                        <a:noFill/>
                      </a:ln>
                      <a:effectLst/>
                      <a:extLst/>
                    </p:spPr>
                  </p:pic>
                </p:oleObj>
              </mc:Fallback>
            </mc:AlternateContent>
          </a:graphicData>
        </a:graphic>
      </p:graphicFrame>
      <p:sp>
        <p:nvSpPr>
          <p:cNvPr id="2" name="日期占位符 1"/>
          <p:cNvSpPr>
            <a:spLocks noGrp="1"/>
          </p:cNvSpPr>
          <p:nvPr>
            <p:ph type="dt" sz="half" idx="10"/>
          </p:nvPr>
        </p:nvSpPr>
        <p:spPr/>
        <p:txBody>
          <a:bodyPr/>
          <a:lstStyle/>
          <a:p>
            <a:pPr>
              <a:defRPr/>
            </a:pPr>
            <a:fld id="{C40403B2-FE0F-4773-8ED7-6D26A1102D0E}" type="datetime1">
              <a:rPr lang="zh-CN" altLang="en-US" smtClean="0"/>
              <a:t>2021/11/7</a:t>
            </a:fld>
            <a:endParaRPr lang="en-US" altLang="zh-CN" dirty="0"/>
          </a:p>
        </p:txBody>
      </p:sp>
      <p:graphicFrame>
        <p:nvGraphicFramePr>
          <p:cNvPr id="9" name="Object 3"/>
          <p:cNvGraphicFramePr>
            <a:graphicFrameLocks/>
          </p:cNvGraphicFramePr>
          <p:nvPr>
            <p:extLst>
              <p:ext uri="{D42A27DB-BD31-4B8C-83A1-F6EECF244321}">
                <p14:modId xmlns:p14="http://schemas.microsoft.com/office/powerpoint/2010/main" val="1750025199"/>
              </p:ext>
            </p:extLst>
          </p:nvPr>
        </p:nvGraphicFramePr>
        <p:xfrm>
          <a:off x="1979712" y="4509120"/>
          <a:ext cx="5500588" cy="1599134"/>
        </p:xfrm>
        <a:graphic>
          <a:graphicData uri="http://schemas.openxmlformats.org/presentationml/2006/ole">
            <mc:AlternateContent xmlns:mc="http://schemas.openxmlformats.org/markup-compatibility/2006">
              <mc:Choice xmlns:v="urn:schemas-microsoft-com:vml" Requires="v">
                <p:oleObj spid="_x0000_s208107" name="公式" r:id="rId8" imgW="5816520" imgH="1854000" progId="Equation.3">
                  <p:embed/>
                </p:oleObj>
              </mc:Choice>
              <mc:Fallback>
                <p:oleObj name="公式" r:id="rId8" imgW="5816520" imgH="18540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712" y="4509120"/>
                        <a:ext cx="5500588" cy="1599134"/>
                      </a:xfrm>
                      <a:prstGeom prst="rect">
                        <a:avLst/>
                      </a:prstGeom>
                      <a:noFill/>
                      <a:ln>
                        <a:noFill/>
                      </a:ln>
                      <a:effectLst/>
                      <a:extLst/>
                    </p:spPr>
                  </p:pic>
                </p:oleObj>
              </mc:Fallback>
            </mc:AlternateContent>
          </a:graphicData>
        </a:graphic>
      </p:graphicFrame>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113</a:t>
            </a:fld>
            <a:endParaRPr lang="en-US" altLang="zh-CN" dirty="0"/>
          </a:p>
        </p:txBody>
      </p:sp>
    </p:spTree>
    <p:extLst>
      <p:ext uri="{BB962C8B-B14F-4D97-AF65-F5344CB8AC3E}">
        <p14:creationId xmlns:p14="http://schemas.microsoft.com/office/powerpoint/2010/main" val="2538880413"/>
      </p:ext>
    </p:extLst>
  </p:cSld>
  <p:clrMapOvr>
    <a:masterClrMapping/>
  </p:clrMapOvr>
  <p:transition spd="med">
    <p:zo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2295" name="Rectangle 2"/>
          <p:cNvSpPr>
            <a:spLocks noGrp="1" noChangeArrowheads="1"/>
          </p:cNvSpPr>
          <p:nvPr>
            <p:ph type="body" idx="1"/>
          </p:nvPr>
        </p:nvSpPr>
        <p:spPr>
          <a:xfrm>
            <a:off x="24284" y="1660525"/>
            <a:ext cx="8915400" cy="4038600"/>
          </a:xfrm>
          <a:noFill/>
        </p:spPr>
        <p:txBody>
          <a:bodyPr lIns="92075" tIns="46038" rIns="92075" bIns="46038"/>
          <a:lstStyle/>
          <a:p>
            <a:pPr lvl="3" eaLnBrk="1" hangingPunct="1"/>
            <a:r>
              <a:rPr lang="zh-CN" altLang="en-US" sz="2400" smtClean="0">
                <a:solidFill>
                  <a:schemeClr val="tx2"/>
                </a:solidFill>
              </a:rPr>
              <a:t>流水线各段的设备量或各段的价格不相等时：</a:t>
            </a:r>
            <a:br>
              <a:rPr lang="zh-CN" altLang="en-US" sz="2400" smtClean="0">
                <a:solidFill>
                  <a:schemeClr val="tx2"/>
                </a:solidFill>
              </a:rPr>
            </a:br>
            <a:r>
              <a:rPr lang="zh-CN" altLang="en-US" sz="2400" smtClean="0"/>
              <a:t>流水线的效率为：</a:t>
            </a:r>
            <a:br>
              <a:rPr lang="zh-CN" altLang="en-US" sz="2400" smtClean="0"/>
            </a:br>
            <a:r>
              <a:rPr lang="zh-CN" altLang="en-US" sz="2400" smtClean="0"/>
              <a:t/>
            </a:r>
            <a:br>
              <a:rPr lang="zh-CN" altLang="en-US" sz="2400" smtClean="0"/>
            </a:br>
            <a:r>
              <a:rPr lang="zh-CN" altLang="en-US" sz="2400" smtClean="0"/>
              <a:t>即：</a:t>
            </a:r>
            <a:br>
              <a:rPr lang="zh-CN" altLang="en-US" sz="2400" smtClean="0"/>
            </a:br>
            <a:r>
              <a:rPr lang="zh-CN" altLang="en-US" sz="2400" smtClean="0"/>
              <a:t/>
            </a:r>
            <a:br>
              <a:rPr lang="zh-CN" altLang="en-US" sz="2400" smtClean="0"/>
            </a:br>
            <a:r>
              <a:rPr lang="zh-CN" altLang="en-US" sz="2400" smtClean="0"/>
              <a:t/>
            </a:r>
            <a:br>
              <a:rPr lang="zh-CN" altLang="en-US" sz="2400" smtClean="0"/>
            </a:br>
            <a:r>
              <a:rPr lang="zh-CN" altLang="en-US" sz="2400" smtClean="0"/>
              <a:t/>
            </a:r>
            <a:br>
              <a:rPr lang="zh-CN" altLang="en-US" sz="2400" smtClean="0"/>
            </a:br>
            <a:endParaRPr lang="zh-CN" altLang="en-US" sz="2400" smtClean="0"/>
          </a:p>
          <a:p>
            <a:pPr lvl="3" eaLnBrk="1" hangingPunct="1"/>
            <a:endParaRPr lang="zh-CN" altLang="en-US" sz="2400" smtClean="0"/>
          </a:p>
          <a:p>
            <a:pPr lvl="3" eaLnBrk="1" hangingPunct="1"/>
            <a:r>
              <a:rPr lang="zh-CN" altLang="en-US" sz="2400" smtClean="0"/>
              <a:t>其中</a:t>
            </a:r>
            <a:r>
              <a:rPr lang="zh-CN" altLang="en-US" sz="2400" i="1" smtClean="0"/>
              <a:t>，</a:t>
            </a:r>
            <a:r>
              <a:rPr lang="en-US" altLang="zh-CN" sz="2400" i="1" smtClean="0">
                <a:solidFill>
                  <a:schemeClr val="tx2"/>
                </a:solidFill>
              </a:rPr>
              <a:t>a</a:t>
            </a:r>
            <a:r>
              <a:rPr lang="en-US" altLang="zh-CN" sz="2400" i="1" baseline="-25000" smtClean="0">
                <a:solidFill>
                  <a:schemeClr val="tx2"/>
                </a:solidFill>
              </a:rPr>
              <a:t>i </a:t>
            </a:r>
            <a:r>
              <a:rPr lang="en-US" altLang="zh-CN" sz="2400" i="1" smtClean="0">
                <a:solidFill>
                  <a:schemeClr val="tx2"/>
                </a:solidFill>
              </a:rPr>
              <a:t>&lt; k</a:t>
            </a:r>
            <a:r>
              <a:rPr lang="zh-CN" altLang="en-US" sz="2400" i="1" smtClean="0">
                <a:solidFill>
                  <a:schemeClr val="tx2"/>
                </a:solidFill>
              </a:rPr>
              <a:t>，</a:t>
            </a:r>
            <a:r>
              <a:rPr lang="zh-CN" altLang="en-US" sz="2400" smtClean="0"/>
              <a:t>且</a:t>
            </a:r>
          </a:p>
        </p:txBody>
      </p:sp>
      <p:graphicFrame>
        <p:nvGraphicFramePr>
          <p:cNvPr id="12291" name="Object 4"/>
          <p:cNvGraphicFramePr>
            <a:graphicFrameLocks/>
          </p:cNvGraphicFramePr>
          <p:nvPr>
            <p:extLst>
              <p:ext uri="{D42A27DB-BD31-4B8C-83A1-F6EECF244321}">
                <p14:modId xmlns:p14="http://schemas.microsoft.com/office/powerpoint/2010/main" val="2086933323"/>
              </p:ext>
            </p:extLst>
          </p:nvPr>
        </p:nvGraphicFramePr>
        <p:xfrm>
          <a:off x="3851920" y="2286000"/>
          <a:ext cx="4114800" cy="831850"/>
        </p:xfrm>
        <a:graphic>
          <a:graphicData uri="http://schemas.openxmlformats.org/presentationml/2006/ole">
            <mc:AlternateContent xmlns:mc="http://schemas.openxmlformats.org/markup-compatibility/2006">
              <mc:Choice xmlns:v="urn:schemas-microsoft-com:vml" Requires="v">
                <p:oleObj spid="_x0000_s209176" name="公式" r:id="rId4" imgW="4114440" imgH="831600" progId="Equation.3">
                  <p:embed/>
                </p:oleObj>
              </mc:Choice>
              <mc:Fallback>
                <p:oleObj name="公式" r:id="rId4" imgW="4114440" imgH="8316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2286000"/>
                        <a:ext cx="41148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2" name="Object 5"/>
          <p:cNvGraphicFramePr>
            <a:graphicFrameLocks/>
          </p:cNvGraphicFramePr>
          <p:nvPr>
            <p:extLst>
              <p:ext uri="{D42A27DB-BD31-4B8C-83A1-F6EECF244321}">
                <p14:modId xmlns:p14="http://schemas.microsoft.com/office/powerpoint/2010/main" val="3974188366"/>
              </p:ext>
            </p:extLst>
          </p:nvPr>
        </p:nvGraphicFramePr>
        <p:xfrm>
          <a:off x="1702048" y="3095625"/>
          <a:ext cx="6502400" cy="1844675"/>
        </p:xfrm>
        <a:graphic>
          <a:graphicData uri="http://schemas.openxmlformats.org/presentationml/2006/ole">
            <mc:AlternateContent xmlns:mc="http://schemas.openxmlformats.org/markup-compatibility/2006">
              <mc:Choice xmlns:v="urn:schemas-microsoft-com:vml" Requires="v">
                <p:oleObj spid="_x0000_s209177" name="公式" r:id="rId6" imgW="6502320" imgH="1844640" progId="Equation.3">
                  <p:embed/>
                </p:oleObj>
              </mc:Choice>
              <mc:Fallback>
                <p:oleObj name="公式" r:id="rId6" imgW="6502320" imgH="184464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2048" y="3095625"/>
                        <a:ext cx="65024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3" name="Object 6"/>
          <p:cNvGraphicFramePr>
            <a:graphicFrameLocks/>
          </p:cNvGraphicFramePr>
          <p:nvPr/>
        </p:nvGraphicFramePr>
        <p:xfrm>
          <a:off x="4495800" y="5410200"/>
          <a:ext cx="1193800" cy="887413"/>
        </p:xfrm>
        <a:graphic>
          <a:graphicData uri="http://schemas.openxmlformats.org/presentationml/2006/ole">
            <mc:AlternateContent xmlns:mc="http://schemas.openxmlformats.org/markup-compatibility/2006">
              <mc:Choice xmlns:v="urn:schemas-microsoft-com:vml" Requires="v">
                <p:oleObj spid="_x0000_s209178" name="公式" r:id="rId8" imgW="1193760" imgH="887400" progId="Equation.3">
                  <p:embed/>
                </p:oleObj>
              </mc:Choice>
              <mc:Fallback>
                <p:oleObj name="公式" r:id="rId8" imgW="1193760" imgH="8874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5410200"/>
                        <a:ext cx="1193800" cy="88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F54B42AA-81F9-4D49-B00A-44B1D967B405}"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114</a:t>
            </a:fld>
            <a:endParaRPr lang="en-US" altLang="zh-CN" dirty="0"/>
          </a:p>
        </p:txBody>
      </p:sp>
    </p:spTree>
    <p:extLst>
      <p:ext uri="{BB962C8B-B14F-4D97-AF65-F5344CB8AC3E}">
        <p14:creationId xmlns:p14="http://schemas.microsoft.com/office/powerpoint/2010/main" val="2661476774"/>
      </p:ext>
    </p:extLst>
  </p:cSld>
  <p:clrMapOvr>
    <a:masterClrMapping/>
  </p:clrMapOvr>
  <p:transition spd="med">
    <p:zo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3318" name="Rectangle 2"/>
          <p:cNvSpPr>
            <a:spLocks noGrp="1" noChangeArrowheads="1"/>
          </p:cNvSpPr>
          <p:nvPr>
            <p:ph type="body" idx="1"/>
          </p:nvPr>
        </p:nvSpPr>
        <p:spPr>
          <a:xfrm>
            <a:off x="0" y="990600"/>
            <a:ext cx="8915400" cy="5867400"/>
          </a:xfrm>
          <a:noFill/>
        </p:spPr>
        <p:txBody>
          <a:bodyPr lIns="92075" tIns="46038" rIns="92075" bIns="46038"/>
          <a:lstStyle/>
          <a:p>
            <a:pPr lvl="3" eaLnBrk="1" hangingPunct="1"/>
            <a:r>
              <a:rPr lang="zh-CN" altLang="en-US" sz="2400" dirty="0" smtClean="0">
                <a:solidFill>
                  <a:schemeClr val="tx2"/>
                </a:solidFill>
                <a:latin typeface="微软雅黑" panose="020B0503020204020204" pitchFamily="34" charset="-122"/>
                <a:ea typeface="微软雅黑" panose="020B0503020204020204" pitchFamily="34" charset="-122"/>
              </a:rPr>
              <a:t>流水线的吞吐率、加速比与效率的关系：</a:t>
            </a:r>
            <a:br>
              <a:rPr lang="zh-CN" altLang="en-US" sz="2400" dirty="0" smtClean="0">
                <a:solidFill>
                  <a:schemeClr val="tx2"/>
                </a:solidFill>
                <a:latin typeface="微软雅黑" panose="020B0503020204020204" pitchFamily="34" charset="-122"/>
                <a:ea typeface="微软雅黑" panose="020B0503020204020204" pitchFamily="34" charset="-122"/>
              </a:rPr>
            </a:br>
            <a:endParaRPr lang="zh-CN" altLang="en-US" sz="2400" dirty="0" smtClean="0">
              <a:solidFill>
                <a:schemeClr val="tx2"/>
              </a:solidFill>
              <a:latin typeface="微软雅黑" panose="020B0503020204020204" pitchFamily="34" charset="-122"/>
              <a:ea typeface="微软雅黑" panose="020B0503020204020204" pitchFamily="34" charset="-122"/>
            </a:endParaRPr>
          </a:p>
          <a:p>
            <a:pPr lvl="3" eaLnBrk="1" hangingPunct="1"/>
            <a:r>
              <a:rPr lang="zh-CN" altLang="en-US" sz="2400" dirty="0" smtClean="0">
                <a:latin typeface="微软雅黑" panose="020B0503020204020204" pitchFamily="34" charset="-122"/>
                <a:ea typeface="微软雅黑" panose="020B0503020204020204" pitchFamily="34" charset="-122"/>
              </a:rPr>
              <a:t>因为</a:t>
            </a:r>
            <a:br>
              <a:rPr lang="zh-CN" altLang="en-US"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
            </a:r>
            <a:br>
              <a:rPr lang="zh-CN" altLang="en-US" sz="2400" dirty="0" smtClean="0">
                <a:latin typeface="微软雅黑" panose="020B0503020204020204" pitchFamily="34" charset="-122"/>
                <a:ea typeface="微软雅黑" panose="020B0503020204020204" pitchFamily="34" charset="-122"/>
              </a:rPr>
            </a:br>
            <a:endParaRPr lang="en-US" altLang="zh-CN" sz="2400" dirty="0" smtClean="0">
              <a:latin typeface="微软雅黑" panose="020B0503020204020204" pitchFamily="34" charset="-122"/>
              <a:ea typeface="微软雅黑" panose="020B0503020204020204" pitchFamily="34" charset="-122"/>
            </a:endParaRPr>
          </a:p>
          <a:p>
            <a:pPr lvl="3" eaLnBrk="1" hangingPunct="1"/>
            <a:endParaRPr lang="en-US" altLang="zh-CN" sz="2400" dirty="0">
              <a:latin typeface="微软雅黑" panose="020B0503020204020204" pitchFamily="34" charset="-122"/>
              <a:ea typeface="微软雅黑" panose="020B0503020204020204" pitchFamily="34" charset="-122"/>
            </a:endParaRPr>
          </a:p>
          <a:p>
            <a:pPr lvl="3" eaLnBrk="1" hangingPunct="1"/>
            <a:endParaRPr lang="en-US" altLang="zh-CN" sz="2400" dirty="0" smtClean="0">
              <a:latin typeface="微软雅黑" panose="020B0503020204020204" pitchFamily="34" charset="-122"/>
              <a:ea typeface="微软雅黑" panose="020B0503020204020204" pitchFamily="34" charset="-122"/>
            </a:endParaRPr>
          </a:p>
          <a:p>
            <a:pPr lvl="3" eaLnBrk="1" hangingPunct="1"/>
            <a:endParaRPr lang="en-US" altLang="zh-CN" sz="2400" dirty="0">
              <a:latin typeface="微软雅黑" panose="020B0503020204020204" pitchFamily="34" charset="-122"/>
              <a:ea typeface="微软雅黑" panose="020B0503020204020204" pitchFamily="34" charset="-122"/>
            </a:endParaRPr>
          </a:p>
          <a:p>
            <a:pPr lvl="3" eaLnBrk="1" hangingPunct="1"/>
            <a:endParaRPr lang="en-US" altLang="zh-CN" sz="2400" dirty="0" smtClean="0">
              <a:latin typeface="微软雅黑" panose="020B0503020204020204" pitchFamily="34" charset="-122"/>
              <a:ea typeface="微软雅黑" panose="020B0503020204020204" pitchFamily="34" charset="-122"/>
            </a:endParaRPr>
          </a:p>
          <a:p>
            <a:pPr lvl="3" eaLnBrk="1" hangingPunct="1"/>
            <a:endParaRPr lang="en-US" altLang="zh-CN" sz="2400" dirty="0" smtClean="0">
              <a:latin typeface="微软雅黑" panose="020B0503020204020204" pitchFamily="34" charset="-122"/>
              <a:ea typeface="微软雅黑" panose="020B0503020204020204" pitchFamily="34" charset="-122"/>
            </a:endParaRPr>
          </a:p>
          <a:p>
            <a:pPr lvl="3" eaLnBrk="1" hangingPunct="1"/>
            <a:r>
              <a:rPr lang="zh-CN" altLang="en-US" sz="2400" dirty="0" smtClean="0">
                <a:latin typeface="微软雅黑" panose="020B0503020204020204" pitchFamily="34" charset="-122"/>
                <a:ea typeface="微软雅黑" panose="020B0503020204020204" pitchFamily="34" charset="-122"/>
              </a:rPr>
              <a:t>因此：</a:t>
            </a:r>
            <a:r>
              <a:rPr lang="en-US" altLang="zh-CN" sz="2400" dirty="0" smtClean="0">
                <a:latin typeface="微软雅黑" panose="020B0503020204020204" pitchFamily="34" charset="-122"/>
                <a:ea typeface="微软雅黑" panose="020B0503020204020204" pitchFamily="34" charset="-122"/>
              </a:rPr>
              <a:t>E=TP· </a:t>
            </a:r>
            <a:r>
              <a:rPr lang="el-GR" altLang="zh-CN" sz="2400" dirty="0" smtClean="0">
                <a:latin typeface="微软雅黑" panose="020B0503020204020204" pitchFamily="34" charset="-122"/>
                <a:ea typeface="微软雅黑" panose="020B0503020204020204" pitchFamily="34" charset="-122"/>
              </a:rPr>
              <a:t>Δ</a:t>
            </a:r>
            <a:r>
              <a:rPr lang="en-US" altLang="zh-CN" sz="2400" dirty="0" smtClean="0">
                <a:latin typeface="微软雅黑" panose="020B0503020204020204" pitchFamily="34" charset="-122"/>
                <a:ea typeface="微软雅黑" panose="020B0503020204020204" pitchFamily="34" charset="-122"/>
              </a:rPr>
              <a:t>t </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S=</a:t>
            </a:r>
            <a:r>
              <a:rPr lang="en-US" altLang="zh-CN" sz="2400" dirty="0" err="1" smtClean="0">
                <a:latin typeface="微软雅黑" panose="020B0503020204020204" pitchFamily="34" charset="-122"/>
                <a:ea typeface="微软雅黑" panose="020B0503020204020204" pitchFamily="34" charset="-122"/>
              </a:rPr>
              <a:t>k·E</a:t>
            </a:r>
            <a:endParaRPr lang="en-US" altLang="zh-CN" sz="2400" dirty="0" smtClean="0">
              <a:latin typeface="微软雅黑" panose="020B0503020204020204" pitchFamily="34" charset="-122"/>
              <a:ea typeface="微软雅黑" panose="020B0503020204020204" pitchFamily="34" charset="-122"/>
            </a:endParaRPr>
          </a:p>
        </p:txBody>
      </p:sp>
      <p:graphicFrame>
        <p:nvGraphicFramePr>
          <p:cNvPr id="13314" name="Object 3"/>
          <p:cNvGraphicFramePr>
            <a:graphicFrameLocks/>
          </p:cNvGraphicFramePr>
          <p:nvPr>
            <p:extLst>
              <p:ext uri="{D42A27DB-BD31-4B8C-83A1-F6EECF244321}">
                <p14:modId xmlns:p14="http://schemas.microsoft.com/office/powerpoint/2010/main" val="1358328444"/>
              </p:ext>
            </p:extLst>
          </p:nvPr>
        </p:nvGraphicFramePr>
        <p:xfrm>
          <a:off x="2483768" y="2336800"/>
          <a:ext cx="2284413" cy="863600"/>
        </p:xfrm>
        <a:graphic>
          <a:graphicData uri="http://schemas.openxmlformats.org/presentationml/2006/ole">
            <mc:AlternateContent xmlns:mc="http://schemas.openxmlformats.org/markup-compatibility/2006">
              <mc:Choice xmlns:v="urn:schemas-microsoft-com:vml" Requires="v">
                <p:oleObj spid="_x0000_s210153" name="公式" r:id="rId4" imgW="2284200" imgH="863280" progId="Equation.3">
                  <p:embed/>
                </p:oleObj>
              </mc:Choice>
              <mc:Fallback>
                <p:oleObj name="公式" r:id="rId4" imgW="2284200" imgH="8632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768" y="2336800"/>
                        <a:ext cx="2284413"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4"/>
          <p:cNvGraphicFramePr>
            <a:graphicFrameLocks/>
          </p:cNvGraphicFramePr>
          <p:nvPr>
            <p:extLst>
              <p:ext uri="{D42A27DB-BD31-4B8C-83A1-F6EECF244321}">
                <p14:modId xmlns:p14="http://schemas.microsoft.com/office/powerpoint/2010/main" val="2604834934"/>
              </p:ext>
            </p:extLst>
          </p:nvPr>
        </p:nvGraphicFramePr>
        <p:xfrm>
          <a:off x="2388393" y="3378200"/>
          <a:ext cx="1624013" cy="812800"/>
        </p:xfrm>
        <a:graphic>
          <a:graphicData uri="http://schemas.openxmlformats.org/presentationml/2006/ole">
            <mc:AlternateContent xmlns:mc="http://schemas.openxmlformats.org/markup-compatibility/2006">
              <mc:Choice xmlns:v="urn:schemas-microsoft-com:vml" Requires="v">
                <p:oleObj spid="_x0000_s210154" name="公式" r:id="rId6" imgW="1623960" imgH="812520" progId="Equation.3">
                  <p:embed/>
                </p:oleObj>
              </mc:Choice>
              <mc:Fallback>
                <p:oleObj name="公式" r:id="rId6" imgW="1623960" imgH="81252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8393" y="3378200"/>
                        <a:ext cx="1624013"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6" name="Object 5"/>
          <p:cNvGraphicFramePr>
            <a:graphicFrameLocks/>
          </p:cNvGraphicFramePr>
          <p:nvPr>
            <p:extLst>
              <p:ext uri="{D42A27DB-BD31-4B8C-83A1-F6EECF244321}">
                <p14:modId xmlns:p14="http://schemas.microsoft.com/office/powerpoint/2010/main" val="568384075"/>
              </p:ext>
            </p:extLst>
          </p:nvPr>
        </p:nvGraphicFramePr>
        <p:xfrm>
          <a:off x="2362993" y="4168924"/>
          <a:ext cx="1649413" cy="812800"/>
        </p:xfrm>
        <a:graphic>
          <a:graphicData uri="http://schemas.openxmlformats.org/presentationml/2006/ole">
            <mc:AlternateContent xmlns:mc="http://schemas.openxmlformats.org/markup-compatibility/2006">
              <mc:Choice xmlns:v="urn:schemas-microsoft-com:vml" Requires="v">
                <p:oleObj spid="_x0000_s210155" name="公式" r:id="rId8" imgW="1649160" imgH="812520" progId="Equation.3">
                  <p:embed/>
                </p:oleObj>
              </mc:Choice>
              <mc:Fallback>
                <p:oleObj name="公式" r:id="rId8" imgW="1649160" imgH="81252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993" y="4168924"/>
                        <a:ext cx="1649413"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545D40A5-804A-435E-8EB6-E369470FD965}"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115</a:t>
            </a:fld>
            <a:endParaRPr lang="en-US" altLang="zh-CN" dirty="0"/>
          </a:p>
        </p:txBody>
      </p:sp>
    </p:spTree>
    <p:extLst>
      <p:ext uri="{BB962C8B-B14F-4D97-AF65-F5344CB8AC3E}">
        <p14:creationId xmlns:p14="http://schemas.microsoft.com/office/powerpoint/2010/main" val="1209763799"/>
      </p:ext>
    </p:extLst>
  </p:cSld>
  <p:clrMapOvr>
    <a:masterClrMapping/>
  </p:clrMapOvr>
  <p:transition spd="med">
    <p:zo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04451" name="Rectangle 2"/>
          <p:cNvSpPr>
            <a:spLocks noGrp="1" noChangeArrowheads="1"/>
          </p:cNvSpPr>
          <p:nvPr>
            <p:ph type="body" idx="1"/>
          </p:nvPr>
        </p:nvSpPr>
        <p:spPr>
          <a:xfrm>
            <a:off x="-497681" y="2240617"/>
            <a:ext cx="8915400" cy="609600"/>
          </a:xfrm>
          <a:noFill/>
        </p:spPr>
        <p:txBody>
          <a:bodyPr lIns="92075" tIns="46038" rIns="92075" bIns="46038"/>
          <a:lstStyle/>
          <a:p>
            <a:pPr lvl="3" eaLnBrk="1" hangingPunct="1"/>
            <a:r>
              <a:rPr lang="zh-CN" altLang="en-US" dirty="0" smtClean="0">
                <a:solidFill>
                  <a:srgbClr val="0070C0"/>
                </a:solidFill>
                <a:latin typeface="Book Antiqua" pitchFamily="18" charset="0"/>
                <a:ea typeface="楷体_GB2312" pitchFamily="49" charset="-122"/>
              </a:rPr>
              <a:t>解：</a:t>
            </a:r>
            <a:r>
              <a:rPr lang="en-US" altLang="zh-CN" dirty="0" smtClean="0">
                <a:solidFill>
                  <a:srgbClr val="0070C0"/>
                </a:solidFill>
              </a:rPr>
              <a:t>Z = [(A+B) + (C+D)] + [(E+F) + (G+H)]</a:t>
            </a:r>
          </a:p>
        </p:txBody>
      </p:sp>
      <p:sp>
        <p:nvSpPr>
          <p:cNvPr id="104452" name="Rectangle 3"/>
          <p:cNvSpPr>
            <a:spLocks noChangeArrowheads="1"/>
          </p:cNvSpPr>
          <p:nvPr/>
        </p:nvSpPr>
        <p:spPr bwMode="auto">
          <a:xfrm>
            <a:off x="1954213" y="4510930"/>
            <a:ext cx="376237"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1</a:t>
            </a:r>
          </a:p>
        </p:txBody>
      </p:sp>
      <p:sp>
        <p:nvSpPr>
          <p:cNvPr id="104453" name="Line 4"/>
          <p:cNvSpPr>
            <a:spLocks noChangeShapeType="1"/>
          </p:cNvSpPr>
          <p:nvPr/>
        </p:nvSpPr>
        <p:spPr bwMode="auto">
          <a:xfrm flipV="1">
            <a:off x="1955800" y="2780555"/>
            <a:ext cx="0" cy="2238375"/>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04454" name="Rectangle 5"/>
          <p:cNvSpPr>
            <a:spLocks noChangeArrowheads="1"/>
          </p:cNvSpPr>
          <p:nvPr/>
        </p:nvSpPr>
        <p:spPr bwMode="auto">
          <a:xfrm>
            <a:off x="7786688" y="4441080"/>
            <a:ext cx="8223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000">
                <a:solidFill>
                  <a:schemeClr val="tx2"/>
                </a:solidFill>
                <a:latin typeface="Book Antiqua" pitchFamily="18" charset="0"/>
                <a:ea typeface="楷体_GB2312" pitchFamily="49" charset="-122"/>
              </a:rPr>
              <a:t>时间</a:t>
            </a:r>
          </a:p>
        </p:txBody>
      </p:sp>
      <p:sp>
        <p:nvSpPr>
          <p:cNvPr id="104455" name="Rectangle 6"/>
          <p:cNvSpPr>
            <a:spLocks noChangeArrowheads="1"/>
          </p:cNvSpPr>
          <p:nvPr/>
        </p:nvSpPr>
        <p:spPr bwMode="auto">
          <a:xfrm>
            <a:off x="1955800" y="2635820"/>
            <a:ext cx="9715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000">
                <a:solidFill>
                  <a:schemeClr val="tx2"/>
                </a:solidFill>
                <a:latin typeface="Book Antiqua" pitchFamily="18" charset="0"/>
                <a:ea typeface="楷体_GB2312" pitchFamily="49" charset="-122"/>
              </a:rPr>
              <a:t>空间</a:t>
            </a:r>
          </a:p>
        </p:txBody>
      </p:sp>
      <p:sp>
        <p:nvSpPr>
          <p:cNvPr id="104456" name="Rectangle 7"/>
          <p:cNvSpPr>
            <a:spLocks noChangeArrowheads="1"/>
          </p:cNvSpPr>
          <p:nvPr/>
        </p:nvSpPr>
        <p:spPr bwMode="auto">
          <a:xfrm>
            <a:off x="2327275" y="4510930"/>
            <a:ext cx="377825"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2</a:t>
            </a:r>
          </a:p>
        </p:txBody>
      </p:sp>
      <p:sp>
        <p:nvSpPr>
          <p:cNvPr id="104457" name="Rectangle 8"/>
          <p:cNvSpPr>
            <a:spLocks noChangeArrowheads="1"/>
          </p:cNvSpPr>
          <p:nvPr/>
        </p:nvSpPr>
        <p:spPr bwMode="auto">
          <a:xfrm>
            <a:off x="2701925" y="4510930"/>
            <a:ext cx="376238"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3</a:t>
            </a:r>
          </a:p>
        </p:txBody>
      </p:sp>
      <p:sp>
        <p:nvSpPr>
          <p:cNvPr id="104458" name="Rectangle 9"/>
          <p:cNvSpPr>
            <a:spLocks noChangeArrowheads="1"/>
          </p:cNvSpPr>
          <p:nvPr/>
        </p:nvSpPr>
        <p:spPr bwMode="auto">
          <a:xfrm>
            <a:off x="684213" y="4512518"/>
            <a:ext cx="119697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000">
                <a:solidFill>
                  <a:schemeClr val="tx2"/>
                </a:solidFill>
                <a:latin typeface="Book Antiqua" pitchFamily="18" charset="0"/>
                <a:ea typeface="楷体_GB2312" pitchFamily="49" charset="-122"/>
              </a:rPr>
              <a:t>求阶差</a:t>
            </a:r>
          </a:p>
        </p:txBody>
      </p:sp>
      <p:sp>
        <p:nvSpPr>
          <p:cNvPr id="104459" name="Line 10"/>
          <p:cNvSpPr>
            <a:spLocks noChangeShapeType="1"/>
          </p:cNvSpPr>
          <p:nvPr/>
        </p:nvSpPr>
        <p:spPr bwMode="auto">
          <a:xfrm>
            <a:off x="1955800" y="5018930"/>
            <a:ext cx="590550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04460" name="Rectangle 11"/>
          <p:cNvSpPr>
            <a:spLocks noChangeArrowheads="1"/>
          </p:cNvSpPr>
          <p:nvPr/>
        </p:nvSpPr>
        <p:spPr bwMode="auto">
          <a:xfrm>
            <a:off x="3074988" y="4510930"/>
            <a:ext cx="376237"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4</a:t>
            </a:r>
          </a:p>
        </p:txBody>
      </p:sp>
      <p:sp>
        <p:nvSpPr>
          <p:cNvPr id="104461" name="Rectangle 12"/>
          <p:cNvSpPr>
            <a:spLocks noChangeArrowheads="1"/>
          </p:cNvSpPr>
          <p:nvPr/>
        </p:nvSpPr>
        <p:spPr bwMode="auto">
          <a:xfrm>
            <a:off x="3448050" y="4510930"/>
            <a:ext cx="377825"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62" name="Rectangle 13"/>
          <p:cNvSpPr>
            <a:spLocks noChangeArrowheads="1"/>
          </p:cNvSpPr>
          <p:nvPr/>
        </p:nvSpPr>
        <p:spPr bwMode="auto">
          <a:xfrm>
            <a:off x="3822700" y="4510930"/>
            <a:ext cx="376238"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5</a:t>
            </a:r>
          </a:p>
        </p:txBody>
      </p:sp>
      <p:sp>
        <p:nvSpPr>
          <p:cNvPr id="104463" name="Line 14"/>
          <p:cNvSpPr>
            <a:spLocks noChangeShapeType="1"/>
          </p:cNvSpPr>
          <p:nvPr/>
        </p:nvSpPr>
        <p:spPr bwMode="auto">
          <a:xfrm flipV="1">
            <a:off x="7562850" y="3499693"/>
            <a:ext cx="0" cy="1516062"/>
          </a:xfrm>
          <a:prstGeom prst="line">
            <a:avLst/>
          </a:prstGeom>
          <a:noFill/>
          <a:ln w="1270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800"/>
          </a:p>
        </p:txBody>
      </p:sp>
      <p:sp>
        <p:nvSpPr>
          <p:cNvPr id="104464" name="Rectangle 15"/>
          <p:cNvSpPr>
            <a:spLocks noChangeArrowheads="1"/>
          </p:cNvSpPr>
          <p:nvPr/>
        </p:nvSpPr>
        <p:spPr bwMode="auto">
          <a:xfrm>
            <a:off x="4195763" y="4510930"/>
            <a:ext cx="377825"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65" name="Rectangle 16"/>
          <p:cNvSpPr>
            <a:spLocks noChangeArrowheads="1"/>
          </p:cNvSpPr>
          <p:nvPr/>
        </p:nvSpPr>
        <p:spPr bwMode="auto">
          <a:xfrm>
            <a:off x="4570413" y="4510930"/>
            <a:ext cx="376237"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6</a:t>
            </a:r>
          </a:p>
        </p:txBody>
      </p:sp>
      <p:sp>
        <p:nvSpPr>
          <p:cNvPr id="104466" name="Rectangle 17"/>
          <p:cNvSpPr>
            <a:spLocks noChangeArrowheads="1"/>
          </p:cNvSpPr>
          <p:nvPr/>
        </p:nvSpPr>
        <p:spPr bwMode="auto">
          <a:xfrm>
            <a:off x="5318125" y="4510930"/>
            <a:ext cx="376238"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67" name="Rectangle 18"/>
          <p:cNvSpPr>
            <a:spLocks noChangeArrowheads="1"/>
          </p:cNvSpPr>
          <p:nvPr/>
        </p:nvSpPr>
        <p:spPr bwMode="auto">
          <a:xfrm>
            <a:off x="6065838" y="4510930"/>
            <a:ext cx="376237"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7</a:t>
            </a:r>
          </a:p>
        </p:txBody>
      </p:sp>
      <p:sp>
        <p:nvSpPr>
          <p:cNvPr id="104468" name="Rectangle 19"/>
          <p:cNvSpPr>
            <a:spLocks noChangeArrowheads="1"/>
          </p:cNvSpPr>
          <p:nvPr/>
        </p:nvSpPr>
        <p:spPr bwMode="auto">
          <a:xfrm>
            <a:off x="4943475" y="4510930"/>
            <a:ext cx="377825"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69" name="Rectangle 20"/>
          <p:cNvSpPr>
            <a:spLocks noChangeArrowheads="1"/>
          </p:cNvSpPr>
          <p:nvPr/>
        </p:nvSpPr>
        <p:spPr bwMode="auto">
          <a:xfrm>
            <a:off x="5691188" y="4510930"/>
            <a:ext cx="377825" cy="5095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70" name="Rectangle 21"/>
          <p:cNvSpPr>
            <a:spLocks noChangeArrowheads="1"/>
          </p:cNvSpPr>
          <p:nvPr/>
        </p:nvSpPr>
        <p:spPr bwMode="auto">
          <a:xfrm>
            <a:off x="2327275" y="4006105"/>
            <a:ext cx="377825"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1</a:t>
            </a:r>
          </a:p>
        </p:txBody>
      </p:sp>
      <p:sp>
        <p:nvSpPr>
          <p:cNvPr id="104471" name="Rectangle 22"/>
          <p:cNvSpPr>
            <a:spLocks noChangeArrowheads="1"/>
          </p:cNvSpPr>
          <p:nvPr/>
        </p:nvSpPr>
        <p:spPr bwMode="auto">
          <a:xfrm>
            <a:off x="2701925" y="4006105"/>
            <a:ext cx="376238"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2</a:t>
            </a:r>
          </a:p>
        </p:txBody>
      </p:sp>
      <p:sp>
        <p:nvSpPr>
          <p:cNvPr id="104472" name="Rectangle 23"/>
          <p:cNvSpPr>
            <a:spLocks noChangeArrowheads="1"/>
          </p:cNvSpPr>
          <p:nvPr/>
        </p:nvSpPr>
        <p:spPr bwMode="auto">
          <a:xfrm>
            <a:off x="3074988" y="4006105"/>
            <a:ext cx="376237"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3</a:t>
            </a:r>
          </a:p>
        </p:txBody>
      </p:sp>
      <p:sp>
        <p:nvSpPr>
          <p:cNvPr id="104473" name="Rectangle 24"/>
          <p:cNvSpPr>
            <a:spLocks noChangeArrowheads="1"/>
          </p:cNvSpPr>
          <p:nvPr/>
        </p:nvSpPr>
        <p:spPr bwMode="auto">
          <a:xfrm>
            <a:off x="3448050" y="4006105"/>
            <a:ext cx="377825"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4</a:t>
            </a:r>
          </a:p>
        </p:txBody>
      </p:sp>
      <p:sp>
        <p:nvSpPr>
          <p:cNvPr id="104474" name="Rectangle 25"/>
          <p:cNvSpPr>
            <a:spLocks noChangeArrowheads="1"/>
          </p:cNvSpPr>
          <p:nvPr/>
        </p:nvSpPr>
        <p:spPr bwMode="auto">
          <a:xfrm>
            <a:off x="3822700" y="4006105"/>
            <a:ext cx="376238"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75" name="Rectangle 26"/>
          <p:cNvSpPr>
            <a:spLocks noChangeArrowheads="1"/>
          </p:cNvSpPr>
          <p:nvPr/>
        </p:nvSpPr>
        <p:spPr bwMode="auto">
          <a:xfrm>
            <a:off x="4195763" y="4006105"/>
            <a:ext cx="377825"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5</a:t>
            </a:r>
          </a:p>
        </p:txBody>
      </p:sp>
      <p:sp>
        <p:nvSpPr>
          <p:cNvPr id="104476" name="Rectangle 27"/>
          <p:cNvSpPr>
            <a:spLocks noChangeArrowheads="1"/>
          </p:cNvSpPr>
          <p:nvPr/>
        </p:nvSpPr>
        <p:spPr bwMode="auto">
          <a:xfrm>
            <a:off x="4570413" y="4006105"/>
            <a:ext cx="376237"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77" name="Rectangle 28"/>
          <p:cNvSpPr>
            <a:spLocks noChangeArrowheads="1"/>
          </p:cNvSpPr>
          <p:nvPr/>
        </p:nvSpPr>
        <p:spPr bwMode="auto">
          <a:xfrm>
            <a:off x="4943475" y="4006105"/>
            <a:ext cx="377825"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6</a:t>
            </a:r>
          </a:p>
        </p:txBody>
      </p:sp>
      <p:sp>
        <p:nvSpPr>
          <p:cNvPr id="104478" name="Rectangle 29"/>
          <p:cNvSpPr>
            <a:spLocks noChangeArrowheads="1"/>
          </p:cNvSpPr>
          <p:nvPr/>
        </p:nvSpPr>
        <p:spPr bwMode="auto">
          <a:xfrm>
            <a:off x="5691188" y="4006105"/>
            <a:ext cx="377825"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79" name="Rectangle 30"/>
          <p:cNvSpPr>
            <a:spLocks noChangeArrowheads="1"/>
          </p:cNvSpPr>
          <p:nvPr/>
        </p:nvSpPr>
        <p:spPr bwMode="auto">
          <a:xfrm>
            <a:off x="6438900" y="4006105"/>
            <a:ext cx="377825"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7</a:t>
            </a:r>
          </a:p>
        </p:txBody>
      </p:sp>
      <p:sp>
        <p:nvSpPr>
          <p:cNvPr id="104480" name="Rectangle 31"/>
          <p:cNvSpPr>
            <a:spLocks noChangeArrowheads="1"/>
          </p:cNvSpPr>
          <p:nvPr/>
        </p:nvSpPr>
        <p:spPr bwMode="auto">
          <a:xfrm>
            <a:off x="5318125" y="4006105"/>
            <a:ext cx="376238"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81" name="Rectangle 32"/>
          <p:cNvSpPr>
            <a:spLocks noChangeArrowheads="1"/>
          </p:cNvSpPr>
          <p:nvPr/>
        </p:nvSpPr>
        <p:spPr bwMode="auto">
          <a:xfrm>
            <a:off x="6065838" y="4006105"/>
            <a:ext cx="376237"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82" name="Rectangle 33"/>
          <p:cNvSpPr>
            <a:spLocks noChangeArrowheads="1"/>
          </p:cNvSpPr>
          <p:nvPr/>
        </p:nvSpPr>
        <p:spPr bwMode="auto">
          <a:xfrm>
            <a:off x="2701925" y="3501280"/>
            <a:ext cx="376238"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1</a:t>
            </a:r>
          </a:p>
        </p:txBody>
      </p:sp>
      <p:sp>
        <p:nvSpPr>
          <p:cNvPr id="104483" name="Rectangle 34"/>
          <p:cNvSpPr>
            <a:spLocks noChangeArrowheads="1"/>
          </p:cNvSpPr>
          <p:nvPr/>
        </p:nvSpPr>
        <p:spPr bwMode="auto">
          <a:xfrm>
            <a:off x="3074988" y="3501280"/>
            <a:ext cx="376237"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2</a:t>
            </a:r>
          </a:p>
        </p:txBody>
      </p:sp>
      <p:sp>
        <p:nvSpPr>
          <p:cNvPr id="104484" name="Rectangle 35"/>
          <p:cNvSpPr>
            <a:spLocks noChangeArrowheads="1"/>
          </p:cNvSpPr>
          <p:nvPr/>
        </p:nvSpPr>
        <p:spPr bwMode="auto">
          <a:xfrm>
            <a:off x="3448050" y="3501280"/>
            <a:ext cx="377825"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3</a:t>
            </a:r>
          </a:p>
        </p:txBody>
      </p:sp>
      <p:sp>
        <p:nvSpPr>
          <p:cNvPr id="104485" name="Rectangle 36"/>
          <p:cNvSpPr>
            <a:spLocks noChangeArrowheads="1"/>
          </p:cNvSpPr>
          <p:nvPr/>
        </p:nvSpPr>
        <p:spPr bwMode="auto">
          <a:xfrm>
            <a:off x="3822700" y="3501280"/>
            <a:ext cx="376238"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4</a:t>
            </a:r>
          </a:p>
        </p:txBody>
      </p:sp>
      <p:sp>
        <p:nvSpPr>
          <p:cNvPr id="104486" name="Rectangle 37"/>
          <p:cNvSpPr>
            <a:spLocks noChangeArrowheads="1"/>
          </p:cNvSpPr>
          <p:nvPr/>
        </p:nvSpPr>
        <p:spPr bwMode="auto">
          <a:xfrm>
            <a:off x="4195763" y="3501280"/>
            <a:ext cx="377825"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87" name="Rectangle 38"/>
          <p:cNvSpPr>
            <a:spLocks noChangeArrowheads="1"/>
          </p:cNvSpPr>
          <p:nvPr/>
        </p:nvSpPr>
        <p:spPr bwMode="auto">
          <a:xfrm>
            <a:off x="4570413" y="3501280"/>
            <a:ext cx="376237"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5</a:t>
            </a:r>
          </a:p>
        </p:txBody>
      </p:sp>
      <p:sp>
        <p:nvSpPr>
          <p:cNvPr id="104488" name="Rectangle 39"/>
          <p:cNvSpPr>
            <a:spLocks noChangeArrowheads="1"/>
          </p:cNvSpPr>
          <p:nvPr/>
        </p:nvSpPr>
        <p:spPr bwMode="auto">
          <a:xfrm>
            <a:off x="4943475" y="3501280"/>
            <a:ext cx="377825"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89" name="Rectangle 40"/>
          <p:cNvSpPr>
            <a:spLocks noChangeArrowheads="1"/>
          </p:cNvSpPr>
          <p:nvPr/>
        </p:nvSpPr>
        <p:spPr bwMode="auto">
          <a:xfrm>
            <a:off x="5318125" y="3501280"/>
            <a:ext cx="376238"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6</a:t>
            </a:r>
          </a:p>
        </p:txBody>
      </p:sp>
      <p:sp>
        <p:nvSpPr>
          <p:cNvPr id="104490" name="Rectangle 41"/>
          <p:cNvSpPr>
            <a:spLocks noChangeArrowheads="1"/>
          </p:cNvSpPr>
          <p:nvPr/>
        </p:nvSpPr>
        <p:spPr bwMode="auto">
          <a:xfrm>
            <a:off x="6065838" y="3501280"/>
            <a:ext cx="376237"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91" name="Rectangle 42"/>
          <p:cNvSpPr>
            <a:spLocks noChangeArrowheads="1"/>
          </p:cNvSpPr>
          <p:nvPr/>
        </p:nvSpPr>
        <p:spPr bwMode="auto">
          <a:xfrm>
            <a:off x="6813550" y="3501280"/>
            <a:ext cx="376238"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7</a:t>
            </a:r>
          </a:p>
        </p:txBody>
      </p:sp>
      <p:sp>
        <p:nvSpPr>
          <p:cNvPr id="104492" name="Rectangle 43"/>
          <p:cNvSpPr>
            <a:spLocks noChangeArrowheads="1"/>
          </p:cNvSpPr>
          <p:nvPr/>
        </p:nvSpPr>
        <p:spPr bwMode="auto">
          <a:xfrm>
            <a:off x="5691188" y="3501280"/>
            <a:ext cx="377825"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93" name="Rectangle 44"/>
          <p:cNvSpPr>
            <a:spLocks noChangeArrowheads="1"/>
          </p:cNvSpPr>
          <p:nvPr/>
        </p:nvSpPr>
        <p:spPr bwMode="auto">
          <a:xfrm>
            <a:off x="6438900" y="3501280"/>
            <a:ext cx="377825" cy="5080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94" name="Rectangle 45"/>
          <p:cNvSpPr>
            <a:spLocks noChangeArrowheads="1"/>
          </p:cNvSpPr>
          <p:nvPr/>
        </p:nvSpPr>
        <p:spPr bwMode="auto">
          <a:xfrm>
            <a:off x="3074988" y="2994868"/>
            <a:ext cx="376237"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1</a:t>
            </a:r>
          </a:p>
        </p:txBody>
      </p:sp>
      <p:sp>
        <p:nvSpPr>
          <p:cNvPr id="104495" name="Rectangle 46"/>
          <p:cNvSpPr>
            <a:spLocks noChangeArrowheads="1"/>
          </p:cNvSpPr>
          <p:nvPr/>
        </p:nvSpPr>
        <p:spPr bwMode="auto">
          <a:xfrm>
            <a:off x="3448050" y="2994868"/>
            <a:ext cx="377825"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2</a:t>
            </a:r>
          </a:p>
        </p:txBody>
      </p:sp>
      <p:sp>
        <p:nvSpPr>
          <p:cNvPr id="104496" name="Rectangle 47"/>
          <p:cNvSpPr>
            <a:spLocks noChangeArrowheads="1"/>
          </p:cNvSpPr>
          <p:nvPr/>
        </p:nvSpPr>
        <p:spPr bwMode="auto">
          <a:xfrm>
            <a:off x="3822700" y="2994868"/>
            <a:ext cx="376238"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3</a:t>
            </a:r>
          </a:p>
        </p:txBody>
      </p:sp>
      <p:sp>
        <p:nvSpPr>
          <p:cNvPr id="104497" name="Rectangle 48"/>
          <p:cNvSpPr>
            <a:spLocks noChangeArrowheads="1"/>
          </p:cNvSpPr>
          <p:nvPr/>
        </p:nvSpPr>
        <p:spPr bwMode="auto">
          <a:xfrm>
            <a:off x="4195763" y="2994868"/>
            <a:ext cx="377825"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4</a:t>
            </a:r>
          </a:p>
        </p:txBody>
      </p:sp>
      <p:sp>
        <p:nvSpPr>
          <p:cNvPr id="104498" name="Rectangle 49"/>
          <p:cNvSpPr>
            <a:spLocks noChangeArrowheads="1"/>
          </p:cNvSpPr>
          <p:nvPr/>
        </p:nvSpPr>
        <p:spPr bwMode="auto">
          <a:xfrm>
            <a:off x="4570413" y="2994868"/>
            <a:ext cx="376237"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499" name="Rectangle 50"/>
          <p:cNvSpPr>
            <a:spLocks noChangeArrowheads="1"/>
          </p:cNvSpPr>
          <p:nvPr/>
        </p:nvSpPr>
        <p:spPr bwMode="auto">
          <a:xfrm>
            <a:off x="4943475" y="2994868"/>
            <a:ext cx="377825"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5</a:t>
            </a:r>
          </a:p>
        </p:txBody>
      </p:sp>
      <p:sp>
        <p:nvSpPr>
          <p:cNvPr id="104500" name="Rectangle 51"/>
          <p:cNvSpPr>
            <a:spLocks noChangeArrowheads="1"/>
          </p:cNvSpPr>
          <p:nvPr/>
        </p:nvSpPr>
        <p:spPr bwMode="auto">
          <a:xfrm>
            <a:off x="5318125" y="2994868"/>
            <a:ext cx="376238"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501" name="Rectangle 52"/>
          <p:cNvSpPr>
            <a:spLocks noChangeArrowheads="1"/>
          </p:cNvSpPr>
          <p:nvPr/>
        </p:nvSpPr>
        <p:spPr bwMode="auto">
          <a:xfrm>
            <a:off x="5691188" y="2994868"/>
            <a:ext cx="377825"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6</a:t>
            </a:r>
          </a:p>
        </p:txBody>
      </p:sp>
      <p:sp>
        <p:nvSpPr>
          <p:cNvPr id="104502" name="Rectangle 53"/>
          <p:cNvSpPr>
            <a:spLocks noChangeArrowheads="1"/>
          </p:cNvSpPr>
          <p:nvPr/>
        </p:nvSpPr>
        <p:spPr bwMode="auto">
          <a:xfrm>
            <a:off x="6438900" y="2994868"/>
            <a:ext cx="377825"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503" name="Rectangle 54"/>
          <p:cNvSpPr>
            <a:spLocks noChangeArrowheads="1"/>
          </p:cNvSpPr>
          <p:nvPr/>
        </p:nvSpPr>
        <p:spPr bwMode="auto">
          <a:xfrm>
            <a:off x="7186613" y="2994868"/>
            <a:ext cx="377825"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7</a:t>
            </a:r>
          </a:p>
        </p:txBody>
      </p:sp>
      <p:sp>
        <p:nvSpPr>
          <p:cNvPr id="104504" name="Rectangle 55"/>
          <p:cNvSpPr>
            <a:spLocks noChangeArrowheads="1"/>
          </p:cNvSpPr>
          <p:nvPr/>
        </p:nvSpPr>
        <p:spPr bwMode="auto">
          <a:xfrm>
            <a:off x="6065838" y="2994868"/>
            <a:ext cx="376237"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505" name="Rectangle 56"/>
          <p:cNvSpPr>
            <a:spLocks noChangeArrowheads="1"/>
          </p:cNvSpPr>
          <p:nvPr/>
        </p:nvSpPr>
        <p:spPr bwMode="auto">
          <a:xfrm>
            <a:off x="6813550" y="2994868"/>
            <a:ext cx="376238" cy="5095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sz="1800"/>
          </a:p>
        </p:txBody>
      </p:sp>
      <p:sp>
        <p:nvSpPr>
          <p:cNvPr id="104506" name="Rectangle 57"/>
          <p:cNvSpPr>
            <a:spLocks noChangeArrowheads="1"/>
          </p:cNvSpPr>
          <p:nvPr/>
        </p:nvSpPr>
        <p:spPr bwMode="auto">
          <a:xfrm>
            <a:off x="684213" y="4007693"/>
            <a:ext cx="11969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000">
                <a:solidFill>
                  <a:schemeClr val="tx2"/>
                </a:solidFill>
                <a:latin typeface="Book Antiqua" pitchFamily="18" charset="0"/>
                <a:ea typeface="楷体_GB2312" pitchFamily="49" charset="-122"/>
              </a:rPr>
              <a:t>对阶</a:t>
            </a:r>
          </a:p>
        </p:txBody>
      </p:sp>
      <p:sp>
        <p:nvSpPr>
          <p:cNvPr id="104507" name="Rectangle 58"/>
          <p:cNvSpPr>
            <a:spLocks noChangeArrowheads="1"/>
          </p:cNvSpPr>
          <p:nvPr/>
        </p:nvSpPr>
        <p:spPr bwMode="auto">
          <a:xfrm>
            <a:off x="684213" y="3502868"/>
            <a:ext cx="11969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000">
                <a:solidFill>
                  <a:schemeClr val="tx2"/>
                </a:solidFill>
                <a:latin typeface="Book Antiqua" pitchFamily="18" charset="0"/>
                <a:ea typeface="楷体_GB2312" pitchFamily="49" charset="-122"/>
              </a:rPr>
              <a:t>尾数加</a:t>
            </a:r>
          </a:p>
        </p:txBody>
      </p:sp>
      <p:sp>
        <p:nvSpPr>
          <p:cNvPr id="104508" name="Rectangle 59"/>
          <p:cNvSpPr>
            <a:spLocks noChangeArrowheads="1"/>
          </p:cNvSpPr>
          <p:nvPr/>
        </p:nvSpPr>
        <p:spPr bwMode="auto">
          <a:xfrm>
            <a:off x="684213" y="2996455"/>
            <a:ext cx="119697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000">
                <a:solidFill>
                  <a:schemeClr val="tx2"/>
                </a:solidFill>
                <a:latin typeface="Book Antiqua" pitchFamily="18" charset="0"/>
                <a:ea typeface="楷体_GB2312" pitchFamily="49" charset="-122"/>
              </a:rPr>
              <a:t>规格化</a:t>
            </a:r>
          </a:p>
        </p:txBody>
      </p:sp>
      <p:sp>
        <p:nvSpPr>
          <p:cNvPr id="104509" name="Line 60"/>
          <p:cNvSpPr>
            <a:spLocks noChangeShapeType="1"/>
          </p:cNvSpPr>
          <p:nvPr/>
        </p:nvSpPr>
        <p:spPr bwMode="auto">
          <a:xfrm flipV="1">
            <a:off x="7188200" y="4004518"/>
            <a:ext cx="0" cy="1011237"/>
          </a:xfrm>
          <a:prstGeom prst="line">
            <a:avLst/>
          </a:prstGeom>
          <a:noFill/>
          <a:ln w="1270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800"/>
          </a:p>
        </p:txBody>
      </p:sp>
      <p:sp>
        <p:nvSpPr>
          <p:cNvPr id="104510" name="Line 61"/>
          <p:cNvSpPr>
            <a:spLocks noChangeShapeType="1"/>
          </p:cNvSpPr>
          <p:nvPr/>
        </p:nvSpPr>
        <p:spPr bwMode="auto">
          <a:xfrm flipV="1">
            <a:off x="6815138" y="4509343"/>
            <a:ext cx="0" cy="506412"/>
          </a:xfrm>
          <a:prstGeom prst="line">
            <a:avLst/>
          </a:prstGeom>
          <a:noFill/>
          <a:ln w="1270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800"/>
          </a:p>
        </p:txBody>
      </p:sp>
      <p:sp>
        <p:nvSpPr>
          <p:cNvPr id="104511" name="Rectangle 62"/>
          <p:cNvSpPr>
            <a:spLocks noChangeArrowheads="1"/>
          </p:cNvSpPr>
          <p:nvPr/>
        </p:nvSpPr>
        <p:spPr bwMode="auto">
          <a:xfrm>
            <a:off x="684213" y="5018930"/>
            <a:ext cx="11969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000">
                <a:solidFill>
                  <a:schemeClr val="tx2"/>
                </a:solidFill>
                <a:latin typeface="Book Antiqua" pitchFamily="18" charset="0"/>
                <a:ea typeface="楷体_GB2312" pitchFamily="49" charset="-122"/>
              </a:rPr>
              <a:t>加数</a:t>
            </a:r>
          </a:p>
        </p:txBody>
      </p:sp>
      <p:sp>
        <p:nvSpPr>
          <p:cNvPr id="104512" name="Rectangle 63"/>
          <p:cNvSpPr>
            <a:spLocks noChangeArrowheads="1"/>
          </p:cNvSpPr>
          <p:nvPr/>
        </p:nvSpPr>
        <p:spPr bwMode="auto">
          <a:xfrm>
            <a:off x="1730375" y="5018930"/>
            <a:ext cx="374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A</a:t>
            </a:r>
          </a:p>
        </p:txBody>
      </p:sp>
      <p:sp>
        <p:nvSpPr>
          <p:cNvPr id="104513" name="Rectangle 64"/>
          <p:cNvSpPr>
            <a:spLocks noChangeArrowheads="1"/>
          </p:cNvSpPr>
          <p:nvPr/>
        </p:nvSpPr>
        <p:spPr bwMode="auto">
          <a:xfrm>
            <a:off x="2105025" y="5018930"/>
            <a:ext cx="3730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C</a:t>
            </a:r>
          </a:p>
        </p:txBody>
      </p:sp>
      <p:sp>
        <p:nvSpPr>
          <p:cNvPr id="104514" name="Rectangle 65"/>
          <p:cNvSpPr>
            <a:spLocks noChangeArrowheads="1"/>
          </p:cNvSpPr>
          <p:nvPr/>
        </p:nvSpPr>
        <p:spPr bwMode="auto">
          <a:xfrm>
            <a:off x="2478088" y="5018930"/>
            <a:ext cx="374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E</a:t>
            </a:r>
          </a:p>
        </p:txBody>
      </p:sp>
      <p:sp>
        <p:nvSpPr>
          <p:cNvPr id="104515" name="Rectangle 66"/>
          <p:cNvSpPr>
            <a:spLocks noChangeArrowheads="1"/>
          </p:cNvSpPr>
          <p:nvPr/>
        </p:nvSpPr>
        <p:spPr bwMode="auto">
          <a:xfrm>
            <a:off x="2852738" y="5018930"/>
            <a:ext cx="3730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G</a:t>
            </a:r>
          </a:p>
        </p:txBody>
      </p:sp>
      <p:sp>
        <p:nvSpPr>
          <p:cNvPr id="104516" name="Rectangle 67"/>
          <p:cNvSpPr>
            <a:spLocks noChangeArrowheads="1"/>
          </p:cNvSpPr>
          <p:nvPr/>
        </p:nvSpPr>
        <p:spPr bwMode="auto">
          <a:xfrm>
            <a:off x="3749675" y="5018930"/>
            <a:ext cx="7477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A+B</a:t>
            </a:r>
          </a:p>
        </p:txBody>
      </p:sp>
      <p:sp>
        <p:nvSpPr>
          <p:cNvPr id="104517" name="Rectangle 68"/>
          <p:cNvSpPr>
            <a:spLocks noChangeArrowheads="1"/>
          </p:cNvSpPr>
          <p:nvPr/>
        </p:nvSpPr>
        <p:spPr bwMode="auto">
          <a:xfrm>
            <a:off x="4497388" y="5018930"/>
            <a:ext cx="7477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E+F</a:t>
            </a:r>
          </a:p>
        </p:txBody>
      </p:sp>
      <p:sp>
        <p:nvSpPr>
          <p:cNvPr id="104518" name="Rectangle 69"/>
          <p:cNvSpPr>
            <a:spLocks noChangeArrowheads="1"/>
          </p:cNvSpPr>
          <p:nvPr/>
        </p:nvSpPr>
        <p:spPr bwMode="auto">
          <a:xfrm>
            <a:off x="1730375" y="5450730"/>
            <a:ext cx="37465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B</a:t>
            </a:r>
          </a:p>
        </p:txBody>
      </p:sp>
      <p:sp>
        <p:nvSpPr>
          <p:cNvPr id="104519" name="Rectangle 70"/>
          <p:cNvSpPr>
            <a:spLocks noChangeArrowheads="1"/>
          </p:cNvSpPr>
          <p:nvPr/>
        </p:nvSpPr>
        <p:spPr bwMode="auto">
          <a:xfrm>
            <a:off x="2105025" y="5450730"/>
            <a:ext cx="373063"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D</a:t>
            </a:r>
          </a:p>
        </p:txBody>
      </p:sp>
      <p:sp>
        <p:nvSpPr>
          <p:cNvPr id="104520" name="Rectangle 71"/>
          <p:cNvSpPr>
            <a:spLocks noChangeArrowheads="1"/>
          </p:cNvSpPr>
          <p:nvPr/>
        </p:nvSpPr>
        <p:spPr bwMode="auto">
          <a:xfrm>
            <a:off x="2478088" y="5450730"/>
            <a:ext cx="37465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F</a:t>
            </a:r>
          </a:p>
        </p:txBody>
      </p:sp>
      <p:sp>
        <p:nvSpPr>
          <p:cNvPr id="104521" name="Rectangle 72"/>
          <p:cNvSpPr>
            <a:spLocks noChangeArrowheads="1"/>
          </p:cNvSpPr>
          <p:nvPr/>
        </p:nvSpPr>
        <p:spPr bwMode="auto">
          <a:xfrm>
            <a:off x="2852738" y="5450730"/>
            <a:ext cx="373062"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000">
                <a:solidFill>
                  <a:schemeClr val="tx2"/>
                </a:solidFill>
                <a:latin typeface="Book Antiqua" pitchFamily="18" charset="0"/>
                <a:ea typeface="楷体_GB2312" pitchFamily="49" charset="-122"/>
              </a:rPr>
              <a:t>H</a:t>
            </a:r>
          </a:p>
        </p:txBody>
      </p:sp>
      <p:sp>
        <p:nvSpPr>
          <p:cNvPr id="104522" name="Rectangle 73"/>
          <p:cNvSpPr>
            <a:spLocks noChangeArrowheads="1"/>
          </p:cNvSpPr>
          <p:nvPr/>
        </p:nvSpPr>
        <p:spPr bwMode="auto">
          <a:xfrm>
            <a:off x="3749675" y="5450730"/>
            <a:ext cx="747713"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C+D</a:t>
            </a:r>
          </a:p>
        </p:txBody>
      </p:sp>
      <p:sp>
        <p:nvSpPr>
          <p:cNvPr id="104523" name="Rectangle 74"/>
          <p:cNvSpPr>
            <a:spLocks noChangeArrowheads="1"/>
          </p:cNvSpPr>
          <p:nvPr/>
        </p:nvSpPr>
        <p:spPr bwMode="auto">
          <a:xfrm>
            <a:off x="4497388" y="5450730"/>
            <a:ext cx="747712"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G+H</a:t>
            </a:r>
          </a:p>
        </p:txBody>
      </p:sp>
      <p:sp>
        <p:nvSpPr>
          <p:cNvPr id="104524" name="Rectangle 75"/>
          <p:cNvSpPr>
            <a:spLocks noChangeArrowheads="1"/>
          </p:cNvSpPr>
          <p:nvPr/>
        </p:nvSpPr>
        <p:spPr bwMode="auto">
          <a:xfrm>
            <a:off x="5992813" y="5018930"/>
            <a:ext cx="1644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A+B+C+D</a:t>
            </a:r>
          </a:p>
        </p:txBody>
      </p:sp>
      <p:sp>
        <p:nvSpPr>
          <p:cNvPr id="104525" name="Rectangle 76"/>
          <p:cNvSpPr>
            <a:spLocks noChangeArrowheads="1"/>
          </p:cNvSpPr>
          <p:nvPr/>
        </p:nvSpPr>
        <p:spPr bwMode="auto">
          <a:xfrm>
            <a:off x="5992813" y="5450730"/>
            <a:ext cx="164465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E+F+G+H</a:t>
            </a:r>
          </a:p>
        </p:txBody>
      </p:sp>
      <p:sp>
        <p:nvSpPr>
          <p:cNvPr id="104526" name="Rectangle 77"/>
          <p:cNvSpPr>
            <a:spLocks noChangeArrowheads="1"/>
          </p:cNvSpPr>
          <p:nvPr/>
        </p:nvSpPr>
        <p:spPr bwMode="auto">
          <a:xfrm>
            <a:off x="684213" y="5884118"/>
            <a:ext cx="119697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000">
                <a:solidFill>
                  <a:schemeClr val="tx2"/>
                </a:solidFill>
                <a:latin typeface="Book Antiqua" pitchFamily="18" charset="0"/>
                <a:ea typeface="楷体_GB2312" pitchFamily="49" charset="-122"/>
              </a:rPr>
              <a:t>结果</a:t>
            </a:r>
          </a:p>
        </p:txBody>
      </p:sp>
      <p:sp>
        <p:nvSpPr>
          <p:cNvPr id="104527" name="Rectangle 78"/>
          <p:cNvSpPr>
            <a:spLocks noChangeArrowheads="1"/>
          </p:cNvSpPr>
          <p:nvPr/>
        </p:nvSpPr>
        <p:spPr bwMode="auto">
          <a:xfrm>
            <a:off x="2916238" y="5877768"/>
            <a:ext cx="74771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A+B</a:t>
            </a:r>
          </a:p>
        </p:txBody>
      </p:sp>
      <p:sp>
        <p:nvSpPr>
          <p:cNvPr id="104528" name="Rectangle 79"/>
          <p:cNvSpPr>
            <a:spLocks noChangeArrowheads="1"/>
          </p:cNvSpPr>
          <p:nvPr/>
        </p:nvSpPr>
        <p:spPr bwMode="auto">
          <a:xfrm>
            <a:off x="3276600" y="6236543"/>
            <a:ext cx="7477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C+D</a:t>
            </a:r>
          </a:p>
        </p:txBody>
      </p:sp>
      <p:sp>
        <p:nvSpPr>
          <p:cNvPr id="104529" name="Rectangle 80"/>
          <p:cNvSpPr>
            <a:spLocks noChangeArrowheads="1"/>
          </p:cNvSpPr>
          <p:nvPr/>
        </p:nvSpPr>
        <p:spPr bwMode="auto">
          <a:xfrm>
            <a:off x="3635375" y="5877768"/>
            <a:ext cx="74771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E+F</a:t>
            </a:r>
          </a:p>
        </p:txBody>
      </p:sp>
      <p:sp>
        <p:nvSpPr>
          <p:cNvPr id="104530" name="Rectangle 81"/>
          <p:cNvSpPr>
            <a:spLocks noChangeArrowheads="1"/>
          </p:cNvSpPr>
          <p:nvPr/>
        </p:nvSpPr>
        <p:spPr bwMode="auto">
          <a:xfrm>
            <a:off x="4140200" y="6236543"/>
            <a:ext cx="7477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G+H</a:t>
            </a:r>
          </a:p>
        </p:txBody>
      </p:sp>
      <p:sp>
        <p:nvSpPr>
          <p:cNvPr id="104531" name="Rectangle 82"/>
          <p:cNvSpPr>
            <a:spLocks noChangeArrowheads="1"/>
          </p:cNvSpPr>
          <p:nvPr/>
        </p:nvSpPr>
        <p:spPr bwMode="auto">
          <a:xfrm>
            <a:off x="5003800" y="5877768"/>
            <a:ext cx="1644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A+B+C+D</a:t>
            </a:r>
          </a:p>
        </p:txBody>
      </p:sp>
      <p:sp>
        <p:nvSpPr>
          <p:cNvPr id="104532" name="Rectangle 83"/>
          <p:cNvSpPr>
            <a:spLocks noChangeArrowheads="1"/>
          </p:cNvSpPr>
          <p:nvPr/>
        </p:nvSpPr>
        <p:spPr bwMode="auto">
          <a:xfrm>
            <a:off x="5580063" y="6236543"/>
            <a:ext cx="1644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pPr>
            <a:r>
              <a:rPr lang="en-US" altLang="zh-CN" sz="2000">
                <a:solidFill>
                  <a:schemeClr val="tx2"/>
                </a:solidFill>
                <a:latin typeface="Book Antiqua" pitchFamily="18" charset="0"/>
                <a:ea typeface="楷体_GB2312" pitchFamily="49" charset="-122"/>
              </a:rPr>
              <a:t>E+F+G+H</a:t>
            </a:r>
          </a:p>
        </p:txBody>
      </p:sp>
      <p:sp>
        <p:nvSpPr>
          <p:cNvPr id="104533" name="Line 84"/>
          <p:cNvSpPr>
            <a:spLocks noChangeShapeType="1"/>
          </p:cNvSpPr>
          <p:nvPr/>
        </p:nvSpPr>
        <p:spPr bwMode="auto">
          <a:xfrm>
            <a:off x="5219700" y="3356818"/>
            <a:ext cx="215900" cy="2592387"/>
          </a:xfrm>
          <a:prstGeom prst="line">
            <a:avLst/>
          </a:prstGeom>
          <a:noFill/>
          <a:ln w="952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1800"/>
          </a:p>
        </p:txBody>
      </p:sp>
      <p:sp>
        <p:nvSpPr>
          <p:cNvPr id="104534" name="Line 85"/>
          <p:cNvSpPr>
            <a:spLocks noChangeShapeType="1"/>
          </p:cNvSpPr>
          <p:nvPr/>
        </p:nvSpPr>
        <p:spPr bwMode="auto">
          <a:xfrm>
            <a:off x="5940425" y="3428255"/>
            <a:ext cx="0" cy="2881313"/>
          </a:xfrm>
          <a:prstGeom prst="line">
            <a:avLst/>
          </a:prstGeom>
          <a:noFill/>
          <a:ln w="952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1800"/>
          </a:p>
        </p:txBody>
      </p:sp>
      <p:sp>
        <p:nvSpPr>
          <p:cNvPr id="104535" name="Text Box 86"/>
          <p:cNvSpPr txBox="1">
            <a:spLocks noChangeArrowheads="1"/>
          </p:cNvSpPr>
          <p:nvPr/>
        </p:nvSpPr>
        <p:spPr bwMode="auto">
          <a:xfrm>
            <a:off x="7235825" y="5733305"/>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2000" b="1">
                <a:solidFill>
                  <a:schemeClr val="folHlink"/>
                </a:solidFill>
                <a:latin typeface="宋体" pitchFamily="2" charset="-122"/>
              </a:rPr>
              <a:t>Z</a:t>
            </a:r>
          </a:p>
        </p:txBody>
      </p:sp>
      <p:sp>
        <p:nvSpPr>
          <p:cNvPr id="104536" name="Line 87"/>
          <p:cNvSpPr>
            <a:spLocks noChangeShapeType="1"/>
          </p:cNvSpPr>
          <p:nvPr/>
        </p:nvSpPr>
        <p:spPr bwMode="auto">
          <a:xfrm>
            <a:off x="3348038" y="3356818"/>
            <a:ext cx="0" cy="2592387"/>
          </a:xfrm>
          <a:prstGeom prst="line">
            <a:avLst/>
          </a:prstGeom>
          <a:noFill/>
          <a:ln w="952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1800"/>
          </a:p>
        </p:txBody>
      </p:sp>
      <p:sp>
        <p:nvSpPr>
          <p:cNvPr id="104537" name="Line 88"/>
          <p:cNvSpPr>
            <a:spLocks noChangeShapeType="1"/>
          </p:cNvSpPr>
          <p:nvPr/>
        </p:nvSpPr>
        <p:spPr bwMode="auto">
          <a:xfrm>
            <a:off x="3635375" y="3428255"/>
            <a:ext cx="0" cy="2952750"/>
          </a:xfrm>
          <a:prstGeom prst="line">
            <a:avLst/>
          </a:prstGeom>
          <a:noFill/>
          <a:ln w="952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1800"/>
          </a:p>
        </p:txBody>
      </p:sp>
      <p:sp>
        <p:nvSpPr>
          <p:cNvPr id="104538" name="Line 89"/>
          <p:cNvSpPr>
            <a:spLocks noChangeShapeType="1"/>
          </p:cNvSpPr>
          <p:nvPr/>
        </p:nvSpPr>
        <p:spPr bwMode="auto">
          <a:xfrm flipH="1">
            <a:off x="3924300" y="3356818"/>
            <a:ext cx="71438" cy="2663825"/>
          </a:xfrm>
          <a:prstGeom prst="line">
            <a:avLst/>
          </a:prstGeom>
          <a:noFill/>
          <a:ln w="952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1800"/>
          </a:p>
        </p:txBody>
      </p:sp>
      <p:sp>
        <p:nvSpPr>
          <p:cNvPr id="2" name="日期占位符 1"/>
          <p:cNvSpPr>
            <a:spLocks noGrp="1"/>
          </p:cNvSpPr>
          <p:nvPr>
            <p:ph type="dt" sz="half" idx="10"/>
          </p:nvPr>
        </p:nvSpPr>
        <p:spPr/>
        <p:txBody>
          <a:bodyPr/>
          <a:lstStyle/>
          <a:p>
            <a:pPr>
              <a:defRPr/>
            </a:pPr>
            <a:fld id="{F226349B-EDC1-4A3C-A09B-A57A761D12A1}" type="datetime1">
              <a:rPr lang="zh-CN" altLang="en-US" smtClean="0"/>
              <a:t>2021/11/7</a:t>
            </a:fld>
            <a:endParaRPr lang="en-US" altLang="zh-CN" dirty="0"/>
          </a:p>
        </p:txBody>
      </p:sp>
      <p:sp>
        <p:nvSpPr>
          <p:cNvPr id="4" name="矩形 3"/>
          <p:cNvSpPr/>
          <p:nvPr/>
        </p:nvSpPr>
        <p:spPr>
          <a:xfrm>
            <a:off x="-382586" y="368300"/>
            <a:ext cx="9419082" cy="1938992"/>
          </a:xfrm>
          <a:prstGeom prst="rect">
            <a:avLst/>
          </a:prstGeom>
        </p:spPr>
        <p:txBody>
          <a:bodyPr wrap="square">
            <a:spAutoFit/>
          </a:bodyPr>
          <a:lstStyle/>
          <a:p>
            <a:pPr lvl="2" eaLnBrk="1" hangingPunct="1">
              <a:buFontTx/>
              <a:buNone/>
            </a:pPr>
            <a:r>
              <a:rPr lang="en-US" altLang="zh-CN" b="1" dirty="0">
                <a:solidFill>
                  <a:srgbClr val="7030A0"/>
                </a:solidFill>
                <a:latin typeface="微软雅黑" panose="020B0503020204020204" pitchFamily="34" charset="-122"/>
                <a:ea typeface="微软雅黑" panose="020B0503020204020204" pitchFamily="34" charset="-122"/>
              </a:rPr>
              <a:t>4</a:t>
            </a:r>
            <a:r>
              <a:rPr lang="zh-CN" altLang="en-US" b="1" dirty="0">
                <a:solidFill>
                  <a:srgbClr val="7030A0"/>
                </a:solidFill>
                <a:latin typeface="微软雅黑" panose="020B0503020204020204" pitchFamily="34" charset="-122"/>
                <a:ea typeface="微软雅黑" panose="020B0503020204020204" pitchFamily="34" charset="-122"/>
              </a:rPr>
              <a:t>、流水线性能分析举例</a:t>
            </a:r>
          </a:p>
          <a:p>
            <a:pPr lvl="2" eaLnBrk="1" hangingPunct="1">
              <a:buFontTx/>
              <a:buNone/>
            </a:pPr>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单功能线性流水线，输入连续任务的情况，通过上面给出的公式很容易计算出流水线的吞吐率、加速比和效率。</a:t>
            </a:r>
          </a:p>
          <a:p>
            <a:pPr lvl="2" eaLnBrk="1" hangingPunct="1">
              <a:buFontTx/>
              <a:buNone/>
            </a:pPr>
            <a:r>
              <a:rPr lang="zh-CN" altLang="en-US" dirty="0" smtClean="0">
                <a:solidFill>
                  <a:schemeClr val="tx2"/>
                </a:solidFill>
                <a:latin typeface="微软雅黑" panose="020B0503020204020204" pitchFamily="34" charset="-122"/>
                <a:ea typeface="微软雅黑" panose="020B0503020204020204" pitchFamily="34" charset="-122"/>
              </a:rPr>
              <a:t>例</a:t>
            </a:r>
            <a:r>
              <a:rPr lang="en-US" altLang="zh-CN" dirty="0" smtClean="0">
                <a:solidFill>
                  <a:schemeClr val="tx2"/>
                </a:solidFill>
                <a:latin typeface="微软雅黑" panose="020B0503020204020204" pitchFamily="34" charset="-122"/>
                <a:ea typeface="微软雅黑" panose="020B0503020204020204" pitchFamily="34" charset="-122"/>
              </a:rPr>
              <a:t>1</a:t>
            </a:r>
            <a:r>
              <a:rPr lang="zh-CN" altLang="en-US" dirty="0" smtClean="0">
                <a:solidFill>
                  <a:schemeClr val="tx2"/>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用一条</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段浮点加法器流水线求</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个浮点数的和</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lvl="2" eaLnBrk="1" hangingPunct="1">
              <a:buFontTx/>
              <a:buNone/>
            </a:pPr>
            <a:r>
              <a:rPr lang="en-US" altLang="zh-CN" dirty="0" smtClean="0">
                <a:latin typeface="微软雅黑" panose="020B0503020204020204" pitchFamily="34" charset="-122"/>
                <a:ea typeface="微软雅黑" panose="020B0503020204020204" pitchFamily="34" charset="-122"/>
              </a:rPr>
              <a:t>Z</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    </a:t>
            </a:r>
            <a:r>
              <a:rPr lang="en-US" altLang="zh-CN" dirty="0" smtClean="0">
                <a:solidFill>
                  <a:srgbClr val="FF0000"/>
                </a:solidFill>
                <a:latin typeface="微软雅黑" panose="020B0503020204020204" pitchFamily="34" charset="-122"/>
                <a:ea typeface="微软雅黑" panose="020B0503020204020204" pitchFamily="34" charset="-122"/>
              </a:rPr>
              <a:t>Algorithm?</a:t>
            </a:r>
            <a:endParaRPr lang="en-US" altLang="zh-CN"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116</a:t>
            </a:fld>
            <a:endParaRPr lang="en-US" altLang="zh-CN" dirty="0"/>
          </a:p>
        </p:txBody>
      </p:sp>
    </p:spTree>
    <p:extLst>
      <p:ext uri="{BB962C8B-B14F-4D97-AF65-F5344CB8AC3E}">
        <p14:creationId xmlns:p14="http://schemas.microsoft.com/office/powerpoint/2010/main" val="4108163889"/>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452"/>
                                        </p:tgtEl>
                                        <p:attrNameLst>
                                          <p:attrName>style.visibility</p:attrName>
                                        </p:attrNameLst>
                                      </p:cBhvr>
                                      <p:to>
                                        <p:strVal val="visible"/>
                                      </p:to>
                                    </p:set>
                                    <p:anim calcmode="lin" valueType="num">
                                      <p:cBhvr additive="base">
                                        <p:cTn id="13" dur="500" fill="hold"/>
                                        <p:tgtEl>
                                          <p:spTgt spid="104452"/>
                                        </p:tgtEl>
                                        <p:attrNameLst>
                                          <p:attrName>ppt_x</p:attrName>
                                        </p:attrNameLst>
                                      </p:cBhvr>
                                      <p:tavLst>
                                        <p:tav tm="0">
                                          <p:val>
                                            <p:strVal val="#ppt_x"/>
                                          </p:val>
                                        </p:tav>
                                        <p:tav tm="100000">
                                          <p:val>
                                            <p:strVal val="#ppt_x"/>
                                          </p:val>
                                        </p:tav>
                                      </p:tavLst>
                                    </p:anim>
                                    <p:anim calcmode="lin" valueType="num">
                                      <p:cBhvr additive="base">
                                        <p:cTn id="14" dur="500" fill="hold"/>
                                        <p:tgtEl>
                                          <p:spTgt spid="10445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4453"/>
                                        </p:tgtEl>
                                        <p:attrNameLst>
                                          <p:attrName>style.visibility</p:attrName>
                                        </p:attrNameLst>
                                      </p:cBhvr>
                                      <p:to>
                                        <p:strVal val="visible"/>
                                      </p:to>
                                    </p:set>
                                    <p:anim calcmode="lin" valueType="num">
                                      <p:cBhvr additive="base">
                                        <p:cTn id="17" dur="500" fill="hold"/>
                                        <p:tgtEl>
                                          <p:spTgt spid="104453"/>
                                        </p:tgtEl>
                                        <p:attrNameLst>
                                          <p:attrName>ppt_x</p:attrName>
                                        </p:attrNameLst>
                                      </p:cBhvr>
                                      <p:tavLst>
                                        <p:tav tm="0">
                                          <p:val>
                                            <p:strVal val="#ppt_x"/>
                                          </p:val>
                                        </p:tav>
                                        <p:tav tm="100000">
                                          <p:val>
                                            <p:strVal val="#ppt_x"/>
                                          </p:val>
                                        </p:tav>
                                      </p:tavLst>
                                    </p:anim>
                                    <p:anim calcmode="lin" valueType="num">
                                      <p:cBhvr additive="base">
                                        <p:cTn id="18" dur="500" fill="hold"/>
                                        <p:tgtEl>
                                          <p:spTgt spid="10445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4454"/>
                                        </p:tgtEl>
                                        <p:attrNameLst>
                                          <p:attrName>style.visibility</p:attrName>
                                        </p:attrNameLst>
                                      </p:cBhvr>
                                      <p:to>
                                        <p:strVal val="visible"/>
                                      </p:to>
                                    </p:set>
                                    <p:anim calcmode="lin" valueType="num">
                                      <p:cBhvr additive="base">
                                        <p:cTn id="21" dur="500" fill="hold"/>
                                        <p:tgtEl>
                                          <p:spTgt spid="104454"/>
                                        </p:tgtEl>
                                        <p:attrNameLst>
                                          <p:attrName>ppt_x</p:attrName>
                                        </p:attrNameLst>
                                      </p:cBhvr>
                                      <p:tavLst>
                                        <p:tav tm="0">
                                          <p:val>
                                            <p:strVal val="#ppt_x"/>
                                          </p:val>
                                        </p:tav>
                                        <p:tav tm="100000">
                                          <p:val>
                                            <p:strVal val="#ppt_x"/>
                                          </p:val>
                                        </p:tav>
                                      </p:tavLst>
                                    </p:anim>
                                    <p:anim calcmode="lin" valueType="num">
                                      <p:cBhvr additive="base">
                                        <p:cTn id="22" dur="500" fill="hold"/>
                                        <p:tgtEl>
                                          <p:spTgt spid="10445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4455"/>
                                        </p:tgtEl>
                                        <p:attrNameLst>
                                          <p:attrName>style.visibility</p:attrName>
                                        </p:attrNameLst>
                                      </p:cBhvr>
                                      <p:to>
                                        <p:strVal val="visible"/>
                                      </p:to>
                                    </p:set>
                                    <p:anim calcmode="lin" valueType="num">
                                      <p:cBhvr additive="base">
                                        <p:cTn id="25" dur="500" fill="hold"/>
                                        <p:tgtEl>
                                          <p:spTgt spid="104455"/>
                                        </p:tgtEl>
                                        <p:attrNameLst>
                                          <p:attrName>ppt_x</p:attrName>
                                        </p:attrNameLst>
                                      </p:cBhvr>
                                      <p:tavLst>
                                        <p:tav tm="0">
                                          <p:val>
                                            <p:strVal val="#ppt_x"/>
                                          </p:val>
                                        </p:tav>
                                        <p:tav tm="100000">
                                          <p:val>
                                            <p:strVal val="#ppt_x"/>
                                          </p:val>
                                        </p:tav>
                                      </p:tavLst>
                                    </p:anim>
                                    <p:anim calcmode="lin" valueType="num">
                                      <p:cBhvr additive="base">
                                        <p:cTn id="26" dur="500" fill="hold"/>
                                        <p:tgtEl>
                                          <p:spTgt spid="10445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4456"/>
                                        </p:tgtEl>
                                        <p:attrNameLst>
                                          <p:attrName>style.visibility</p:attrName>
                                        </p:attrNameLst>
                                      </p:cBhvr>
                                      <p:to>
                                        <p:strVal val="visible"/>
                                      </p:to>
                                    </p:set>
                                    <p:anim calcmode="lin" valueType="num">
                                      <p:cBhvr additive="base">
                                        <p:cTn id="29" dur="500" fill="hold"/>
                                        <p:tgtEl>
                                          <p:spTgt spid="104456"/>
                                        </p:tgtEl>
                                        <p:attrNameLst>
                                          <p:attrName>ppt_x</p:attrName>
                                        </p:attrNameLst>
                                      </p:cBhvr>
                                      <p:tavLst>
                                        <p:tav tm="0">
                                          <p:val>
                                            <p:strVal val="#ppt_x"/>
                                          </p:val>
                                        </p:tav>
                                        <p:tav tm="100000">
                                          <p:val>
                                            <p:strVal val="#ppt_x"/>
                                          </p:val>
                                        </p:tav>
                                      </p:tavLst>
                                    </p:anim>
                                    <p:anim calcmode="lin" valueType="num">
                                      <p:cBhvr additive="base">
                                        <p:cTn id="30" dur="500" fill="hold"/>
                                        <p:tgtEl>
                                          <p:spTgt spid="10445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4457"/>
                                        </p:tgtEl>
                                        <p:attrNameLst>
                                          <p:attrName>style.visibility</p:attrName>
                                        </p:attrNameLst>
                                      </p:cBhvr>
                                      <p:to>
                                        <p:strVal val="visible"/>
                                      </p:to>
                                    </p:set>
                                    <p:anim calcmode="lin" valueType="num">
                                      <p:cBhvr additive="base">
                                        <p:cTn id="33" dur="500" fill="hold"/>
                                        <p:tgtEl>
                                          <p:spTgt spid="104457"/>
                                        </p:tgtEl>
                                        <p:attrNameLst>
                                          <p:attrName>ppt_x</p:attrName>
                                        </p:attrNameLst>
                                      </p:cBhvr>
                                      <p:tavLst>
                                        <p:tav tm="0">
                                          <p:val>
                                            <p:strVal val="#ppt_x"/>
                                          </p:val>
                                        </p:tav>
                                        <p:tav tm="100000">
                                          <p:val>
                                            <p:strVal val="#ppt_x"/>
                                          </p:val>
                                        </p:tav>
                                      </p:tavLst>
                                    </p:anim>
                                    <p:anim calcmode="lin" valueType="num">
                                      <p:cBhvr additive="base">
                                        <p:cTn id="34" dur="500" fill="hold"/>
                                        <p:tgtEl>
                                          <p:spTgt spid="10445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4458"/>
                                        </p:tgtEl>
                                        <p:attrNameLst>
                                          <p:attrName>style.visibility</p:attrName>
                                        </p:attrNameLst>
                                      </p:cBhvr>
                                      <p:to>
                                        <p:strVal val="visible"/>
                                      </p:to>
                                    </p:set>
                                    <p:anim calcmode="lin" valueType="num">
                                      <p:cBhvr additive="base">
                                        <p:cTn id="37" dur="500" fill="hold"/>
                                        <p:tgtEl>
                                          <p:spTgt spid="104458"/>
                                        </p:tgtEl>
                                        <p:attrNameLst>
                                          <p:attrName>ppt_x</p:attrName>
                                        </p:attrNameLst>
                                      </p:cBhvr>
                                      <p:tavLst>
                                        <p:tav tm="0">
                                          <p:val>
                                            <p:strVal val="#ppt_x"/>
                                          </p:val>
                                        </p:tav>
                                        <p:tav tm="100000">
                                          <p:val>
                                            <p:strVal val="#ppt_x"/>
                                          </p:val>
                                        </p:tav>
                                      </p:tavLst>
                                    </p:anim>
                                    <p:anim calcmode="lin" valueType="num">
                                      <p:cBhvr additive="base">
                                        <p:cTn id="38" dur="500" fill="hold"/>
                                        <p:tgtEl>
                                          <p:spTgt spid="10445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4459"/>
                                        </p:tgtEl>
                                        <p:attrNameLst>
                                          <p:attrName>style.visibility</p:attrName>
                                        </p:attrNameLst>
                                      </p:cBhvr>
                                      <p:to>
                                        <p:strVal val="visible"/>
                                      </p:to>
                                    </p:set>
                                    <p:anim calcmode="lin" valueType="num">
                                      <p:cBhvr additive="base">
                                        <p:cTn id="41" dur="500" fill="hold"/>
                                        <p:tgtEl>
                                          <p:spTgt spid="104459"/>
                                        </p:tgtEl>
                                        <p:attrNameLst>
                                          <p:attrName>ppt_x</p:attrName>
                                        </p:attrNameLst>
                                      </p:cBhvr>
                                      <p:tavLst>
                                        <p:tav tm="0">
                                          <p:val>
                                            <p:strVal val="#ppt_x"/>
                                          </p:val>
                                        </p:tav>
                                        <p:tav tm="100000">
                                          <p:val>
                                            <p:strVal val="#ppt_x"/>
                                          </p:val>
                                        </p:tav>
                                      </p:tavLst>
                                    </p:anim>
                                    <p:anim calcmode="lin" valueType="num">
                                      <p:cBhvr additive="base">
                                        <p:cTn id="42" dur="500" fill="hold"/>
                                        <p:tgtEl>
                                          <p:spTgt spid="10445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4460"/>
                                        </p:tgtEl>
                                        <p:attrNameLst>
                                          <p:attrName>style.visibility</p:attrName>
                                        </p:attrNameLst>
                                      </p:cBhvr>
                                      <p:to>
                                        <p:strVal val="visible"/>
                                      </p:to>
                                    </p:set>
                                    <p:anim calcmode="lin" valueType="num">
                                      <p:cBhvr additive="base">
                                        <p:cTn id="45" dur="500" fill="hold"/>
                                        <p:tgtEl>
                                          <p:spTgt spid="104460"/>
                                        </p:tgtEl>
                                        <p:attrNameLst>
                                          <p:attrName>ppt_x</p:attrName>
                                        </p:attrNameLst>
                                      </p:cBhvr>
                                      <p:tavLst>
                                        <p:tav tm="0">
                                          <p:val>
                                            <p:strVal val="#ppt_x"/>
                                          </p:val>
                                        </p:tav>
                                        <p:tav tm="100000">
                                          <p:val>
                                            <p:strVal val="#ppt_x"/>
                                          </p:val>
                                        </p:tav>
                                      </p:tavLst>
                                    </p:anim>
                                    <p:anim calcmode="lin" valueType="num">
                                      <p:cBhvr additive="base">
                                        <p:cTn id="46" dur="500" fill="hold"/>
                                        <p:tgtEl>
                                          <p:spTgt spid="10446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4461"/>
                                        </p:tgtEl>
                                        <p:attrNameLst>
                                          <p:attrName>style.visibility</p:attrName>
                                        </p:attrNameLst>
                                      </p:cBhvr>
                                      <p:to>
                                        <p:strVal val="visible"/>
                                      </p:to>
                                    </p:set>
                                    <p:anim calcmode="lin" valueType="num">
                                      <p:cBhvr additive="base">
                                        <p:cTn id="49" dur="500" fill="hold"/>
                                        <p:tgtEl>
                                          <p:spTgt spid="104461"/>
                                        </p:tgtEl>
                                        <p:attrNameLst>
                                          <p:attrName>ppt_x</p:attrName>
                                        </p:attrNameLst>
                                      </p:cBhvr>
                                      <p:tavLst>
                                        <p:tav tm="0">
                                          <p:val>
                                            <p:strVal val="#ppt_x"/>
                                          </p:val>
                                        </p:tav>
                                        <p:tav tm="100000">
                                          <p:val>
                                            <p:strVal val="#ppt_x"/>
                                          </p:val>
                                        </p:tav>
                                      </p:tavLst>
                                    </p:anim>
                                    <p:anim calcmode="lin" valueType="num">
                                      <p:cBhvr additive="base">
                                        <p:cTn id="50" dur="500" fill="hold"/>
                                        <p:tgtEl>
                                          <p:spTgt spid="10446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4462"/>
                                        </p:tgtEl>
                                        <p:attrNameLst>
                                          <p:attrName>style.visibility</p:attrName>
                                        </p:attrNameLst>
                                      </p:cBhvr>
                                      <p:to>
                                        <p:strVal val="visible"/>
                                      </p:to>
                                    </p:set>
                                    <p:anim calcmode="lin" valueType="num">
                                      <p:cBhvr additive="base">
                                        <p:cTn id="53" dur="500" fill="hold"/>
                                        <p:tgtEl>
                                          <p:spTgt spid="104462"/>
                                        </p:tgtEl>
                                        <p:attrNameLst>
                                          <p:attrName>ppt_x</p:attrName>
                                        </p:attrNameLst>
                                      </p:cBhvr>
                                      <p:tavLst>
                                        <p:tav tm="0">
                                          <p:val>
                                            <p:strVal val="#ppt_x"/>
                                          </p:val>
                                        </p:tav>
                                        <p:tav tm="100000">
                                          <p:val>
                                            <p:strVal val="#ppt_x"/>
                                          </p:val>
                                        </p:tav>
                                      </p:tavLst>
                                    </p:anim>
                                    <p:anim calcmode="lin" valueType="num">
                                      <p:cBhvr additive="base">
                                        <p:cTn id="54" dur="500" fill="hold"/>
                                        <p:tgtEl>
                                          <p:spTgt spid="10446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04463"/>
                                        </p:tgtEl>
                                        <p:attrNameLst>
                                          <p:attrName>style.visibility</p:attrName>
                                        </p:attrNameLst>
                                      </p:cBhvr>
                                      <p:to>
                                        <p:strVal val="visible"/>
                                      </p:to>
                                    </p:set>
                                    <p:anim calcmode="lin" valueType="num">
                                      <p:cBhvr additive="base">
                                        <p:cTn id="57" dur="500" fill="hold"/>
                                        <p:tgtEl>
                                          <p:spTgt spid="104463"/>
                                        </p:tgtEl>
                                        <p:attrNameLst>
                                          <p:attrName>ppt_x</p:attrName>
                                        </p:attrNameLst>
                                      </p:cBhvr>
                                      <p:tavLst>
                                        <p:tav tm="0">
                                          <p:val>
                                            <p:strVal val="#ppt_x"/>
                                          </p:val>
                                        </p:tav>
                                        <p:tav tm="100000">
                                          <p:val>
                                            <p:strVal val="#ppt_x"/>
                                          </p:val>
                                        </p:tav>
                                      </p:tavLst>
                                    </p:anim>
                                    <p:anim calcmode="lin" valueType="num">
                                      <p:cBhvr additive="base">
                                        <p:cTn id="58" dur="500" fill="hold"/>
                                        <p:tgtEl>
                                          <p:spTgt spid="10446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04464"/>
                                        </p:tgtEl>
                                        <p:attrNameLst>
                                          <p:attrName>style.visibility</p:attrName>
                                        </p:attrNameLst>
                                      </p:cBhvr>
                                      <p:to>
                                        <p:strVal val="visible"/>
                                      </p:to>
                                    </p:set>
                                    <p:anim calcmode="lin" valueType="num">
                                      <p:cBhvr additive="base">
                                        <p:cTn id="61" dur="500" fill="hold"/>
                                        <p:tgtEl>
                                          <p:spTgt spid="104464"/>
                                        </p:tgtEl>
                                        <p:attrNameLst>
                                          <p:attrName>ppt_x</p:attrName>
                                        </p:attrNameLst>
                                      </p:cBhvr>
                                      <p:tavLst>
                                        <p:tav tm="0">
                                          <p:val>
                                            <p:strVal val="#ppt_x"/>
                                          </p:val>
                                        </p:tav>
                                        <p:tav tm="100000">
                                          <p:val>
                                            <p:strVal val="#ppt_x"/>
                                          </p:val>
                                        </p:tav>
                                      </p:tavLst>
                                    </p:anim>
                                    <p:anim calcmode="lin" valueType="num">
                                      <p:cBhvr additive="base">
                                        <p:cTn id="62" dur="500" fill="hold"/>
                                        <p:tgtEl>
                                          <p:spTgt spid="10446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04465"/>
                                        </p:tgtEl>
                                        <p:attrNameLst>
                                          <p:attrName>style.visibility</p:attrName>
                                        </p:attrNameLst>
                                      </p:cBhvr>
                                      <p:to>
                                        <p:strVal val="visible"/>
                                      </p:to>
                                    </p:set>
                                    <p:anim calcmode="lin" valueType="num">
                                      <p:cBhvr additive="base">
                                        <p:cTn id="65" dur="500" fill="hold"/>
                                        <p:tgtEl>
                                          <p:spTgt spid="104465"/>
                                        </p:tgtEl>
                                        <p:attrNameLst>
                                          <p:attrName>ppt_x</p:attrName>
                                        </p:attrNameLst>
                                      </p:cBhvr>
                                      <p:tavLst>
                                        <p:tav tm="0">
                                          <p:val>
                                            <p:strVal val="#ppt_x"/>
                                          </p:val>
                                        </p:tav>
                                        <p:tav tm="100000">
                                          <p:val>
                                            <p:strVal val="#ppt_x"/>
                                          </p:val>
                                        </p:tav>
                                      </p:tavLst>
                                    </p:anim>
                                    <p:anim calcmode="lin" valueType="num">
                                      <p:cBhvr additive="base">
                                        <p:cTn id="66" dur="500" fill="hold"/>
                                        <p:tgtEl>
                                          <p:spTgt spid="10446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04466"/>
                                        </p:tgtEl>
                                        <p:attrNameLst>
                                          <p:attrName>style.visibility</p:attrName>
                                        </p:attrNameLst>
                                      </p:cBhvr>
                                      <p:to>
                                        <p:strVal val="visible"/>
                                      </p:to>
                                    </p:set>
                                    <p:anim calcmode="lin" valueType="num">
                                      <p:cBhvr additive="base">
                                        <p:cTn id="69" dur="500" fill="hold"/>
                                        <p:tgtEl>
                                          <p:spTgt spid="104466"/>
                                        </p:tgtEl>
                                        <p:attrNameLst>
                                          <p:attrName>ppt_x</p:attrName>
                                        </p:attrNameLst>
                                      </p:cBhvr>
                                      <p:tavLst>
                                        <p:tav tm="0">
                                          <p:val>
                                            <p:strVal val="#ppt_x"/>
                                          </p:val>
                                        </p:tav>
                                        <p:tav tm="100000">
                                          <p:val>
                                            <p:strVal val="#ppt_x"/>
                                          </p:val>
                                        </p:tav>
                                      </p:tavLst>
                                    </p:anim>
                                    <p:anim calcmode="lin" valueType="num">
                                      <p:cBhvr additive="base">
                                        <p:cTn id="70" dur="500" fill="hold"/>
                                        <p:tgtEl>
                                          <p:spTgt spid="10446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04467"/>
                                        </p:tgtEl>
                                        <p:attrNameLst>
                                          <p:attrName>style.visibility</p:attrName>
                                        </p:attrNameLst>
                                      </p:cBhvr>
                                      <p:to>
                                        <p:strVal val="visible"/>
                                      </p:to>
                                    </p:set>
                                    <p:anim calcmode="lin" valueType="num">
                                      <p:cBhvr additive="base">
                                        <p:cTn id="73" dur="500" fill="hold"/>
                                        <p:tgtEl>
                                          <p:spTgt spid="104467"/>
                                        </p:tgtEl>
                                        <p:attrNameLst>
                                          <p:attrName>ppt_x</p:attrName>
                                        </p:attrNameLst>
                                      </p:cBhvr>
                                      <p:tavLst>
                                        <p:tav tm="0">
                                          <p:val>
                                            <p:strVal val="#ppt_x"/>
                                          </p:val>
                                        </p:tav>
                                        <p:tav tm="100000">
                                          <p:val>
                                            <p:strVal val="#ppt_x"/>
                                          </p:val>
                                        </p:tav>
                                      </p:tavLst>
                                    </p:anim>
                                    <p:anim calcmode="lin" valueType="num">
                                      <p:cBhvr additive="base">
                                        <p:cTn id="74" dur="500" fill="hold"/>
                                        <p:tgtEl>
                                          <p:spTgt spid="10446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04468"/>
                                        </p:tgtEl>
                                        <p:attrNameLst>
                                          <p:attrName>style.visibility</p:attrName>
                                        </p:attrNameLst>
                                      </p:cBhvr>
                                      <p:to>
                                        <p:strVal val="visible"/>
                                      </p:to>
                                    </p:set>
                                    <p:anim calcmode="lin" valueType="num">
                                      <p:cBhvr additive="base">
                                        <p:cTn id="77" dur="500" fill="hold"/>
                                        <p:tgtEl>
                                          <p:spTgt spid="104468"/>
                                        </p:tgtEl>
                                        <p:attrNameLst>
                                          <p:attrName>ppt_x</p:attrName>
                                        </p:attrNameLst>
                                      </p:cBhvr>
                                      <p:tavLst>
                                        <p:tav tm="0">
                                          <p:val>
                                            <p:strVal val="#ppt_x"/>
                                          </p:val>
                                        </p:tav>
                                        <p:tav tm="100000">
                                          <p:val>
                                            <p:strVal val="#ppt_x"/>
                                          </p:val>
                                        </p:tav>
                                      </p:tavLst>
                                    </p:anim>
                                    <p:anim calcmode="lin" valueType="num">
                                      <p:cBhvr additive="base">
                                        <p:cTn id="78" dur="500" fill="hold"/>
                                        <p:tgtEl>
                                          <p:spTgt spid="10446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04469"/>
                                        </p:tgtEl>
                                        <p:attrNameLst>
                                          <p:attrName>style.visibility</p:attrName>
                                        </p:attrNameLst>
                                      </p:cBhvr>
                                      <p:to>
                                        <p:strVal val="visible"/>
                                      </p:to>
                                    </p:set>
                                    <p:anim calcmode="lin" valueType="num">
                                      <p:cBhvr additive="base">
                                        <p:cTn id="81" dur="500" fill="hold"/>
                                        <p:tgtEl>
                                          <p:spTgt spid="104469"/>
                                        </p:tgtEl>
                                        <p:attrNameLst>
                                          <p:attrName>ppt_x</p:attrName>
                                        </p:attrNameLst>
                                      </p:cBhvr>
                                      <p:tavLst>
                                        <p:tav tm="0">
                                          <p:val>
                                            <p:strVal val="#ppt_x"/>
                                          </p:val>
                                        </p:tav>
                                        <p:tav tm="100000">
                                          <p:val>
                                            <p:strVal val="#ppt_x"/>
                                          </p:val>
                                        </p:tav>
                                      </p:tavLst>
                                    </p:anim>
                                    <p:anim calcmode="lin" valueType="num">
                                      <p:cBhvr additive="base">
                                        <p:cTn id="82" dur="500" fill="hold"/>
                                        <p:tgtEl>
                                          <p:spTgt spid="10446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04470"/>
                                        </p:tgtEl>
                                        <p:attrNameLst>
                                          <p:attrName>style.visibility</p:attrName>
                                        </p:attrNameLst>
                                      </p:cBhvr>
                                      <p:to>
                                        <p:strVal val="visible"/>
                                      </p:to>
                                    </p:set>
                                    <p:anim calcmode="lin" valueType="num">
                                      <p:cBhvr additive="base">
                                        <p:cTn id="85" dur="500" fill="hold"/>
                                        <p:tgtEl>
                                          <p:spTgt spid="104470"/>
                                        </p:tgtEl>
                                        <p:attrNameLst>
                                          <p:attrName>ppt_x</p:attrName>
                                        </p:attrNameLst>
                                      </p:cBhvr>
                                      <p:tavLst>
                                        <p:tav tm="0">
                                          <p:val>
                                            <p:strVal val="#ppt_x"/>
                                          </p:val>
                                        </p:tav>
                                        <p:tav tm="100000">
                                          <p:val>
                                            <p:strVal val="#ppt_x"/>
                                          </p:val>
                                        </p:tav>
                                      </p:tavLst>
                                    </p:anim>
                                    <p:anim calcmode="lin" valueType="num">
                                      <p:cBhvr additive="base">
                                        <p:cTn id="86" dur="500" fill="hold"/>
                                        <p:tgtEl>
                                          <p:spTgt spid="10447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04471"/>
                                        </p:tgtEl>
                                        <p:attrNameLst>
                                          <p:attrName>style.visibility</p:attrName>
                                        </p:attrNameLst>
                                      </p:cBhvr>
                                      <p:to>
                                        <p:strVal val="visible"/>
                                      </p:to>
                                    </p:set>
                                    <p:anim calcmode="lin" valueType="num">
                                      <p:cBhvr additive="base">
                                        <p:cTn id="89" dur="500" fill="hold"/>
                                        <p:tgtEl>
                                          <p:spTgt spid="104471"/>
                                        </p:tgtEl>
                                        <p:attrNameLst>
                                          <p:attrName>ppt_x</p:attrName>
                                        </p:attrNameLst>
                                      </p:cBhvr>
                                      <p:tavLst>
                                        <p:tav tm="0">
                                          <p:val>
                                            <p:strVal val="#ppt_x"/>
                                          </p:val>
                                        </p:tav>
                                        <p:tav tm="100000">
                                          <p:val>
                                            <p:strVal val="#ppt_x"/>
                                          </p:val>
                                        </p:tav>
                                      </p:tavLst>
                                    </p:anim>
                                    <p:anim calcmode="lin" valueType="num">
                                      <p:cBhvr additive="base">
                                        <p:cTn id="90" dur="500" fill="hold"/>
                                        <p:tgtEl>
                                          <p:spTgt spid="104471"/>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04472"/>
                                        </p:tgtEl>
                                        <p:attrNameLst>
                                          <p:attrName>style.visibility</p:attrName>
                                        </p:attrNameLst>
                                      </p:cBhvr>
                                      <p:to>
                                        <p:strVal val="visible"/>
                                      </p:to>
                                    </p:set>
                                    <p:anim calcmode="lin" valueType="num">
                                      <p:cBhvr additive="base">
                                        <p:cTn id="93" dur="500" fill="hold"/>
                                        <p:tgtEl>
                                          <p:spTgt spid="104472"/>
                                        </p:tgtEl>
                                        <p:attrNameLst>
                                          <p:attrName>ppt_x</p:attrName>
                                        </p:attrNameLst>
                                      </p:cBhvr>
                                      <p:tavLst>
                                        <p:tav tm="0">
                                          <p:val>
                                            <p:strVal val="#ppt_x"/>
                                          </p:val>
                                        </p:tav>
                                        <p:tav tm="100000">
                                          <p:val>
                                            <p:strVal val="#ppt_x"/>
                                          </p:val>
                                        </p:tav>
                                      </p:tavLst>
                                    </p:anim>
                                    <p:anim calcmode="lin" valueType="num">
                                      <p:cBhvr additive="base">
                                        <p:cTn id="94" dur="500" fill="hold"/>
                                        <p:tgtEl>
                                          <p:spTgt spid="104472"/>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04473"/>
                                        </p:tgtEl>
                                        <p:attrNameLst>
                                          <p:attrName>style.visibility</p:attrName>
                                        </p:attrNameLst>
                                      </p:cBhvr>
                                      <p:to>
                                        <p:strVal val="visible"/>
                                      </p:to>
                                    </p:set>
                                    <p:anim calcmode="lin" valueType="num">
                                      <p:cBhvr additive="base">
                                        <p:cTn id="97" dur="500" fill="hold"/>
                                        <p:tgtEl>
                                          <p:spTgt spid="104473"/>
                                        </p:tgtEl>
                                        <p:attrNameLst>
                                          <p:attrName>ppt_x</p:attrName>
                                        </p:attrNameLst>
                                      </p:cBhvr>
                                      <p:tavLst>
                                        <p:tav tm="0">
                                          <p:val>
                                            <p:strVal val="#ppt_x"/>
                                          </p:val>
                                        </p:tav>
                                        <p:tav tm="100000">
                                          <p:val>
                                            <p:strVal val="#ppt_x"/>
                                          </p:val>
                                        </p:tav>
                                      </p:tavLst>
                                    </p:anim>
                                    <p:anim calcmode="lin" valueType="num">
                                      <p:cBhvr additive="base">
                                        <p:cTn id="98" dur="500" fill="hold"/>
                                        <p:tgtEl>
                                          <p:spTgt spid="104473"/>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04474"/>
                                        </p:tgtEl>
                                        <p:attrNameLst>
                                          <p:attrName>style.visibility</p:attrName>
                                        </p:attrNameLst>
                                      </p:cBhvr>
                                      <p:to>
                                        <p:strVal val="visible"/>
                                      </p:to>
                                    </p:set>
                                    <p:anim calcmode="lin" valueType="num">
                                      <p:cBhvr additive="base">
                                        <p:cTn id="101" dur="500" fill="hold"/>
                                        <p:tgtEl>
                                          <p:spTgt spid="104474"/>
                                        </p:tgtEl>
                                        <p:attrNameLst>
                                          <p:attrName>ppt_x</p:attrName>
                                        </p:attrNameLst>
                                      </p:cBhvr>
                                      <p:tavLst>
                                        <p:tav tm="0">
                                          <p:val>
                                            <p:strVal val="#ppt_x"/>
                                          </p:val>
                                        </p:tav>
                                        <p:tav tm="100000">
                                          <p:val>
                                            <p:strVal val="#ppt_x"/>
                                          </p:val>
                                        </p:tav>
                                      </p:tavLst>
                                    </p:anim>
                                    <p:anim calcmode="lin" valueType="num">
                                      <p:cBhvr additive="base">
                                        <p:cTn id="102" dur="500" fill="hold"/>
                                        <p:tgtEl>
                                          <p:spTgt spid="104474"/>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04475"/>
                                        </p:tgtEl>
                                        <p:attrNameLst>
                                          <p:attrName>style.visibility</p:attrName>
                                        </p:attrNameLst>
                                      </p:cBhvr>
                                      <p:to>
                                        <p:strVal val="visible"/>
                                      </p:to>
                                    </p:set>
                                    <p:anim calcmode="lin" valueType="num">
                                      <p:cBhvr additive="base">
                                        <p:cTn id="105" dur="500" fill="hold"/>
                                        <p:tgtEl>
                                          <p:spTgt spid="104475"/>
                                        </p:tgtEl>
                                        <p:attrNameLst>
                                          <p:attrName>ppt_x</p:attrName>
                                        </p:attrNameLst>
                                      </p:cBhvr>
                                      <p:tavLst>
                                        <p:tav tm="0">
                                          <p:val>
                                            <p:strVal val="#ppt_x"/>
                                          </p:val>
                                        </p:tav>
                                        <p:tav tm="100000">
                                          <p:val>
                                            <p:strVal val="#ppt_x"/>
                                          </p:val>
                                        </p:tav>
                                      </p:tavLst>
                                    </p:anim>
                                    <p:anim calcmode="lin" valueType="num">
                                      <p:cBhvr additive="base">
                                        <p:cTn id="106" dur="500" fill="hold"/>
                                        <p:tgtEl>
                                          <p:spTgt spid="104475"/>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04476"/>
                                        </p:tgtEl>
                                        <p:attrNameLst>
                                          <p:attrName>style.visibility</p:attrName>
                                        </p:attrNameLst>
                                      </p:cBhvr>
                                      <p:to>
                                        <p:strVal val="visible"/>
                                      </p:to>
                                    </p:set>
                                    <p:anim calcmode="lin" valueType="num">
                                      <p:cBhvr additive="base">
                                        <p:cTn id="109" dur="500" fill="hold"/>
                                        <p:tgtEl>
                                          <p:spTgt spid="104476"/>
                                        </p:tgtEl>
                                        <p:attrNameLst>
                                          <p:attrName>ppt_x</p:attrName>
                                        </p:attrNameLst>
                                      </p:cBhvr>
                                      <p:tavLst>
                                        <p:tav tm="0">
                                          <p:val>
                                            <p:strVal val="#ppt_x"/>
                                          </p:val>
                                        </p:tav>
                                        <p:tav tm="100000">
                                          <p:val>
                                            <p:strVal val="#ppt_x"/>
                                          </p:val>
                                        </p:tav>
                                      </p:tavLst>
                                    </p:anim>
                                    <p:anim calcmode="lin" valueType="num">
                                      <p:cBhvr additive="base">
                                        <p:cTn id="110" dur="500" fill="hold"/>
                                        <p:tgtEl>
                                          <p:spTgt spid="104476"/>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04477"/>
                                        </p:tgtEl>
                                        <p:attrNameLst>
                                          <p:attrName>style.visibility</p:attrName>
                                        </p:attrNameLst>
                                      </p:cBhvr>
                                      <p:to>
                                        <p:strVal val="visible"/>
                                      </p:to>
                                    </p:set>
                                    <p:anim calcmode="lin" valueType="num">
                                      <p:cBhvr additive="base">
                                        <p:cTn id="113" dur="500" fill="hold"/>
                                        <p:tgtEl>
                                          <p:spTgt spid="104477"/>
                                        </p:tgtEl>
                                        <p:attrNameLst>
                                          <p:attrName>ppt_x</p:attrName>
                                        </p:attrNameLst>
                                      </p:cBhvr>
                                      <p:tavLst>
                                        <p:tav tm="0">
                                          <p:val>
                                            <p:strVal val="#ppt_x"/>
                                          </p:val>
                                        </p:tav>
                                        <p:tav tm="100000">
                                          <p:val>
                                            <p:strVal val="#ppt_x"/>
                                          </p:val>
                                        </p:tav>
                                      </p:tavLst>
                                    </p:anim>
                                    <p:anim calcmode="lin" valueType="num">
                                      <p:cBhvr additive="base">
                                        <p:cTn id="114" dur="500" fill="hold"/>
                                        <p:tgtEl>
                                          <p:spTgt spid="104477"/>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104478"/>
                                        </p:tgtEl>
                                        <p:attrNameLst>
                                          <p:attrName>style.visibility</p:attrName>
                                        </p:attrNameLst>
                                      </p:cBhvr>
                                      <p:to>
                                        <p:strVal val="visible"/>
                                      </p:to>
                                    </p:set>
                                    <p:anim calcmode="lin" valueType="num">
                                      <p:cBhvr additive="base">
                                        <p:cTn id="117" dur="500" fill="hold"/>
                                        <p:tgtEl>
                                          <p:spTgt spid="104478"/>
                                        </p:tgtEl>
                                        <p:attrNameLst>
                                          <p:attrName>ppt_x</p:attrName>
                                        </p:attrNameLst>
                                      </p:cBhvr>
                                      <p:tavLst>
                                        <p:tav tm="0">
                                          <p:val>
                                            <p:strVal val="#ppt_x"/>
                                          </p:val>
                                        </p:tav>
                                        <p:tav tm="100000">
                                          <p:val>
                                            <p:strVal val="#ppt_x"/>
                                          </p:val>
                                        </p:tav>
                                      </p:tavLst>
                                    </p:anim>
                                    <p:anim calcmode="lin" valueType="num">
                                      <p:cBhvr additive="base">
                                        <p:cTn id="118" dur="500" fill="hold"/>
                                        <p:tgtEl>
                                          <p:spTgt spid="104478"/>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104479"/>
                                        </p:tgtEl>
                                        <p:attrNameLst>
                                          <p:attrName>style.visibility</p:attrName>
                                        </p:attrNameLst>
                                      </p:cBhvr>
                                      <p:to>
                                        <p:strVal val="visible"/>
                                      </p:to>
                                    </p:set>
                                    <p:anim calcmode="lin" valueType="num">
                                      <p:cBhvr additive="base">
                                        <p:cTn id="121" dur="500" fill="hold"/>
                                        <p:tgtEl>
                                          <p:spTgt spid="104479"/>
                                        </p:tgtEl>
                                        <p:attrNameLst>
                                          <p:attrName>ppt_x</p:attrName>
                                        </p:attrNameLst>
                                      </p:cBhvr>
                                      <p:tavLst>
                                        <p:tav tm="0">
                                          <p:val>
                                            <p:strVal val="#ppt_x"/>
                                          </p:val>
                                        </p:tav>
                                        <p:tav tm="100000">
                                          <p:val>
                                            <p:strVal val="#ppt_x"/>
                                          </p:val>
                                        </p:tav>
                                      </p:tavLst>
                                    </p:anim>
                                    <p:anim calcmode="lin" valueType="num">
                                      <p:cBhvr additive="base">
                                        <p:cTn id="122" dur="500" fill="hold"/>
                                        <p:tgtEl>
                                          <p:spTgt spid="104479"/>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04480"/>
                                        </p:tgtEl>
                                        <p:attrNameLst>
                                          <p:attrName>style.visibility</p:attrName>
                                        </p:attrNameLst>
                                      </p:cBhvr>
                                      <p:to>
                                        <p:strVal val="visible"/>
                                      </p:to>
                                    </p:set>
                                    <p:anim calcmode="lin" valueType="num">
                                      <p:cBhvr additive="base">
                                        <p:cTn id="125" dur="500" fill="hold"/>
                                        <p:tgtEl>
                                          <p:spTgt spid="104480"/>
                                        </p:tgtEl>
                                        <p:attrNameLst>
                                          <p:attrName>ppt_x</p:attrName>
                                        </p:attrNameLst>
                                      </p:cBhvr>
                                      <p:tavLst>
                                        <p:tav tm="0">
                                          <p:val>
                                            <p:strVal val="#ppt_x"/>
                                          </p:val>
                                        </p:tav>
                                        <p:tav tm="100000">
                                          <p:val>
                                            <p:strVal val="#ppt_x"/>
                                          </p:val>
                                        </p:tav>
                                      </p:tavLst>
                                    </p:anim>
                                    <p:anim calcmode="lin" valueType="num">
                                      <p:cBhvr additive="base">
                                        <p:cTn id="126" dur="500" fill="hold"/>
                                        <p:tgtEl>
                                          <p:spTgt spid="104480"/>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104481"/>
                                        </p:tgtEl>
                                        <p:attrNameLst>
                                          <p:attrName>style.visibility</p:attrName>
                                        </p:attrNameLst>
                                      </p:cBhvr>
                                      <p:to>
                                        <p:strVal val="visible"/>
                                      </p:to>
                                    </p:set>
                                    <p:anim calcmode="lin" valueType="num">
                                      <p:cBhvr additive="base">
                                        <p:cTn id="129" dur="500" fill="hold"/>
                                        <p:tgtEl>
                                          <p:spTgt spid="104481"/>
                                        </p:tgtEl>
                                        <p:attrNameLst>
                                          <p:attrName>ppt_x</p:attrName>
                                        </p:attrNameLst>
                                      </p:cBhvr>
                                      <p:tavLst>
                                        <p:tav tm="0">
                                          <p:val>
                                            <p:strVal val="#ppt_x"/>
                                          </p:val>
                                        </p:tav>
                                        <p:tav tm="100000">
                                          <p:val>
                                            <p:strVal val="#ppt_x"/>
                                          </p:val>
                                        </p:tav>
                                      </p:tavLst>
                                    </p:anim>
                                    <p:anim calcmode="lin" valueType="num">
                                      <p:cBhvr additive="base">
                                        <p:cTn id="130" dur="500" fill="hold"/>
                                        <p:tgtEl>
                                          <p:spTgt spid="104481"/>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104482"/>
                                        </p:tgtEl>
                                        <p:attrNameLst>
                                          <p:attrName>style.visibility</p:attrName>
                                        </p:attrNameLst>
                                      </p:cBhvr>
                                      <p:to>
                                        <p:strVal val="visible"/>
                                      </p:to>
                                    </p:set>
                                    <p:anim calcmode="lin" valueType="num">
                                      <p:cBhvr additive="base">
                                        <p:cTn id="133" dur="500" fill="hold"/>
                                        <p:tgtEl>
                                          <p:spTgt spid="104482"/>
                                        </p:tgtEl>
                                        <p:attrNameLst>
                                          <p:attrName>ppt_x</p:attrName>
                                        </p:attrNameLst>
                                      </p:cBhvr>
                                      <p:tavLst>
                                        <p:tav tm="0">
                                          <p:val>
                                            <p:strVal val="#ppt_x"/>
                                          </p:val>
                                        </p:tav>
                                        <p:tav tm="100000">
                                          <p:val>
                                            <p:strVal val="#ppt_x"/>
                                          </p:val>
                                        </p:tav>
                                      </p:tavLst>
                                    </p:anim>
                                    <p:anim calcmode="lin" valueType="num">
                                      <p:cBhvr additive="base">
                                        <p:cTn id="134" dur="500" fill="hold"/>
                                        <p:tgtEl>
                                          <p:spTgt spid="104482"/>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104483"/>
                                        </p:tgtEl>
                                        <p:attrNameLst>
                                          <p:attrName>style.visibility</p:attrName>
                                        </p:attrNameLst>
                                      </p:cBhvr>
                                      <p:to>
                                        <p:strVal val="visible"/>
                                      </p:to>
                                    </p:set>
                                    <p:anim calcmode="lin" valueType="num">
                                      <p:cBhvr additive="base">
                                        <p:cTn id="137" dur="500" fill="hold"/>
                                        <p:tgtEl>
                                          <p:spTgt spid="104483"/>
                                        </p:tgtEl>
                                        <p:attrNameLst>
                                          <p:attrName>ppt_x</p:attrName>
                                        </p:attrNameLst>
                                      </p:cBhvr>
                                      <p:tavLst>
                                        <p:tav tm="0">
                                          <p:val>
                                            <p:strVal val="#ppt_x"/>
                                          </p:val>
                                        </p:tav>
                                        <p:tav tm="100000">
                                          <p:val>
                                            <p:strVal val="#ppt_x"/>
                                          </p:val>
                                        </p:tav>
                                      </p:tavLst>
                                    </p:anim>
                                    <p:anim calcmode="lin" valueType="num">
                                      <p:cBhvr additive="base">
                                        <p:cTn id="138" dur="500" fill="hold"/>
                                        <p:tgtEl>
                                          <p:spTgt spid="104483"/>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104484"/>
                                        </p:tgtEl>
                                        <p:attrNameLst>
                                          <p:attrName>style.visibility</p:attrName>
                                        </p:attrNameLst>
                                      </p:cBhvr>
                                      <p:to>
                                        <p:strVal val="visible"/>
                                      </p:to>
                                    </p:set>
                                    <p:anim calcmode="lin" valueType="num">
                                      <p:cBhvr additive="base">
                                        <p:cTn id="141" dur="500" fill="hold"/>
                                        <p:tgtEl>
                                          <p:spTgt spid="104484"/>
                                        </p:tgtEl>
                                        <p:attrNameLst>
                                          <p:attrName>ppt_x</p:attrName>
                                        </p:attrNameLst>
                                      </p:cBhvr>
                                      <p:tavLst>
                                        <p:tav tm="0">
                                          <p:val>
                                            <p:strVal val="#ppt_x"/>
                                          </p:val>
                                        </p:tav>
                                        <p:tav tm="100000">
                                          <p:val>
                                            <p:strVal val="#ppt_x"/>
                                          </p:val>
                                        </p:tav>
                                      </p:tavLst>
                                    </p:anim>
                                    <p:anim calcmode="lin" valueType="num">
                                      <p:cBhvr additive="base">
                                        <p:cTn id="142" dur="500" fill="hold"/>
                                        <p:tgtEl>
                                          <p:spTgt spid="104484"/>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104485"/>
                                        </p:tgtEl>
                                        <p:attrNameLst>
                                          <p:attrName>style.visibility</p:attrName>
                                        </p:attrNameLst>
                                      </p:cBhvr>
                                      <p:to>
                                        <p:strVal val="visible"/>
                                      </p:to>
                                    </p:set>
                                    <p:anim calcmode="lin" valueType="num">
                                      <p:cBhvr additive="base">
                                        <p:cTn id="145" dur="500" fill="hold"/>
                                        <p:tgtEl>
                                          <p:spTgt spid="104485"/>
                                        </p:tgtEl>
                                        <p:attrNameLst>
                                          <p:attrName>ppt_x</p:attrName>
                                        </p:attrNameLst>
                                      </p:cBhvr>
                                      <p:tavLst>
                                        <p:tav tm="0">
                                          <p:val>
                                            <p:strVal val="#ppt_x"/>
                                          </p:val>
                                        </p:tav>
                                        <p:tav tm="100000">
                                          <p:val>
                                            <p:strVal val="#ppt_x"/>
                                          </p:val>
                                        </p:tav>
                                      </p:tavLst>
                                    </p:anim>
                                    <p:anim calcmode="lin" valueType="num">
                                      <p:cBhvr additive="base">
                                        <p:cTn id="146" dur="500" fill="hold"/>
                                        <p:tgtEl>
                                          <p:spTgt spid="10448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04486"/>
                                        </p:tgtEl>
                                        <p:attrNameLst>
                                          <p:attrName>style.visibility</p:attrName>
                                        </p:attrNameLst>
                                      </p:cBhvr>
                                      <p:to>
                                        <p:strVal val="visible"/>
                                      </p:to>
                                    </p:set>
                                    <p:anim calcmode="lin" valueType="num">
                                      <p:cBhvr additive="base">
                                        <p:cTn id="149" dur="500" fill="hold"/>
                                        <p:tgtEl>
                                          <p:spTgt spid="104486"/>
                                        </p:tgtEl>
                                        <p:attrNameLst>
                                          <p:attrName>ppt_x</p:attrName>
                                        </p:attrNameLst>
                                      </p:cBhvr>
                                      <p:tavLst>
                                        <p:tav tm="0">
                                          <p:val>
                                            <p:strVal val="#ppt_x"/>
                                          </p:val>
                                        </p:tav>
                                        <p:tav tm="100000">
                                          <p:val>
                                            <p:strVal val="#ppt_x"/>
                                          </p:val>
                                        </p:tav>
                                      </p:tavLst>
                                    </p:anim>
                                    <p:anim calcmode="lin" valueType="num">
                                      <p:cBhvr additive="base">
                                        <p:cTn id="150" dur="500" fill="hold"/>
                                        <p:tgtEl>
                                          <p:spTgt spid="104486"/>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04487"/>
                                        </p:tgtEl>
                                        <p:attrNameLst>
                                          <p:attrName>style.visibility</p:attrName>
                                        </p:attrNameLst>
                                      </p:cBhvr>
                                      <p:to>
                                        <p:strVal val="visible"/>
                                      </p:to>
                                    </p:set>
                                    <p:anim calcmode="lin" valueType="num">
                                      <p:cBhvr additive="base">
                                        <p:cTn id="153" dur="500" fill="hold"/>
                                        <p:tgtEl>
                                          <p:spTgt spid="104487"/>
                                        </p:tgtEl>
                                        <p:attrNameLst>
                                          <p:attrName>ppt_x</p:attrName>
                                        </p:attrNameLst>
                                      </p:cBhvr>
                                      <p:tavLst>
                                        <p:tav tm="0">
                                          <p:val>
                                            <p:strVal val="#ppt_x"/>
                                          </p:val>
                                        </p:tav>
                                        <p:tav tm="100000">
                                          <p:val>
                                            <p:strVal val="#ppt_x"/>
                                          </p:val>
                                        </p:tav>
                                      </p:tavLst>
                                    </p:anim>
                                    <p:anim calcmode="lin" valueType="num">
                                      <p:cBhvr additive="base">
                                        <p:cTn id="154" dur="500" fill="hold"/>
                                        <p:tgtEl>
                                          <p:spTgt spid="104487"/>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104488"/>
                                        </p:tgtEl>
                                        <p:attrNameLst>
                                          <p:attrName>style.visibility</p:attrName>
                                        </p:attrNameLst>
                                      </p:cBhvr>
                                      <p:to>
                                        <p:strVal val="visible"/>
                                      </p:to>
                                    </p:set>
                                    <p:anim calcmode="lin" valueType="num">
                                      <p:cBhvr additive="base">
                                        <p:cTn id="157" dur="500" fill="hold"/>
                                        <p:tgtEl>
                                          <p:spTgt spid="104488"/>
                                        </p:tgtEl>
                                        <p:attrNameLst>
                                          <p:attrName>ppt_x</p:attrName>
                                        </p:attrNameLst>
                                      </p:cBhvr>
                                      <p:tavLst>
                                        <p:tav tm="0">
                                          <p:val>
                                            <p:strVal val="#ppt_x"/>
                                          </p:val>
                                        </p:tav>
                                        <p:tav tm="100000">
                                          <p:val>
                                            <p:strVal val="#ppt_x"/>
                                          </p:val>
                                        </p:tav>
                                      </p:tavLst>
                                    </p:anim>
                                    <p:anim calcmode="lin" valueType="num">
                                      <p:cBhvr additive="base">
                                        <p:cTn id="158" dur="500" fill="hold"/>
                                        <p:tgtEl>
                                          <p:spTgt spid="104488"/>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104489"/>
                                        </p:tgtEl>
                                        <p:attrNameLst>
                                          <p:attrName>style.visibility</p:attrName>
                                        </p:attrNameLst>
                                      </p:cBhvr>
                                      <p:to>
                                        <p:strVal val="visible"/>
                                      </p:to>
                                    </p:set>
                                    <p:anim calcmode="lin" valueType="num">
                                      <p:cBhvr additive="base">
                                        <p:cTn id="161" dur="500" fill="hold"/>
                                        <p:tgtEl>
                                          <p:spTgt spid="104489"/>
                                        </p:tgtEl>
                                        <p:attrNameLst>
                                          <p:attrName>ppt_x</p:attrName>
                                        </p:attrNameLst>
                                      </p:cBhvr>
                                      <p:tavLst>
                                        <p:tav tm="0">
                                          <p:val>
                                            <p:strVal val="#ppt_x"/>
                                          </p:val>
                                        </p:tav>
                                        <p:tav tm="100000">
                                          <p:val>
                                            <p:strVal val="#ppt_x"/>
                                          </p:val>
                                        </p:tav>
                                      </p:tavLst>
                                    </p:anim>
                                    <p:anim calcmode="lin" valueType="num">
                                      <p:cBhvr additive="base">
                                        <p:cTn id="162" dur="500" fill="hold"/>
                                        <p:tgtEl>
                                          <p:spTgt spid="104489"/>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104490"/>
                                        </p:tgtEl>
                                        <p:attrNameLst>
                                          <p:attrName>style.visibility</p:attrName>
                                        </p:attrNameLst>
                                      </p:cBhvr>
                                      <p:to>
                                        <p:strVal val="visible"/>
                                      </p:to>
                                    </p:set>
                                    <p:anim calcmode="lin" valueType="num">
                                      <p:cBhvr additive="base">
                                        <p:cTn id="165" dur="500" fill="hold"/>
                                        <p:tgtEl>
                                          <p:spTgt spid="104490"/>
                                        </p:tgtEl>
                                        <p:attrNameLst>
                                          <p:attrName>ppt_x</p:attrName>
                                        </p:attrNameLst>
                                      </p:cBhvr>
                                      <p:tavLst>
                                        <p:tav tm="0">
                                          <p:val>
                                            <p:strVal val="#ppt_x"/>
                                          </p:val>
                                        </p:tav>
                                        <p:tav tm="100000">
                                          <p:val>
                                            <p:strVal val="#ppt_x"/>
                                          </p:val>
                                        </p:tav>
                                      </p:tavLst>
                                    </p:anim>
                                    <p:anim calcmode="lin" valueType="num">
                                      <p:cBhvr additive="base">
                                        <p:cTn id="166" dur="500" fill="hold"/>
                                        <p:tgtEl>
                                          <p:spTgt spid="104490"/>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104491"/>
                                        </p:tgtEl>
                                        <p:attrNameLst>
                                          <p:attrName>style.visibility</p:attrName>
                                        </p:attrNameLst>
                                      </p:cBhvr>
                                      <p:to>
                                        <p:strVal val="visible"/>
                                      </p:to>
                                    </p:set>
                                    <p:anim calcmode="lin" valueType="num">
                                      <p:cBhvr additive="base">
                                        <p:cTn id="169" dur="500" fill="hold"/>
                                        <p:tgtEl>
                                          <p:spTgt spid="104491"/>
                                        </p:tgtEl>
                                        <p:attrNameLst>
                                          <p:attrName>ppt_x</p:attrName>
                                        </p:attrNameLst>
                                      </p:cBhvr>
                                      <p:tavLst>
                                        <p:tav tm="0">
                                          <p:val>
                                            <p:strVal val="#ppt_x"/>
                                          </p:val>
                                        </p:tav>
                                        <p:tav tm="100000">
                                          <p:val>
                                            <p:strVal val="#ppt_x"/>
                                          </p:val>
                                        </p:tav>
                                      </p:tavLst>
                                    </p:anim>
                                    <p:anim calcmode="lin" valueType="num">
                                      <p:cBhvr additive="base">
                                        <p:cTn id="170" dur="500" fill="hold"/>
                                        <p:tgtEl>
                                          <p:spTgt spid="104491"/>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104492"/>
                                        </p:tgtEl>
                                        <p:attrNameLst>
                                          <p:attrName>style.visibility</p:attrName>
                                        </p:attrNameLst>
                                      </p:cBhvr>
                                      <p:to>
                                        <p:strVal val="visible"/>
                                      </p:to>
                                    </p:set>
                                    <p:anim calcmode="lin" valueType="num">
                                      <p:cBhvr additive="base">
                                        <p:cTn id="173" dur="500" fill="hold"/>
                                        <p:tgtEl>
                                          <p:spTgt spid="104492"/>
                                        </p:tgtEl>
                                        <p:attrNameLst>
                                          <p:attrName>ppt_x</p:attrName>
                                        </p:attrNameLst>
                                      </p:cBhvr>
                                      <p:tavLst>
                                        <p:tav tm="0">
                                          <p:val>
                                            <p:strVal val="#ppt_x"/>
                                          </p:val>
                                        </p:tav>
                                        <p:tav tm="100000">
                                          <p:val>
                                            <p:strVal val="#ppt_x"/>
                                          </p:val>
                                        </p:tav>
                                      </p:tavLst>
                                    </p:anim>
                                    <p:anim calcmode="lin" valueType="num">
                                      <p:cBhvr additive="base">
                                        <p:cTn id="174" dur="500" fill="hold"/>
                                        <p:tgtEl>
                                          <p:spTgt spid="104492"/>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104493"/>
                                        </p:tgtEl>
                                        <p:attrNameLst>
                                          <p:attrName>style.visibility</p:attrName>
                                        </p:attrNameLst>
                                      </p:cBhvr>
                                      <p:to>
                                        <p:strVal val="visible"/>
                                      </p:to>
                                    </p:set>
                                    <p:anim calcmode="lin" valueType="num">
                                      <p:cBhvr additive="base">
                                        <p:cTn id="177" dur="500" fill="hold"/>
                                        <p:tgtEl>
                                          <p:spTgt spid="104493"/>
                                        </p:tgtEl>
                                        <p:attrNameLst>
                                          <p:attrName>ppt_x</p:attrName>
                                        </p:attrNameLst>
                                      </p:cBhvr>
                                      <p:tavLst>
                                        <p:tav tm="0">
                                          <p:val>
                                            <p:strVal val="#ppt_x"/>
                                          </p:val>
                                        </p:tav>
                                        <p:tav tm="100000">
                                          <p:val>
                                            <p:strVal val="#ppt_x"/>
                                          </p:val>
                                        </p:tav>
                                      </p:tavLst>
                                    </p:anim>
                                    <p:anim calcmode="lin" valueType="num">
                                      <p:cBhvr additive="base">
                                        <p:cTn id="178" dur="500" fill="hold"/>
                                        <p:tgtEl>
                                          <p:spTgt spid="104493"/>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104494"/>
                                        </p:tgtEl>
                                        <p:attrNameLst>
                                          <p:attrName>style.visibility</p:attrName>
                                        </p:attrNameLst>
                                      </p:cBhvr>
                                      <p:to>
                                        <p:strVal val="visible"/>
                                      </p:to>
                                    </p:set>
                                    <p:anim calcmode="lin" valueType="num">
                                      <p:cBhvr additive="base">
                                        <p:cTn id="181" dur="500" fill="hold"/>
                                        <p:tgtEl>
                                          <p:spTgt spid="104494"/>
                                        </p:tgtEl>
                                        <p:attrNameLst>
                                          <p:attrName>ppt_x</p:attrName>
                                        </p:attrNameLst>
                                      </p:cBhvr>
                                      <p:tavLst>
                                        <p:tav tm="0">
                                          <p:val>
                                            <p:strVal val="#ppt_x"/>
                                          </p:val>
                                        </p:tav>
                                        <p:tav tm="100000">
                                          <p:val>
                                            <p:strVal val="#ppt_x"/>
                                          </p:val>
                                        </p:tav>
                                      </p:tavLst>
                                    </p:anim>
                                    <p:anim calcmode="lin" valueType="num">
                                      <p:cBhvr additive="base">
                                        <p:cTn id="182" dur="500" fill="hold"/>
                                        <p:tgtEl>
                                          <p:spTgt spid="104494"/>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104495"/>
                                        </p:tgtEl>
                                        <p:attrNameLst>
                                          <p:attrName>style.visibility</p:attrName>
                                        </p:attrNameLst>
                                      </p:cBhvr>
                                      <p:to>
                                        <p:strVal val="visible"/>
                                      </p:to>
                                    </p:set>
                                    <p:anim calcmode="lin" valueType="num">
                                      <p:cBhvr additive="base">
                                        <p:cTn id="185" dur="500" fill="hold"/>
                                        <p:tgtEl>
                                          <p:spTgt spid="104495"/>
                                        </p:tgtEl>
                                        <p:attrNameLst>
                                          <p:attrName>ppt_x</p:attrName>
                                        </p:attrNameLst>
                                      </p:cBhvr>
                                      <p:tavLst>
                                        <p:tav tm="0">
                                          <p:val>
                                            <p:strVal val="#ppt_x"/>
                                          </p:val>
                                        </p:tav>
                                        <p:tav tm="100000">
                                          <p:val>
                                            <p:strVal val="#ppt_x"/>
                                          </p:val>
                                        </p:tav>
                                      </p:tavLst>
                                    </p:anim>
                                    <p:anim calcmode="lin" valueType="num">
                                      <p:cBhvr additive="base">
                                        <p:cTn id="186" dur="500" fill="hold"/>
                                        <p:tgtEl>
                                          <p:spTgt spid="104495"/>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104496"/>
                                        </p:tgtEl>
                                        <p:attrNameLst>
                                          <p:attrName>style.visibility</p:attrName>
                                        </p:attrNameLst>
                                      </p:cBhvr>
                                      <p:to>
                                        <p:strVal val="visible"/>
                                      </p:to>
                                    </p:set>
                                    <p:anim calcmode="lin" valueType="num">
                                      <p:cBhvr additive="base">
                                        <p:cTn id="189" dur="500" fill="hold"/>
                                        <p:tgtEl>
                                          <p:spTgt spid="104496"/>
                                        </p:tgtEl>
                                        <p:attrNameLst>
                                          <p:attrName>ppt_x</p:attrName>
                                        </p:attrNameLst>
                                      </p:cBhvr>
                                      <p:tavLst>
                                        <p:tav tm="0">
                                          <p:val>
                                            <p:strVal val="#ppt_x"/>
                                          </p:val>
                                        </p:tav>
                                        <p:tav tm="100000">
                                          <p:val>
                                            <p:strVal val="#ppt_x"/>
                                          </p:val>
                                        </p:tav>
                                      </p:tavLst>
                                    </p:anim>
                                    <p:anim calcmode="lin" valueType="num">
                                      <p:cBhvr additive="base">
                                        <p:cTn id="190" dur="500" fill="hold"/>
                                        <p:tgtEl>
                                          <p:spTgt spid="104496"/>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104497"/>
                                        </p:tgtEl>
                                        <p:attrNameLst>
                                          <p:attrName>style.visibility</p:attrName>
                                        </p:attrNameLst>
                                      </p:cBhvr>
                                      <p:to>
                                        <p:strVal val="visible"/>
                                      </p:to>
                                    </p:set>
                                    <p:anim calcmode="lin" valueType="num">
                                      <p:cBhvr additive="base">
                                        <p:cTn id="193" dur="500" fill="hold"/>
                                        <p:tgtEl>
                                          <p:spTgt spid="104497"/>
                                        </p:tgtEl>
                                        <p:attrNameLst>
                                          <p:attrName>ppt_x</p:attrName>
                                        </p:attrNameLst>
                                      </p:cBhvr>
                                      <p:tavLst>
                                        <p:tav tm="0">
                                          <p:val>
                                            <p:strVal val="#ppt_x"/>
                                          </p:val>
                                        </p:tav>
                                        <p:tav tm="100000">
                                          <p:val>
                                            <p:strVal val="#ppt_x"/>
                                          </p:val>
                                        </p:tav>
                                      </p:tavLst>
                                    </p:anim>
                                    <p:anim calcmode="lin" valueType="num">
                                      <p:cBhvr additive="base">
                                        <p:cTn id="194" dur="500" fill="hold"/>
                                        <p:tgtEl>
                                          <p:spTgt spid="104497"/>
                                        </p:tgtEl>
                                        <p:attrNameLst>
                                          <p:attrName>ppt_y</p:attrName>
                                        </p:attrNameLst>
                                      </p:cBhvr>
                                      <p:tavLst>
                                        <p:tav tm="0">
                                          <p:val>
                                            <p:strVal val="1+#ppt_h/2"/>
                                          </p:val>
                                        </p:tav>
                                        <p:tav tm="100000">
                                          <p:val>
                                            <p:strVal val="#ppt_y"/>
                                          </p:val>
                                        </p:tav>
                                      </p:tavLst>
                                    </p:anim>
                                  </p:childTnLst>
                                </p:cTn>
                              </p:par>
                              <p:par>
                                <p:cTn id="195" presetID="2" presetClass="entr" presetSubtype="4" fill="hold" grpId="0" nodeType="withEffect">
                                  <p:stCondLst>
                                    <p:cond delay="0"/>
                                  </p:stCondLst>
                                  <p:childTnLst>
                                    <p:set>
                                      <p:cBhvr>
                                        <p:cTn id="196" dur="1" fill="hold">
                                          <p:stCondLst>
                                            <p:cond delay="0"/>
                                          </p:stCondLst>
                                        </p:cTn>
                                        <p:tgtEl>
                                          <p:spTgt spid="104498"/>
                                        </p:tgtEl>
                                        <p:attrNameLst>
                                          <p:attrName>style.visibility</p:attrName>
                                        </p:attrNameLst>
                                      </p:cBhvr>
                                      <p:to>
                                        <p:strVal val="visible"/>
                                      </p:to>
                                    </p:set>
                                    <p:anim calcmode="lin" valueType="num">
                                      <p:cBhvr additive="base">
                                        <p:cTn id="197" dur="500" fill="hold"/>
                                        <p:tgtEl>
                                          <p:spTgt spid="104498"/>
                                        </p:tgtEl>
                                        <p:attrNameLst>
                                          <p:attrName>ppt_x</p:attrName>
                                        </p:attrNameLst>
                                      </p:cBhvr>
                                      <p:tavLst>
                                        <p:tav tm="0">
                                          <p:val>
                                            <p:strVal val="#ppt_x"/>
                                          </p:val>
                                        </p:tav>
                                        <p:tav tm="100000">
                                          <p:val>
                                            <p:strVal val="#ppt_x"/>
                                          </p:val>
                                        </p:tav>
                                      </p:tavLst>
                                    </p:anim>
                                    <p:anim calcmode="lin" valueType="num">
                                      <p:cBhvr additive="base">
                                        <p:cTn id="198" dur="500" fill="hold"/>
                                        <p:tgtEl>
                                          <p:spTgt spid="104498"/>
                                        </p:tgtEl>
                                        <p:attrNameLst>
                                          <p:attrName>ppt_y</p:attrName>
                                        </p:attrNameLst>
                                      </p:cBhvr>
                                      <p:tavLst>
                                        <p:tav tm="0">
                                          <p:val>
                                            <p:strVal val="1+#ppt_h/2"/>
                                          </p:val>
                                        </p:tav>
                                        <p:tav tm="100000">
                                          <p:val>
                                            <p:strVal val="#ppt_y"/>
                                          </p:val>
                                        </p:tav>
                                      </p:tavLst>
                                    </p:anim>
                                  </p:childTnLst>
                                </p:cTn>
                              </p:par>
                              <p:par>
                                <p:cTn id="199" presetID="2" presetClass="entr" presetSubtype="4" fill="hold" grpId="0" nodeType="withEffect">
                                  <p:stCondLst>
                                    <p:cond delay="0"/>
                                  </p:stCondLst>
                                  <p:childTnLst>
                                    <p:set>
                                      <p:cBhvr>
                                        <p:cTn id="200" dur="1" fill="hold">
                                          <p:stCondLst>
                                            <p:cond delay="0"/>
                                          </p:stCondLst>
                                        </p:cTn>
                                        <p:tgtEl>
                                          <p:spTgt spid="104499"/>
                                        </p:tgtEl>
                                        <p:attrNameLst>
                                          <p:attrName>style.visibility</p:attrName>
                                        </p:attrNameLst>
                                      </p:cBhvr>
                                      <p:to>
                                        <p:strVal val="visible"/>
                                      </p:to>
                                    </p:set>
                                    <p:anim calcmode="lin" valueType="num">
                                      <p:cBhvr additive="base">
                                        <p:cTn id="201" dur="500" fill="hold"/>
                                        <p:tgtEl>
                                          <p:spTgt spid="104499"/>
                                        </p:tgtEl>
                                        <p:attrNameLst>
                                          <p:attrName>ppt_x</p:attrName>
                                        </p:attrNameLst>
                                      </p:cBhvr>
                                      <p:tavLst>
                                        <p:tav tm="0">
                                          <p:val>
                                            <p:strVal val="#ppt_x"/>
                                          </p:val>
                                        </p:tav>
                                        <p:tav tm="100000">
                                          <p:val>
                                            <p:strVal val="#ppt_x"/>
                                          </p:val>
                                        </p:tav>
                                      </p:tavLst>
                                    </p:anim>
                                    <p:anim calcmode="lin" valueType="num">
                                      <p:cBhvr additive="base">
                                        <p:cTn id="202" dur="500" fill="hold"/>
                                        <p:tgtEl>
                                          <p:spTgt spid="104499"/>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104500"/>
                                        </p:tgtEl>
                                        <p:attrNameLst>
                                          <p:attrName>style.visibility</p:attrName>
                                        </p:attrNameLst>
                                      </p:cBhvr>
                                      <p:to>
                                        <p:strVal val="visible"/>
                                      </p:to>
                                    </p:set>
                                    <p:anim calcmode="lin" valueType="num">
                                      <p:cBhvr additive="base">
                                        <p:cTn id="205" dur="500" fill="hold"/>
                                        <p:tgtEl>
                                          <p:spTgt spid="104500"/>
                                        </p:tgtEl>
                                        <p:attrNameLst>
                                          <p:attrName>ppt_x</p:attrName>
                                        </p:attrNameLst>
                                      </p:cBhvr>
                                      <p:tavLst>
                                        <p:tav tm="0">
                                          <p:val>
                                            <p:strVal val="#ppt_x"/>
                                          </p:val>
                                        </p:tav>
                                        <p:tav tm="100000">
                                          <p:val>
                                            <p:strVal val="#ppt_x"/>
                                          </p:val>
                                        </p:tav>
                                      </p:tavLst>
                                    </p:anim>
                                    <p:anim calcmode="lin" valueType="num">
                                      <p:cBhvr additive="base">
                                        <p:cTn id="206" dur="500" fill="hold"/>
                                        <p:tgtEl>
                                          <p:spTgt spid="104500"/>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104501"/>
                                        </p:tgtEl>
                                        <p:attrNameLst>
                                          <p:attrName>style.visibility</p:attrName>
                                        </p:attrNameLst>
                                      </p:cBhvr>
                                      <p:to>
                                        <p:strVal val="visible"/>
                                      </p:to>
                                    </p:set>
                                    <p:anim calcmode="lin" valueType="num">
                                      <p:cBhvr additive="base">
                                        <p:cTn id="209" dur="500" fill="hold"/>
                                        <p:tgtEl>
                                          <p:spTgt spid="104501"/>
                                        </p:tgtEl>
                                        <p:attrNameLst>
                                          <p:attrName>ppt_x</p:attrName>
                                        </p:attrNameLst>
                                      </p:cBhvr>
                                      <p:tavLst>
                                        <p:tav tm="0">
                                          <p:val>
                                            <p:strVal val="#ppt_x"/>
                                          </p:val>
                                        </p:tav>
                                        <p:tav tm="100000">
                                          <p:val>
                                            <p:strVal val="#ppt_x"/>
                                          </p:val>
                                        </p:tav>
                                      </p:tavLst>
                                    </p:anim>
                                    <p:anim calcmode="lin" valueType="num">
                                      <p:cBhvr additive="base">
                                        <p:cTn id="210" dur="500" fill="hold"/>
                                        <p:tgtEl>
                                          <p:spTgt spid="104501"/>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104502"/>
                                        </p:tgtEl>
                                        <p:attrNameLst>
                                          <p:attrName>style.visibility</p:attrName>
                                        </p:attrNameLst>
                                      </p:cBhvr>
                                      <p:to>
                                        <p:strVal val="visible"/>
                                      </p:to>
                                    </p:set>
                                    <p:anim calcmode="lin" valueType="num">
                                      <p:cBhvr additive="base">
                                        <p:cTn id="213" dur="500" fill="hold"/>
                                        <p:tgtEl>
                                          <p:spTgt spid="104502"/>
                                        </p:tgtEl>
                                        <p:attrNameLst>
                                          <p:attrName>ppt_x</p:attrName>
                                        </p:attrNameLst>
                                      </p:cBhvr>
                                      <p:tavLst>
                                        <p:tav tm="0">
                                          <p:val>
                                            <p:strVal val="#ppt_x"/>
                                          </p:val>
                                        </p:tav>
                                        <p:tav tm="100000">
                                          <p:val>
                                            <p:strVal val="#ppt_x"/>
                                          </p:val>
                                        </p:tav>
                                      </p:tavLst>
                                    </p:anim>
                                    <p:anim calcmode="lin" valueType="num">
                                      <p:cBhvr additive="base">
                                        <p:cTn id="214" dur="500" fill="hold"/>
                                        <p:tgtEl>
                                          <p:spTgt spid="104502"/>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104503"/>
                                        </p:tgtEl>
                                        <p:attrNameLst>
                                          <p:attrName>style.visibility</p:attrName>
                                        </p:attrNameLst>
                                      </p:cBhvr>
                                      <p:to>
                                        <p:strVal val="visible"/>
                                      </p:to>
                                    </p:set>
                                    <p:anim calcmode="lin" valueType="num">
                                      <p:cBhvr additive="base">
                                        <p:cTn id="217" dur="500" fill="hold"/>
                                        <p:tgtEl>
                                          <p:spTgt spid="104503"/>
                                        </p:tgtEl>
                                        <p:attrNameLst>
                                          <p:attrName>ppt_x</p:attrName>
                                        </p:attrNameLst>
                                      </p:cBhvr>
                                      <p:tavLst>
                                        <p:tav tm="0">
                                          <p:val>
                                            <p:strVal val="#ppt_x"/>
                                          </p:val>
                                        </p:tav>
                                        <p:tav tm="100000">
                                          <p:val>
                                            <p:strVal val="#ppt_x"/>
                                          </p:val>
                                        </p:tav>
                                      </p:tavLst>
                                    </p:anim>
                                    <p:anim calcmode="lin" valueType="num">
                                      <p:cBhvr additive="base">
                                        <p:cTn id="218" dur="500" fill="hold"/>
                                        <p:tgtEl>
                                          <p:spTgt spid="104503"/>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104504"/>
                                        </p:tgtEl>
                                        <p:attrNameLst>
                                          <p:attrName>style.visibility</p:attrName>
                                        </p:attrNameLst>
                                      </p:cBhvr>
                                      <p:to>
                                        <p:strVal val="visible"/>
                                      </p:to>
                                    </p:set>
                                    <p:anim calcmode="lin" valueType="num">
                                      <p:cBhvr additive="base">
                                        <p:cTn id="221" dur="500" fill="hold"/>
                                        <p:tgtEl>
                                          <p:spTgt spid="104504"/>
                                        </p:tgtEl>
                                        <p:attrNameLst>
                                          <p:attrName>ppt_x</p:attrName>
                                        </p:attrNameLst>
                                      </p:cBhvr>
                                      <p:tavLst>
                                        <p:tav tm="0">
                                          <p:val>
                                            <p:strVal val="#ppt_x"/>
                                          </p:val>
                                        </p:tav>
                                        <p:tav tm="100000">
                                          <p:val>
                                            <p:strVal val="#ppt_x"/>
                                          </p:val>
                                        </p:tav>
                                      </p:tavLst>
                                    </p:anim>
                                    <p:anim calcmode="lin" valueType="num">
                                      <p:cBhvr additive="base">
                                        <p:cTn id="222" dur="500" fill="hold"/>
                                        <p:tgtEl>
                                          <p:spTgt spid="104504"/>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104505"/>
                                        </p:tgtEl>
                                        <p:attrNameLst>
                                          <p:attrName>style.visibility</p:attrName>
                                        </p:attrNameLst>
                                      </p:cBhvr>
                                      <p:to>
                                        <p:strVal val="visible"/>
                                      </p:to>
                                    </p:set>
                                    <p:anim calcmode="lin" valueType="num">
                                      <p:cBhvr additive="base">
                                        <p:cTn id="225" dur="500" fill="hold"/>
                                        <p:tgtEl>
                                          <p:spTgt spid="104505"/>
                                        </p:tgtEl>
                                        <p:attrNameLst>
                                          <p:attrName>ppt_x</p:attrName>
                                        </p:attrNameLst>
                                      </p:cBhvr>
                                      <p:tavLst>
                                        <p:tav tm="0">
                                          <p:val>
                                            <p:strVal val="#ppt_x"/>
                                          </p:val>
                                        </p:tav>
                                        <p:tav tm="100000">
                                          <p:val>
                                            <p:strVal val="#ppt_x"/>
                                          </p:val>
                                        </p:tav>
                                      </p:tavLst>
                                    </p:anim>
                                    <p:anim calcmode="lin" valueType="num">
                                      <p:cBhvr additive="base">
                                        <p:cTn id="226" dur="500" fill="hold"/>
                                        <p:tgtEl>
                                          <p:spTgt spid="104505"/>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104506"/>
                                        </p:tgtEl>
                                        <p:attrNameLst>
                                          <p:attrName>style.visibility</p:attrName>
                                        </p:attrNameLst>
                                      </p:cBhvr>
                                      <p:to>
                                        <p:strVal val="visible"/>
                                      </p:to>
                                    </p:set>
                                    <p:anim calcmode="lin" valueType="num">
                                      <p:cBhvr additive="base">
                                        <p:cTn id="229" dur="500" fill="hold"/>
                                        <p:tgtEl>
                                          <p:spTgt spid="104506"/>
                                        </p:tgtEl>
                                        <p:attrNameLst>
                                          <p:attrName>ppt_x</p:attrName>
                                        </p:attrNameLst>
                                      </p:cBhvr>
                                      <p:tavLst>
                                        <p:tav tm="0">
                                          <p:val>
                                            <p:strVal val="#ppt_x"/>
                                          </p:val>
                                        </p:tav>
                                        <p:tav tm="100000">
                                          <p:val>
                                            <p:strVal val="#ppt_x"/>
                                          </p:val>
                                        </p:tav>
                                      </p:tavLst>
                                    </p:anim>
                                    <p:anim calcmode="lin" valueType="num">
                                      <p:cBhvr additive="base">
                                        <p:cTn id="230" dur="500" fill="hold"/>
                                        <p:tgtEl>
                                          <p:spTgt spid="104506"/>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104507"/>
                                        </p:tgtEl>
                                        <p:attrNameLst>
                                          <p:attrName>style.visibility</p:attrName>
                                        </p:attrNameLst>
                                      </p:cBhvr>
                                      <p:to>
                                        <p:strVal val="visible"/>
                                      </p:to>
                                    </p:set>
                                    <p:anim calcmode="lin" valueType="num">
                                      <p:cBhvr additive="base">
                                        <p:cTn id="233" dur="500" fill="hold"/>
                                        <p:tgtEl>
                                          <p:spTgt spid="104507"/>
                                        </p:tgtEl>
                                        <p:attrNameLst>
                                          <p:attrName>ppt_x</p:attrName>
                                        </p:attrNameLst>
                                      </p:cBhvr>
                                      <p:tavLst>
                                        <p:tav tm="0">
                                          <p:val>
                                            <p:strVal val="#ppt_x"/>
                                          </p:val>
                                        </p:tav>
                                        <p:tav tm="100000">
                                          <p:val>
                                            <p:strVal val="#ppt_x"/>
                                          </p:val>
                                        </p:tav>
                                      </p:tavLst>
                                    </p:anim>
                                    <p:anim calcmode="lin" valueType="num">
                                      <p:cBhvr additive="base">
                                        <p:cTn id="234" dur="500" fill="hold"/>
                                        <p:tgtEl>
                                          <p:spTgt spid="104507"/>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104508"/>
                                        </p:tgtEl>
                                        <p:attrNameLst>
                                          <p:attrName>style.visibility</p:attrName>
                                        </p:attrNameLst>
                                      </p:cBhvr>
                                      <p:to>
                                        <p:strVal val="visible"/>
                                      </p:to>
                                    </p:set>
                                    <p:anim calcmode="lin" valueType="num">
                                      <p:cBhvr additive="base">
                                        <p:cTn id="237" dur="500" fill="hold"/>
                                        <p:tgtEl>
                                          <p:spTgt spid="104508"/>
                                        </p:tgtEl>
                                        <p:attrNameLst>
                                          <p:attrName>ppt_x</p:attrName>
                                        </p:attrNameLst>
                                      </p:cBhvr>
                                      <p:tavLst>
                                        <p:tav tm="0">
                                          <p:val>
                                            <p:strVal val="#ppt_x"/>
                                          </p:val>
                                        </p:tav>
                                        <p:tav tm="100000">
                                          <p:val>
                                            <p:strVal val="#ppt_x"/>
                                          </p:val>
                                        </p:tav>
                                      </p:tavLst>
                                    </p:anim>
                                    <p:anim calcmode="lin" valueType="num">
                                      <p:cBhvr additive="base">
                                        <p:cTn id="238" dur="500" fill="hold"/>
                                        <p:tgtEl>
                                          <p:spTgt spid="104508"/>
                                        </p:tgtEl>
                                        <p:attrNameLst>
                                          <p:attrName>ppt_y</p:attrName>
                                        </p:attrNameLst>
                                      </p:cBhvr>
                                      <p:tavLst>
                                        <p:tav tm="0">
                                          <p:val>
                                            <p:strVal val="1+#ppt_h/2"/>
                                          </p:val>
                                        </p:tav>
                                        <p:tav tm="100000">
                                          <p:val>
                                            <p:strVal val="#ppt_y"/>
                                          </p:val>
                                        </p:tav>
                                      </p:tavLst>
                                    </p:anim>
                                  </p:childTnLst>
                                </p:cTn>
                              </p:par>
                              <p:par>
                                <p:cTn id="239" presetID="2" presetClass="entr" presetSubtype="4" fill="hold" grpId="0" nodeType="withEffect">
                                  <p:stCondLst>
                                    <p:cond delay="0"/>
                                  </p:stCondLst>
                                  <p:childTnLst>
                                    <p:set>
                                      <p:cBhvr>
                                        <p:cTn id="240" dur="1" fill="hold">
                                          <p:stCondLst>
                                            <p:cond delay="0"/>
                                          </p:stCondLst>
                                        </p:cTn>
                                        <p:tgtEl>
                                          <p:spTgt spid="104509"/>
                                        </p:tgtEl>
                                        <p:attrNameLst>
                                          <p:attrName>style.visibility</p:attrName>
                                        </p:attrNameLst>
                                      </p:cBhvr>
                                      <p:to>
                                        <p:strVal val="visible"/>
                                      </p:to>
                                    </p:set>
                                    <p:anim calcmode="lin" valueType="num">
                                      <p:cBhvr additive="base">
                                        <p:cTn id="241" dur="500" fill="hold"/>
                                        <p:tgtEl>
                                          <p:spTgt spid="104509"/>
                                        </p:tgtEl>
                                        <p:attrNameLst>
                                          <p:attrName>ppt_x</p:attrName>
                                        </p:attrNameLst>
                                      </p:cBhvr>
                                      <p:tavLst>
                                        <p:tav tm="0">
                                          <p:val>
                                            <p:strVal val="#ppt_x"/>
                                          </p:val>
                                        </p:tav>
                                        <p:tav tm="100000">
                                          <p:val>
                                            <p:strVal val="#ppt_x"/>
                                          </p:val>
                                        </p:tav>
                                      </p:tavLst>
                                    </p:anim>
                                    <p:anim calcmode="lin" valueType="num">
                                      <p:cBhvr additive="base">
                                        <p:cTn id="242" dur="500" fill="hold"/>
                                        <p:tgtEl>
                                          <p:spTgt spid="104509"/>
                                        </p:tgtEl>
                                        <p:attrNameLst>
                                          <p:attrName>ppt_y</p:attrName>
                                        </p:attrNameLst>
                                      </p:cBhvr>
                                      <p:tavLst>
                                        <p:tav tm="0">
                                          <p:val>
                                            <p:strVal val="1+#ppt_h/2"/>
                                          </p:val>
                                        </p:tav>
                                        <p:tav tm="100000">
                                          <p:val>
                                            <p:strVal val="#ppt_y"/>
                                          </p:val>
                                        </p:tav>
                                      </p:tavLst>
                                    </p:anim>
                                  </p:childTnLst>
                                </p:cTn>
                              </p:par>
                              <p:par>
                                <p:cTn id="243" presetID="2" presetClass="entr" presetSubtype="4" fill="hold" grpId="0" nodeType="withEffect">
                                  <p:stCondLst>
                                    <p:cond delay="0"/>
                                  </p:stCondLst>
                                  <p:childTnLst>
                                    <p:set>
                                      <p:cBhvr>
                                        <p:cTn id="244" dur="1" fill="hold">
                                          <p:stCondLst>
                                            <p:cond delay="0"/>
                                          </p:stCondLst>
                                        </p:cTn>
                                        <p:tgtEl>
                                          <p:spTgt spid="104510"/>
                                        </p:tgtEl>
                                        <p:attrNameLst>
                                          <p:attrName>style.visibility</p:attrName>
                                        </p:attrNameLst>
                                      </p:cBhvr>
                                      <p:to>
                                        <p:strVal val="visible"/>
                                      </p:to>
                                    </p:set>
                                    <p:anim calcmode="lin" valueType="num">
                                      <p:cBhvr additive="base">
                                        <p:cTn id="245" dur="500" fill="hold"/>
                                        <p:tgtEl>
                                          <p:spTgt spid="104510"/>
                                        </p:tgtEl>
                                        <p:attrNameLst>
                                          <p:attrName>ppt_x</p:attrName>
                                        </p:attrNameLst>
                                      </p:cBhvr>
                                      <p:tavLst>
                                        <p:tav tm="0">
                                          <p:val>
                                            <p:strVal val="#ppt_x"/>
                                          </p:val>
                                        </p:tav>
                                        <p:tav tm="100000">
                                          <p:val>
                                            <p:strVal val="#ppt_x"/>
                                          </p:val>
                                        </p:tav>
                                      </p:tavLst>
                                    </p:anim>
                                    <p:anim calcmode="lin" valueType="num">
                                      <p:cBhvr additive="base">
                                        <p:cTn id="246" dur="500" fill="hold"/>
                                        <p:tgtEl>
                                          <p:spTgt spid="104510"/>
                                        </p:tgtEl>
                                        <p:attrNameLst>
                                          <p:attrName>ppt_y</p:attrName>
                                        </p:attrNameLst>
                                      </p:cBhvr>
                                      <p:tavLst>
                                        <p:tav tm="0">
                                          <p:val>
                                            <p:strVal val="1+#ppt_h/2"/>
                                          </p:val>
                                        </p:tav>
                                        <p:tav tm="100000">
                                          <p:val>
                                            <p:strVal val="#ppt_y"/>
                                          </p:val>
                                        </p:tav>
                                      </p:tavLst>
                                    </p:anim>
                                  </p:childTnLst>
                                </p:cTn>
                              </p:par>
                              <p:par>
                                <p:cTn id="247" presetID="2" presetClass="entr" presetSubtype="4" fill="hold" grpId="0" nodeType="withEffect">
                                  <p:stCondLst>
                                    <p:cond delay="0"/>
                                  </p:stCondLst>
                                  <p:childTnLst>
                                    <p:set>
                                      <p:cBhvr>
                                        <p:cTn id="248" dur="1" fill="hold">
                                          <p:stCondLst>
                                            <p:cond delay="0"/>
                                          </p:stCondLst>
                                        </p:cTn>
                                        <p:tgtEl>
                                          <p:spTgt spid="104511"/>
                                        </p:tgtEl>
                                        <p:attrNameLst>
                                          <p:attrName>style.visibility</p:attrName>
                                        </p:attrNameLst>
                                      </p:cBhvr>
                                      <p:to>
                                        <p:strVal val="visible"/>
                                      </p:to>
                                    </p:set>
                                    <p:anim calcmode="lin" valueType="num">
                                      <p:cBhvr additive="base">
                                        <p:cTn id="249" dur="500" fill="hold"/>
                                        <p:tgtEl>
                                          <p:spTgt spid="104511"/>
                                        </p:tgtEl>
                                        <p:attrNameLst>
                                          <p:attrName>ppt_x</p:attrName>
                                        </p:attrNameLst>
                                      </p:cBhvr>
                                      <p:tavLst>
                                        <p:tav tm="0">
                                          <p:val>
                                            <p:strVal val="#ppt_x"/>
                                          </p:val>
                                        </p:tav>
                                        <p:tav tm="100000">
                                          <p:val>
                                            <p:strVal val="#ppt_x"/>
                                          </p:val>
                                        </p:tav>
                                      </p:tavLst>
                                    </p:anim>
                                    <p:anim calcmode="lin" valueType="num">
                                      <p:cBhvr additive="base">
                                        <p:cTn id="250" dur="500" fill="hold"/>
                                        <p:tgtEl>
                                          <p:spTgt spid="104511"/>
                                        </p:tgtEl>
                                        <p:attrNameLst>
                                          <p:attrName>ppt_y</p:attrName>
                                        </p:attrNameLst>
                                      </p:cBhvr>
                                      <p:tavLst>
                                        <p:tav tm="0">
                                          <p:val>
                                            <p:strVal val="1+#ppt_h/2"/>
                                          </p:val>
                                        </p:tav>
                                        <p:tav tm="100000">
                                          <p:val>
                                            <p:strVal val="#ppt_y"/>
                                          </p:val>
                                        </p:tav>
                                      </p:tavLst>
                                    </p:anim>
                                  </p:childTnLst>
                                </p:cTn>
                              </p:par>
                              <p:par>
                                <p:cTn id="251" presetID="2" presetClass="entr" presetSubtype="4" fill="hold" grpId="0" nodeType="withEffect">
                                  <p:stCondLst>
                                    <p:cond delay="0"/>
                                  </p:stCondLst>
                                  <p:childTnLst>
                                    <p:set>
                                      <p:cBhvr>
                                        <p:cTn id="252" dur="1" fill="hold">
                                          <p:stCondLst>
                                            <p:cond delay="0"/>
                                          </p:stCondLst>
                                        </p:cTn>
                                        <p:tgtEl>
                                          <p:spTgt spid="104512"/>
                                        </p:tgtEl>
                                        <p:attrNameLst>
                                          <p:attrName>style.visibility</p:attrName>
                                        </p:attrNameLst>
                                      </p:cBhvr>
                                      <p:to>
                                        <p:strVal val="visible"/>
                                      </p:to>
                                    </p:set>
                                    <p:anim calcmode="lin" valueType="num">
                                      <p:cBhvr additive="base">
                                        <p:cTn id="253" dur="500" fill="hold"/>
                                        <p:tgtEl>
                                          <p:spTgt spid="104512"/>
                                        </p:tgtEl>
                                        <p:attrNameLst>
                                          <p:attrName>ppt_x</p:attrName>
                                        </p:attrNameLst>
                                      </p:cBhvr>
                                      <p:tavLst>
                                        <p:tav tm="0">
                                          <p:val>
                                            <p:strVal val="#ppt_x"/>
                                          </p:val>
                                        </p:tav>
                                        <p:tav tm="100000">
                                          <p:val>
                                            <p:strVal val="#ppt_x"/>
                                          </p:val>
                                        </p:tav>
                                      </p:tavLst>
                                    </p:anim>
                                    <p:anim calcmode="lin" valueType="num">
                                      <p:cBhvr additive="base">
                                        <p:cTn id="254" dur="500" fill="hold"/>
                                        <p:tgtEl>
                                          <p:spTgt spid="104512"/>
                                        </p:tgtEl>
                                        <p:attrNameLst>
                                          <p:attrName>ppt_y</p:attrName>
                                        </p:attrNameLst>
                                      </p:cBhvr>
                                      <p:tavLst>
                                        <p:tav tm="0">
                                          <p:val>
                                            <p:strVal val="1+#ppt_h/2"/>
                                          </p:val>
                                        </p:tav>
                                        <p:tav tm="100000">
                                          <p:val>
                                            <p:strVal val="#ppt_y"/>
                                          </p:val>
                                        </p:tav>
                                      </p:tavLst>
                                    </p:anim>
                                  </p:childTnLst>
                                </p:cTn>
                              </p:par>
                              <p:par>
                                <p:cTn id="255" presetID="2" presetClass="entr" presetSubtype="4" fill="hold" grpId="0" nodeType="withEffect">
                                  <p:stCondLst>
                                    <p:cond delay="0"/>
                                  </p:stCondLst>
                                  <p:childTnLst>
                                    <p:set>
                                      <p:cBhvr>
                                        <p:cTn id="256" dur="1" fill="hold">
                                          <p:stCondLst>
                                            <p:cond delay="0"/>
                                          </p:stCondLst>
                                        </p:cTn>
                                        <p:tgtEl>
                                          <p:spTgt spid="104513"/>
                                        </p:tgtEl>
                                        <p:attrNameLst>
                                          <p:attrName>style.visibility</p:attrName>
                                        </p:attrNameLst>
                                      </p:cBhvr>
                                      <p:to>
                                        <p:strVal val="visible"/>
                                      </p:to>
                                    </p:set>
                                    <p:anim calcmode="lin" valueType="num">
                                      <p:cBhvr additive="base">
                                        <p:cTn id="257" dur="500" fill="hold"/>
                                        <p:tgtEl>
                                          <p:spTgt spid="104513"/>
                                        </p:tgtEl>
                                        <p:attrNameLst>
                                          <p:attrName>ppt_x</p:attrName>
                                        </p:attrNameLst>
                                      </p:cBhvr>
                                      <p:tavLst>
                                        <p:tav tm="0">
                                          <p:val>
                                            <p:strVal val="#ppt_x"/>
                                          </p:val>
                                        </p:tav>
                                        <p:tav tm="100000">
                                          <p:val>
                                            <p:strVal val="#ppt_x"/>
                                          </p:val>
                                        </p:tav>
                                      </p:tavLst>
                                    </p:anim>
                                    <p:anim calcmode="lin" valueType="num">
                                      <p:cBhvr additive="base">
                                        <p:cTn id="258" dur="500" fill="hold"/>
                                        <p:tgtEl>
                                          <p:spTgt spid="104513"/>
                                        </p:tgtEl>
                                        <p:attrNameLst>
                                          <p:attrName>ppt_y</p:attrName>
                                        </p:attrNameLst>
                                      </p:cBhvr>
                                      <p:tavLst>
                                        <p:tav tm="0">
                                          <p:val>
                                            <p:strVal val="1+#ppt_h/2"/>
                                          </p:val>
                                        </p:tav>
                                        <p:tav tm="100000">
                                          <p:val>
                                            <p:strVal val="#ppt_y"/>
                                          </p:val>
                                        </p:tav>
                                      </p:tavLst>
                                    </p:anim>
                                  </p:childTnLst>
                                </p:cTn>
                              </p:par>
                              <p:par>
                                <p:cTn id="259" presetID="2" presetClass="entr" presetSubtype="4" fill="hold" grpId="0" nodeType="withEffect">
                                  <p:stCondLst>
                                    <p:cond delay="0"/>
                                  </p:stCondLst>
                                  <p:childTnLst>
                                    <p:set>
                                      <p:cBhvr>
                                        <p:cTn id="260" dur="1" fill="hold">
                                          <p:stCondLst>
                                            <p:cond delay="0"/>
                                          </p:stCondLst>
                                        </p:cTn>
                                        <p:tgtEl>
                                          <p:spTgt spid="104514"/>
                                        </p:tgtEl>
                                        <p:attrNameLst>
                                          <p:attrName>style.visibility</p:attrName>
                                        </p:attrNameLst>
                                      </p:cBhvr>
                                      <p:to>
                                        <p:strVal val="visible"/>
                                      </p:to>
                                    </p:set>
                                    <p:anim calcmode="lin" valueType="num">
                                      <p:cBhvr additive="base">
                                        <p:cTn id="261" dur="500" fill="hold"/>
                                        <p:tgtEl>
                                          <p:spTgt spid="104514"/>
                                        </p:tgtEl>
                                        <p:attrNameLst>
                                          <p:attrName>ppt_x</p:attrName>
                                        </p:attrNameLst>
                                      </p:cBhvr>
                                      <p:tavLst>
                                        <p:tav tm="0">
                                          <p:val>
                                            <p:strVal val="#ppt_x"/>
                                          </p:val>
                                        </p:tav>
                                        <p:tav tm="100000">
                                          <p:val>
                                            <p:strVal val="#ppt_x"/>
                                          </p:val>
                                        </p:tav>
                                      </p:tavLst>
                                    </p:anim>
                                    <p:anim calcmode="lin" valueType="num">
                                      <p:cBhvr additive="base">
                                        <p:cTn id="262" dur="500" fill="hold"/>
                                        <p:tgtEl>
                                          <p:spTgt spid="104514"/>
                                        </p:tgtEl>
                                        <p:attrNameLst>
                                          <p:attrName>ppt_y</p:attrName>
                                        </p:attrNameLst>
                                      </p:cBhvr>
                                      <p:tavLst>
                                        <p:tav tm="0">
                                          <p:val>
                                            <p:strVal val="1+#ppt_h/2"/>
                                          </p:val>
                                        </p:tav>
                                        <p:tav tm="100000">
                                          <p:val>
                                            <p:strVal val="#ppt_y"/>
                                          </p:val>
                                        </p:tav>
                                      </p:tavLst>
                                    </p:anim>
                                  </p:childTnLst>
                                </p:cTn>
                              </p:par>
                              <p:par>
                                <p:cTn id="263" presetID="2" presetClass="entr" presetSubtype="4" fill="hold" grpId="0" nodeType="withEffect">
                                  <p:stCondLst>
                                    <p:cond delay="0"/>
                                  </p:stCondLst>
                                  <p:childTnLst>
                                    <p:set>
                                      <p:cBhvr>
                                        <p:cTn id="264" dur="1" fill="hold">
                                          <p:stCondLst>
                                            <p:cond delay="0"/>
                                          </p:stCondLst>
                                        </p:cTn>
                                        <p:tgtEl>
                                          <p:spTgt spid="104515"/>
                                        </p:tgtEl>
                                        <p:attrNameLst>
                                          <p:attrName>style.visibility</p:attrName>
                                        </p:attrNameLst>
                                      </p:cBhvr>
                                      <p:to>
                                        <p:strVal val="visible"/>
                                      </p:to>
                                    </p:set>
                                    <p:anim calcmode="lin" valueType="num">
                                      <p:cBhvr additive="base">
                                        <p:cTn id="265" dur="500" fill="hold"/>
                                        <p:tgtEl>
                                          <p:spTgt spid="104515"/>
                                        </p:tgtEl>
                                        <p:attrNameLst>
                                          <p:attrName>ppt_x</p:attrName>
                                        </p:attrNameLst>
                                      </p:cBhvr>
                                      <p:tavLst>
                                        <p:tav tm="0">
                                          <p:val>
                                            <p:strVal val="#ppt_x"/>
                                          </p:val>
                                        </p:tav>
                                        <p:tav tm="100000">
                                          <p:val>
                                            <p:strVal val="#ppt_x"/>
                                          </p:val>
                                        </p:tav>
                                      </p:tavLst>
                                    </p:anim>
                                    <p:anim calcmode="lin" valueType="num">
                                      <p:cBhvr additive="base">
                                        <p:cTn id="266" dur="500" fill="hold"/>
                                        <p:tgtEl>
                                          <p:spTgt spid="104515"/>
                                        </p:tgtEl>
                                        <p:attrNameLst>
                                          <p:attrName>ppt_y</p:attrName>
                                        </p:attrNameLst>
                                      </p:cBhvr>
                                      <p:tavLst>
                                        <p:tav tm="0">
                                          <p:val>
                                            <p:strVal val="1+#ppt_h/2"/>
                                          </p:val>
                                        </p:tav>
                                        <p:tav tm="100000">
                                          <p:val>
                                            <p:strVal val="#ppt_y"/>
                                          </p:val>
                                        </p:tav>
                                      </p:tavLst>
                                    </p:anim>
                                  </p:childTnLst>
                                </p:cTn>
                              </p:par>
                              <p:par>
                                <p:cTn id="267" presetID="2" presetClass="entr" presetSubtype="4" fill="hold" grpId="0" nodeType="withEffect">
                                  <p:stCondLst>
                                    <p:cond delay="0"/>
                                  </p:stCondLst>
                                  <p:childTnLst>
                                    <p:set>
                                      <p:cBhvr>
                                        <p:cTn id="268" dur="1" fill="hold">
                                          <p:stCondLst>
                                            <p:cond delay="0"/>
                                          </p:stCondLst>
                                        </p:cTn>
                                        <p:tgtEl>
                                          <p:spTgt spid="104516"/>
                                        </p:tgtEl>
                                        <p:attrNameLst>
                                          <p:attrName>style.visibility</p:attrName>
                                        </p:attrNameLst>
                                      </p:cBhvr>
                                      <p:to>
                                        <p:strVal val="visible"/>
                                      </p:to>
                                    </p:set>
                                    <p:anim calcmode="lin" valueType="num">
                                      <p:cBhvr additive="base">
                                        <p:cTn id="269" dur="500" fill="hold"/>
                                        <p:tgtEl>
                                          <p:spTgt spid="104516"/>
                                        </p:tgtEl>
                                        <p:attrNameLst>
                                          <p:attrName>ppt_x</p:attrName>
                                        </p:attrNameLst>
                                      </p:cBhvr>
                                      <p:tavLst>
                                        <p:tav tm="0">
                                          <p:val>
                                            <p:strVal val="#ppt_x"/>
                                          </p:val>
                                        </p:tav>
                                        <p:tav tm="100000">
                                          <p:val>
                                            <p:strVal val="#ppt_x"/>
                                          </p:val>
                                        </p:tav>
                                      </p:tavLst>
                                    </p:anim>
                                    <p:anim calcmode="lin" valueType="num">
                                      <p:cBhvr additive="base">
                                        <p:cTn id="270" dur="500" fill="hold"/>
                                        <p:tgtEl>
                                          <p:spTgt spid="104516"/>
                                        </p:tgtEl>
                                        <p:attrNameLst>
                                          <p:attrName>ppt_y</p:attrName>
                                        </p:attrNameLst>
                                      </p:cBhvr>
                                      <p:tavLst>
                                        <p:tav tm="0">
                                          <p:val>
                                            <p:strVal val="1+#ppt_h/2"/>
                                          </p:val>
                                        </p:tav>
                                        <p:tav tm="100000">
                                          <p:val>
                                            <p:strVal val="#ppt_y"/>
                                          </p:val>
                                        </p:tav>
                                      </p:tavLst>
                                    </p:anim>
                                  </p:childTnLst>
                                </p:cTn>
                              </p:par>
                              <p:par>
                                <p:cTn id="271" presetID="2" presetClass="entr" presetSubtype="4" fill="hold" grpId="0" nodeType="withEffect">
                                  <p:stCondLst>
                                    <p:cond delay="0"/>
                                  </p:stCondLst>
                                  <p:childTnLst>
                                    <p:set>
                                      <p:cBhvr>
                                        <p:cTn id="272" dur="1" fill="hold">
                                          <p:stCondLst>
                                            <p:cond delay="0"/>
                                          </p:stCondLst>
                                        </p:cTn>
                                        <p:tgtEl>
                                          <p:spTgt spid="104517"/>
                                        </p:tgtEl>
                                        <p:attrNameLst>
                                          <p:attrName>style.visibility</p:attrName>
                                        </p:attrNameLst>
                                      </p:cBhvr>
                                      <p:to>
                                        <p:strVal val="visible"/>
                                      </p:to>
                                    </p:set>
                                    <p:anim calcmode="lin" valueType="num">
                                      <p:cBhvr additive="base">
                                        <p:cTn id="273" dur="500" fill="hold"/>
                                        <p:tgtEl>
                                          <p:spTgt spid="104517"/>
                                        </p:tgtEl>
                                        <p:attrNameLst>
                                          <p:attrName>ppt_x</p:attrName>
                                        </p:attrNameLst>
                                      </p:cBhvr>
                                      <p:tavLst>
                                        <p:tav tm="0">
                                          <p:val>
                                            <p:strVal val="#ppt_x"/>
                                          </p:val>
                                        </p:tav>
                                        <p:tav tm="100000">
                                          <p:val>
                                            <p:strVal val="#ppt_x"/>
                                          </p:val>
                                        </p:tav>
                                      </p:tavLst>
                                    </p:anim>
                                    <p:anim calcmode="lin" valueType="num">
                                      <p:cBhvr additive="base">
                                        <p:cTn id="274" dur="500" fill="hold"/>
                                        <p:tgtEl>
                                          <p:spTgt spid="104517"/>
                                        </p:tgtEl>
                                        <p:attrNameLst>
                                          <p:attrName>ppt_y</p:attrName>
                                        </p:attrNameLst>
                                      </p:cBhvr>
                                      <p:tavLst>
                                        <p:tav tm="0">
                                          <p:val>
                                            <p:strVal val="1+#ppt_h/2"/>
                                          </p:val>
                                        </p:tav>
                                        <p:tav tm="100000">
                                          <p:val>
                                            <p:strVal val="#ppt_y"/>
                                          </p:val>
                                        </p:tav>
                                      </p:tavLst>
                                    </p:anim>
                                  </p:childTnLst>
                                </p:cTn>
                              </p:par>
                              <p:par>
                                <p:cTn id="275" presetID="2" presetClass="entr" presetSubtype="4" fill="hold" grpId="0" nodeType="withEffect">
                                  <p:stCondLst>
                                    <p:cond delay="0"/>
                                  </p:stCondLst>
                                  <p:childTnLst>
                                    <p:set>
                                      <p:cBhvr>
                                        <p:cTn id="276" dur="1" fill="hold">
                                          <p:stCondLst>
                                            <p:cond delay="0"/>
                                          </p:stCondLst>
                                        </p:cTn>
                                        <p:tgtEl>
                                          <p:spTgt spid="104518"/>
                                        </p:tgtEl>
                                        <p:attrNameLst>
                                          <p:attrName>style.visibility</p:attrName>
                                        </p:attrNameLst>
                                      </p:cBhvr>
                                      <p:to>
                                        <p:strVal val="visible"/>
                                      </p:to>
                                    </p:set>
                                    <p:anim calcmode="lin" valueType="num">
                                      <p:cBhvr additive="base">
                                        <p:cTn id="277" dur="500" fill="hold"/>
                                        <p:tgtEl>
                                          <p:spTgt spid="104518"/>
                                        </p:tgtEl>
                                        <p:attrNameLst>
                                          <p:attrName>ppt_x</p:attrName>
                                        </p:attrNameLst>
                                      </p:cBhvr>
                                      <p:tavLst>
                                        <p:tav tm="0">
                                          <p:val>
                                            <p:strVal val="#ppt_x"/>
                                          </p:val>
                                        </p:tav>
                                        <p:tav tm="100000">
                                          <p:val>
                                            <p:strVal val="#ppt_x"/>
                                          </p:val>
                                        </p:tav>
                                      </p:tavLst>
                                    </p:anim>
                                    <p:anim calcmode="lin" valueType="num">
                                      <p:cBhvr additive="base">
                                        <p:cTn id="278" dur="500" fill="hold"/>
                                        <p:tgtEl>
                                          <p:spTgt spid="104518"/>
                                        </p:tgtEl>
                                        <p:attrNameLst>
                                          <p:attrName>ppt_y</p:attrName>
                                        </p:attrNameLst>
                                      </p:cBhvr>
                                      <p:tavLst>
                                        <p:tav tm="0">
                                          <p:val>
                                            <p:strVal val="1+#ppt_h/2"/>
                                          </p:val>
                                        </p:tav>
                                        <p:tav tm="100000">
                                          <p:val>
                                            <p:strVal val="#ppt_y"/>
                                          </p:val>
                                        </p:tav>
                                      </p:tavLst>
                                    </p:anim>
                                  </p:childTnLst>
                                </p:cTn>
                              </p:par>
                              <p:par>
                                <p:cTn id="279" presetID="2" presetClass="entr" presetSubtype="4" fill="hold" grpId="0" nodeType="withEffect">
                                  <p:stCondLst>
                                    <p:cond delay="0"/>
                                  </p:stCondLst>
                                  <p:childTnLst>
                                    <p:set>
                                      <p:cBhvr>
                                        <p:cTn id="280" dur="1" fill="hold">
                                          <p:stCondLst>
                                            <p:cond delay="0"/>
                                          </p:stCondLst>
                                        </p:cTn>
                                        <p:tgtEl>
                                          <p:spTgt spid="104519"/>
                                        </p:tgtEl>
                                        <p:attrNameLst>
                                          <p:attrName>style.visibility</p:attrName>
                                        </p:attrNameLst>
                                      </p:cBhvr>
                                      <p:to>
                                        <p:strVal val="visible"/>
                                      </p:to>
                                    </p:set>
                                    <p:anim calcmode="lin" valueType="num">
                                      <p:cBhvr additive="base">
                                        <p:cTn id="281" dur="500" fill="hold"/>
                                        <p:tgtEl>
                                          <p:spTgt spid="104519"/>
                                        </p:tgtEl>
                                        <p:attrNameLst>
                                          <p:attrName>ppt_x</p:attrName>
                                        </p:attrNameLst>
                                      </p:cBhvr>
                                      <p:tavLst>
                                        <p:tav tm="0">
                                          <p:val>
                                            <p:strVal val="#ppt_x"/>
                                          </p:val>
                                        </p:tav>
                                        <p:tav tm="100000">
                                          <p:val>
                                            <p:strVal val="#ppt_x"/>
                                          </p:val>
                                        </p:tav>
                                      </p:tavLst>
                                    </p:anim>
                                    <p:anim calcmode="lin" valueType="num">
                                      <p:cBhvr additive="base">
                                        <p:cTn id="282" dur="500" fill="hold"/>
                                        <p:tgtEl>
                                          <p:spTgt spid="104519"/>
                                        </p:tgtEl>
                                        <p:attrNameLst>
                                          <p:attrName>ppt_y</p:attrName>
                                        </p:attrNameLst>
                                      </p:cBhvr>
                                      <p:tavLst>
                                        <p:tav tm="0">
                                          <p:val>
                                            <p:strVal val="1+#ppt_h/2"/>
                                          </p:val>
                                        </p:tav>
                                        <p:tav tm="100000">
                                          <p:val>
                                            <p:strVal val="#ppt_y"/>
                                          </p:val>
                                        </p:tav>
                                      </p:tavLst>
                                    </p:anim>
                                  </p:childTnLst>
                                </p:cTn>
                              </p:par>
                              <p:par>
                                <p:cTn id="283" presetID="2" presetClass="entr" presetSubtype="4" fill="hold" grpId="0" nodeType="withEffect">
                                  <p:stCondLst>
                                    <p:cond delay="0"/>
                                  </p:stCondLst>
                                  <p:childTnLst>
                                    <p:set>
                                      <p:cBhvr>
                                        <p:cTn id="284" dur="1" fill="hold">
                                          <p:stCondLst>
                                            <p:cond delay="0"/>
                                          </p:stCondLst>
                                        </p:cTn>
                                        <p:tgtEl>
                                          <p:spTgt spid="104520"/>
                                        </p:tgtEl>
                                        <p:attrNameLst>
                                          <p:attrName>style.visibility</p:attrName>
                                        </p:attrNameLst>
                                      </p:cBhvr>
                                      <p:to>
                                        <p:strVal val="visible"/>
                                      </p:to>
                                    </p:set>
                                    <p:anim calcmode="lin" valueType="num">
                                      <p:cBhvr additive="base">
                                        <p:cTn id="285" dur="500" fill="hold"/>
                                        <p:tgtEl>
                                          <p:spTgt spid="104520"/>
                                        </p:tgtEl>
                                        <p:attrNameLst>
                                          <p:attrName>ppt_x</p:attrName>
                                        </p:attrNameLst>
                                      </p:cBhvr>
                                      <p:tavLst>
                                        <p:tav tm="0">
                                          <p:val>
                                            <p:strVal val="#ppt_x"/>
                                          </p:val>
                                        </p:tav>
                                        <p:tav tm="100000">
                                          <p:val>
                                            <p:strVal val="#ppt_x"/>
                                          </p:val>
                                        </p:tav>
                                      </p:tavLst>
                                    </p:anim>
                                    <p:anim calcmode="lin" valueType="num">
                                      <p:cBhvr additive="base">
                                        <p:cTn id="286" dur="500" fill="hold"/>
                                        <p:tgtEl>
                                          <p:spTgt spid="104520"/>
                                        </p:tgtEl>
                                        <p:attrNameLst>
                                          <p:attrName>ppt_y</p:attrName>
                                        </p:attrNameLst>
                                      </p:cBhvr>
                                      <p:tavLst>
                                        <p:tav tm="0">
                                          <p:val>
                                            <p:strVal val="1+#ppt_h/2"/>
                                          </p:val>
                                        </p:tav>
                                        <p:tav tm="100000">
                                          <p:val>
                                            <p:strVal val="#ppt_y"/>
                                          </p:val>
                                        </p:tav>
                                      </p:tavLst>
                                    </p:anim>
                                  </p:childTnLst>
                                </p:cTn>
                              </p:par>
                              <p:par>
                                <p:cTn id="287" presetID="2" presetClass="entr" presetSubtype="4" fill="hold" grpId="0" nodeType="withEffect">
                                  <p:stCondLst>
                                    <p:cond delay="0"/>
                                  </p:stCondLst>
                                  <p:childTnLst>
                                    <p:set>
                                      <p:cBhvr>
                                        <p:cTn id="288" dur="1" fill="hold">
                                          <p:stCondLst>
                                            <p:cond delay="0"/>
                                          </p:stCondLst>
                                        </p:cTn>
                                        <p:tgtEl>
                                          <p:spTgt spid="104521"/>
                                        </p:tgtEl>
                                        <p:attrNameLst>
                                          <p:attrName>style.visibility</p:attrName>
                                        </p:attrNameLst>
                                      </p:cBhvr>
                                      <p:to>
                                        <p:strVal val="visible"/>
                                      </p:to>
                                    </p:set>
                                    <p:anim calcmode="lin" valueType="num">
                                      <p:cBhvr additive="base">
                                        <p:cTn id="289" dur="500" fill="hold"/>
                                        <p:tgtEl>
                                          <p:spTgt spid="104521"/>
                                        </p:tgtEl>
                                        <p:attrNameLst>
                                          <p:attrName>ppt_x</p:attrName>
                                        </p:attrNameLst>
                                      </p:cBhvr>
                                      <p:tavLst>
                                        <p:tav tm="0">
                                          <p:val>
                                            <p:strVal val="#ppt_x"/>
                                          </p:val>
                                        </p:tav>
                                        <p:tav tm="100000">
                                          <p:val>
                                            <p:strVal val="#ppt_x"/>
                                          </p:val>
                                        </p:tav>
                                      </p:tavLst>
                                    </p:anim>
                                    <p:anim calcmode="lin" valueType="num">
                                      <p:cBhvr additive="base">
                                        <p:cTn id="290" dur="500" fill="hold"/>
                                        <p:tgtEl>
                                          <p:spTgt spid="104521"/>
                                        </p:tgtEl>
                                        <p:attrNameLst>
                                          <p:attrName>ppt_y</p:attrName>
                                        </p:attrNameLst>
                                      </p:cBhvr>
                                      <p:tavLst>
                                        <p:tav tm="0">
                                          <p:val>
                                            <p:strVal val="1+#ppt_h/2"/>
                                          </p:val>
                                        </p:tav>
                                        <p:tav tm="100000">
                                          <p:val>
                                            <p:strVal val="#ppt_y"/>
                                          </p:val>
                                        </p:tav>
                                      </p:tavLst>
                                    </p:anim>
                                  </p:childTnLst>
                                </p:cTn>
                              </p:par>
                              <p:par>
                                <p:cTn id="291" presetID="2" presetClass="entr" presetSubtype="4" fill="hold" grpId="0" nodeType="withEffect">
                                  <p:stCondLst>
                                    <p:cond delay="0"/>
                                  </p:stCondLst>
                                  <p:childTnLst>
                                    <p:set>
                                      <p:cBhvr>
                                        <p:cTn id="292" dur="1" fill="hold">
                                          <p:stCondLst>
                                            <p:cond delay="0"/>
                                          </p:stCondLst>
                                        </p:cTn>
                                        <p:tgtEl>
                                          <p:spTgt spid="104522"/>
                                        </p:tgtEl>
                                        <p:attrNameLst>
                                          <p:attrName>style.visibility</p:attrName>
                                        </p:attrNameLst>
                                      </p:cBhvr>
                                      <p:to>
                                        <p:strVal val="visible"/>
                                      </p:to>
                                    </p:set>
                                    <p:anim calcmode="lin" valueType="num">
                                      <p:cBhvr additive="base">
                                        <p:cTn id="293" dur="500" fill="hold"/>
                                        <p:tgtEl>
                                          <p:spTgt spid="104522"/>
                                        </p:tgtEl>
                                        <p:attrNameLst>
                                          <p:attrName>ppt_x</p:attrName>
                                        </p:attrNameLst>
                                      </p:cBhvr>
                                      <p:tavLst>
                                        <p:tav tm="0">
                                          <p:val>
                                            <p:strVal val="#ppt_x"/>
                                          </p:val>
                                        </p:tav>
                                        <p:tav tm="100000">
                                          <p:val>
                                            <p:strVal val="#ppt_x"/>
                                          </p:val>
                                        </p:tav>
                                      </p:tavLst>
                                    </p:anim>
                                    <p:anim calcmode="lin" valueType="num">
                                      <p:cBhvr additive="base">
                                        <p:cTn id="294" dur="500" fill="hold"/>
                                        <p:tgtEl>
                                          <p:spTgt spid="104522"/>
                                        </p:tgtEl>
                                        <p:attrNameLst>
                                          <p:attrName>ppt_y</p:attrName>
                                        </p:attrNameLst>
                                      </p:cBhvr>
                                      <p:tavLst>
                                        <p:tav tm="0">
                                          <p:val>
                                            <p:strVal val="1+#ppt_h/2"/>
                                          </p:val>
                                        </p:tav>
                                        <p:tav tm="100000">
                                          <p:val>
                                            <p:strVal val="#ppt_y"/>
                                          </p:val>
                                        </p:tav>
                                      </p:tavLst>
                                    </p:anim>
                                  </p:childTnLst>
                                </p:cTn>
                              </p:par>
                              <p:par>
                                <p:cTn id="295" presetID="2" presetClass="entr" presetSubtype="4" fill="hold" grpId="0" nodeType="withEffect">
                                  <p:stCondLst>
                                    <p:cond delay="0"/>
                                  </p:stCondLst>
                                  <p:childTnLst>
                                    <p:set>
                                      <p:cBhvr>
                                        <p:cTn id="296" dur="1" fill="hold">
                                          <p:stCondLst>
                                            <p:cond delay="0"/>
                                          </p:stCondLst>
                                        </p:cTn>
                                        <p:tgtEl>
                                          <p:spTgt spid="104523"/>
                                        </p:tgtEl>
                                        <p:attrNameLst>
                                          <p:attrName>style.visibility</p:attrName>
                                        </p:attrNameLst>
                                      </p:cBhvr>
                                      <p:to>
                                        <p:strVal val="visible"/>
                                      </p:to>
                                    </p:set>
                                    <p:anim calcmode="lin" valueType="num">
                                      <p:cBhvr additive="base">
                                        <p:cTn id="297" dur="500" fill="hold"/>
                                        <p:tgtEl>
                                          <p:spTgt spid="104523"/>
                                        </p:tgtEl>
                                        <p:attrNameLst>
                                          <p:attrName>ppt_x</p:attrName>
                                        </p:attrNameLst>
                                      </p:cBhvr>
                                      <p:tavLst>
                                        <p:tav tm="0">
                                          <p:val>
                                            <p:strVal val="#ppt_x"/>
                                          </p:val>
                                        </p:tav>
                                        <p:tav tm="100000">
                                          <p:val>
                                            <p:strVal val="#ppt_x"/>
                                          </p:val>
                                        </p:tav>
                                      </p:tavLst>
                                    </p:anim>
                                    <p:anim calcmode="lin" valueType="num">
                                      <p:cBhvr additive="base">
                                        <p:cTn id="298" dur="500" fill="hold"/>
                                        <p:tgtEl>
                                          <p:spTgt spid="104523"/>
                                        </p:tgtEl>
                                        <p:attrNameLst>
                                          <p:attrName>ppt_y</p:attrName>
                                        </p:attrNameLst>
                                      </p:cBhvr>
                                      <p:tavLst>
                                        <p:tav tm="0">
                                          <p:val>
                                            <p:strVal val="1+#ppt_h/2"/>
                                          </p:val>
                                        </p:tav>
                                        <p:tav tm="100000">
                                          <p:val>
                                            <p:strVal val="#ppt_y"/>
                                          </p:val>
                                        </p:tav>
                                      </p:tavLst>
                                    </p:anim>
                                  </p:childTnLst>
                                </p:cTn>
                              </p:par>
                              <p:par>
                                <p:cTn id="299" presetID="2" presetClass="entr" presetSubtype="4" fill="hold" grpId="0" nodeType="withEffect">
                                  <p:stCondLst>
                                    <p:cond delay="0"/>
                                  </p:stCondLst>
                                  <p:childTnLst>
                                    <p:set>
                                      <p:cBhvr>
                                        <p:cTn id="300" dur="1" fill="hold">
                                          <p:stCondLst>
                                            <p:cond delay="0"/>
                                          </p:stCondLst>
                                        </p:cTn>
                                        <p:tgtEl>
                                          <p:spTgt spid="104524"/>
                                        </p:tgtEl>
                                        <p:attrNameLst>
                                          <p:attrName>style.visibility</p:attrName>
                                        </p:attrNameLst>
                                      </p:cBhvr>
                                      <p:to>
                                        <p:strVal val="visible"/>
                                      </p:to>
                                    </p:set>
                                    <p:anim calcmode="lin" valueType="num">
                                      <p:cBhvr additive="base">
                                        <p:cTn id="301" dur="500" fill="hold"/>
                                        <p:tgtEl>
                                          <p:spTgt spid="104524"/>
                                        </p:tgtEl>
                                        <p:attrNameLst>
                                          <p:attrName>ppt_x</p:attrName>
                                        </p:attrNameLst>
                                      </p:cBhvr>
                                      <p:tavLst>
                                        <p:tav tm="0">
                                          <p:val>
                                            <p:strVal val="#ppt_x"/>
                                          </p:val>
                                        </p:tav>
                                        <p:tav tm="100000">
                                          <p:val>
                                            <p:strVal val="#ppt_x"/>
                                          </p:val>
                                        </p:tav>
                                      </p:tavLst>
                                    </p:anim>
                                    <p:anim calcmode="lin" valueType="num">
                                      <p:cBhvr additive="base">
                                        <p:cTn id="302" dur="500" fill="hold"/>
                                        <p:tgtEl>
                                          <p:spTgt spid="104524"/>
                                        </p:tgtEl>
                                        <p:attrNameLst>
                                          <p:attrName>ppt_y</p:attrName>
                                        </p:attrNameLst>
                                      </p:cBhvr>
                                      <p:tavLst>
                                        <p:tav tm="0">
                                          <p:val>
                                            <p:strVal val="1+#ppt_h/2"/>
                                          </p:val>
                                        </p:tav>
                                        <p:tav tm="100000">
                                          <p:val>
                                            <p:strVal val="#ppt_y"/>
                                          </p:val>
                                        </p:tav>
                                      </p:tavLst>
                                    </p:anim>
                                  </p:childTnLst>
                                </p:cTn>
                              </p:par>
                              <p:par>
                                <p:cTn id="303" presetID="2" presetClass="entr" presetSubtype="4" fill="hold" grpId="0" nodeType="withEffect">
                                  <p:stCondLst>
                                    <p:cond delay="0"/>
                                  </p:stCondLst>
                                  <p:childTnLst>
                                    <p:set>
                                      <p:cBhvr>
                                        <p:cTn id="304" dur="1" fill="hold">
                                          <p:stCondLst>
                                            <p:cond delay="0"/>
                                          </p:stCondLst>
                                        </p:cTn>
                                        <p:tgtEl>
                                          <p:spTgt spid="104525"/>
                                        </p:tgtEl>
                                        <p:attrNameLst>
                                          <p:attrName>style.visibility</p:attrName>
                                        </p:attrNameLst>
                                      </p:cBhvr>
                                      <p:to>
                                        <p:strVal val="visible"/>
                                      </p:to>
                                    </p:set>
                                    <p:anim calcmode="lin" valueType="num">
                                      <p:cBhvr additive="base">
                                        <p:cTn id="305" dur="500" fill="hold"/>
                                        <p:tgtEl>
                                          <p:spTgt spid="104525"/>
                                        </p:tgtEl>
                                        <p:attrNameLst>
                                          <p:attrName>ppt_x</p:attrName>
                                        </p:attrNameLst>
                                      </p:cBhvr>
                                      <p:tavLst>
                                        <p:tav tm="0">
                                          <p:val>
                                            <p:strVal val="#ppt_x"/>
                                          </p:val>
                                        </p:tav>
                                        <p:tav tm="100000">
                                          <p:val>
                                            <p:strVal val="#ppt_x"/>
                                          </p:val>
                                        </p:tav>
                                      </p:tavLst>
                                    </p:anim>
                                    <p:anim calcmode="lin" valueType="num">
                                      <p:cBhvr additive="base">
                                        <p:cTn id="306" dur="500" fill="hold"/>
                                        <p:tgtEl>
                                          <p:spTgt spid="104525"/>
                                        </p:tgtEl>
                                        <p:attrNameLst>
                                          <p:attrName>ppt_y</p:attrName>
                                        </p:attrNameLst>
                                      </p:cBhvr>
                                      <p:tavLst>
                                        <p:tav tm="0">
                                          <p:val>
                                            <p:strVal val="1+#ppt_h/2"/>
                                          </p:val>
                                        </p:tav>
                                        <p:tav tm="100000">
                                          <p:val>
                                            <p:strVal val="#ppt_y"/>
                                          </p:val>
                                        </p:tav>
                                      </p:tavLst>
                                    </p:anim>
                                  </p:childTnLst>
                                </p:cTn>
                              </p:par>
                              <p:par>
                                <p:cTn id="307" presetID="2" presetClass="entr" presetSubtype="4" fill="hold" grpId="0" nodeType="withEffect">
                                  <p:stCondLst>
                                    <p:cond delay="0"/>
                                  </p:stCondLst>
                                  <p:childTnLst>
                                    <p:set>
                                      <p:cBhvr>
                                        <p:cTn id="308" dur="1" fill="hold">
                                          <p:stCondLst>
                                            <p:cond delay="0"/>
                                          </p:stCondLst>
                                        </p:cTn>
                                        <p:tgtEl>
                                          <p:spTgt spid="104526"/>
                                        </p:tgtEl>
                                        <p:attrNameLst>
                                          <p:attrName>style.visibility</p:attrName>
                                        </p:attrNameLst>
                                      </p:cBhvr>
                                      <p:to>
                                        <p:strVal val="visible"/>
                                      </p:to>
                                    </p:set>
                                    <p:anim calcmode="lin" valueType="num">
                                      <p:cBhvr additive="base">
                                        <p:cTn id="309" dur="500" fill="hold"/>
                                        <p:tgtEl>
                                          <p:spTgt spid="104526"/>
                                        </p:tgtEl>
                                        <p:attrNameLst>
                                          <p:attrName>ppt_x</p:attrName>
                                        </p:attrNameLst>
                                      </p:cBhvr>
                                      <p:tavLst>
                                        <p:tav tm="0">
                                          <p:val>
                                            <p:strVal val="#ppt_x"/>
                                          </p:val>
                                        </p:tav>
                                        <p:tav tm="100000">
                                          <p:val>
                                            <p:strVal val="#ppt_x"/>
                                          </p:val>
                                        </p:tav>
                                      </p:tavLst>
                                    </p:anim>
                                    <p:anim calcmode="lin" valueType="num">
                                      <p:cBhvr additive="base">
                                        <p:cTn id="310" dur="500" fill="hold"/>
                                        <p:tgtEl>
                                          <p:spTgt spid="104526"/>
                                        </p:tgtEl>
                                        <p:attrNameLst>
                                          <p:attrName>ppt_y</p:attrName>
                                        </p:attrNameLst>
                                      </p:cBhvr>
                                      <p:tavLst>
                                        <p:tav tm="0">
                                          <p:val>
                                            <p:strVal val="1+#ppt_h/2"/>
                                          </p:val>
                                        </p:tav>
                                        <p:tav tm="100000">
                                          <p:val>
                                            <p:strVal val="#ppt_y"/>
                                          </p:val>
                                        </p:tav>
                                      </p:tavLst>
                                    </p:anim>
                                  </p:childTnLst>
                                </p:cTn>
                              </p:par>
                              <p:par>
                                <p:cTn id="311" presetID="2" presetClass="entr" presetSubtype="4" fill="hold" grpId="0" nodeType="withEffect">
                                  <p:stCondLst>
                                    <p:cond delay="0"/>
                                  </p:stCondLst>
                                  <p:childTnLst>
                                    <p:set>
                                      <p:cBhvr>
                                        <p:cTn id="312" dur="1" fill="hold">
                                          <p:stCondLst>
                                            <p:cond delay="0"/>
                                          </p:stCondLst>
                                        </p:cTn>
                                        <p:tgtEl>
                                          <p:spTgt spid="104527"/>
                                        </p:tgtEl>
                                        <p:attrNameLst>
                                          <p:attrName>style.visibility</p:attrName>
                                        </p:attrNameLst>
                                      </p:cBhvr>
                                      <p:to>
                                        <p:strVal val="visible"/>
                                      </p:to>
                                    </p:set>
                                    <p:anim calcmode="lin" valueType="num">
                                      <p:cBhvr additive="base">
                                        <p:cTn id="313" dur="500" fill="hold"/>
                                        <p:tgtEl>
                                          <p:spTgt spid="104527"/>
                                        </p:tgtEl>
                                        <p:attrNameLst>
                                          <p:attrName>ppt_x</p:attrName>
                                        </p:attrNameLst>
                                      </p:cBhvr>
                                      <p:tavLst>
                                        <p:tav tm="0">
                                          <p:val>
                                            <p:strVal val="#ppt_x"/>
                                          </p:val>
                                        </p:tav>
                                        <p:tav tm="100000">
                                          <p:val>
                                            <p:strVal val="#ppt_x"/>
                                          </p:val>
                                        </p:tav>
                                      </p:tavLst>
                                    </p:anim>
                                    <p:anim calcmode="lin" valueType="num">
                                      <p:cBhvr additive="base">
                                        <p:cTn id="314" dur="500" fill="hold"/>
                                        <p:tgtEl>
                                          <p:spTgt spid="104527"/>
                                        </p:tgtEl>
                                        <p:attrNameLst>
                                          <p:attrName>ppt_y</p:attrName>
                                        </p:attrNameLst>
                                      </p:cBhvr>
                                      <p:tavLst>
                                        <p:tav tm="0">
                                          <p:val>
                                            <p:strVal val="1+#ppt_h/2"/>
                                          </p:val>
                                        </p:tav>
                                        <p:tav tm="100000">
                                          <p:val>
                                            <p:strVal val="#ppt_y"/>
                                          </p:val>
                                        </p:tav>
                                      </p:tavLst>
                                    </p:anim>
                                  </p:childTnLst>
                                </p:cTn>
                              </p:par>
                              <p:par>
                                <p:cTn id="315" presetID="2" presetClass="entr" presetSubtype="4" fill="hold" grpId="0" nodeType="withEffect">
                                  <p:stCondLst>
                                    <p:cond delay="0"/>
                                  </p:stCondLst>
                                  <p:childTnLst>
                                    <p:set>
                                      <p:cBhvr>
                                        <p:cTn id="316" dur="1" fill="hold">
                                          <p:stCondLst>
                                            <p:cond delay="0"/>
                                          </p:stCondLst>
                                        </p:cTn>
                                        <p:tgtEl>
                                          <p:spTgt spid="104529"/>
                                        </p:tgtEl>
                                        <p:attrNameLst>
                                          <p:attrName>style.visibility</p:attrName>
                                        </p:attrNameLst>
                                      </p:cBhvr>
                                      <p:to>
                                        <p:strVal val="visible"/>
                                      </p:to>
                                    </p:set>
                                    <p:anim calcmode="lin" valueType="num">
                                      <p:cBhvr additive="base">
                                        <p:cTn id="317" dur="500" fill="hold"/>
                                        <p:tgtEl>
                                          <p:spTgt spid="104529"/>
                                        </p:tgtEl>
                                        <p:attrNameLst>
                                          <p:attrName>ppt_x</p:attrName>
                                        </p:attrNameLst>
                                      </p:cBhvr>
                                      <p:tavLst>
                                        <p:tav tm="0">
                                          <p:val>
                                            <p:strVal val="#ppt_x"/>
                                          </p:val>
                                        </p:tav>
                                        <p:tav tm="100000">
                                          <p:val>
                                            <p:strVal val="#ppt_x"/>
                                          </p:val>
                                        </p:tav>
                                      </p:tavLst>
                                    </p:anim>
                                    <p:anim calcmode="lin" valueType="num">
                                      <p:cBhvr additive="base">
                                        <p:cTn id="318" dur="500" fill="hold"/>
                                        <p:tgtEl>
                                          <p:spTgt spid="104529"/>
                                        </p:tgtEl>
                                        <p:attrNameLst>
                                          <p:attrName>ppt_y</p:attrName>
                                        </p:attrNameLst>
                                      </p:cBhvr>
                                      <p:tavLst>
                                        <p:tav tm="0">
                                          <p:val>
                                            <p:strVal val="1+#ppt_h/2"/>
                                          </p:val>
                                        </p:tav>
                                        <p:tav tm="100000">
                                          <p:val>
                                            <p:strVal val="#ppt_y"/>
                                          </p:val>
                                        </p:tav>
                                      </p:tavLst>
                                    </p:anim>
                                  </p:childTnLst>
                                </p:cTn>
                              </p:par>
                              <p:par>
                                <p:cTn id="319" presetID="2" presetClass="entr" presetSubtype="4" fill="hold" grpId="0" nodeType="withEffect">
                                  <p:stCondLst>
                                    <p:cond delay="0"/>
                                  </p:stCondLst>
                                  <p:childTnLst>
                                    <p:set>
                                      <p:cBhvr>
                                        <p:cTn id="320" dur="1" fill="hold">
                                          <p:stCondLst>
                                            <p:cond delay="0"/>
                                          </p:stCondLst>
                                        </p:cTn>
                                        <p:tgtEl>
                                          <p:spTgt spid="104531"/>
                                        </p:tgtEl>
                                        <p:attrNameLst>
                                          <p:attrName>style.visibility</p:attrName>
                                        </p:attrNameLst>
                                      </p:cBhvr>
                                      <p:to>
                                        <p:strVal val="visible"/>
                                      </p:to>
                                    </p:set>
                                    <p:anim calcmode="lin" valueType="num">
                                      <p:cBhvr additive="base">
                                        <p:cTn id="321" dur="500" fill="hold"/>
                                        <p:tgtEl>
                                          <p:spTgt spid="104531"/>
                                        </p:tgtEl>
                                        <p:attrNameLst>
                                          <p:attrName>ppt_x</p:attrName>
                                        </p:attrNameLst>
                                      </p:cBhvr>
                                      <p:tavLst>
                                        <p:tav tm="0">
                                          <p:val>
                                            <p:strVal val="#ppt_x"/>
                                          </p:val>
                                        </p:tav>
                                        <p:tav tm="100000">
                                          <p:val>
                                            <p:strVal val="#ppt_x"/>
                                          </p:val>
                                        </p:tav>
                                      </p:tavLst>
                                    </p:anim>
                                    <p:anim calcmode="lin" valueType="num">
                                      <p:cBhvr additive="base">
                                        <p:cTn id="322" dur="500" fill="hold"/>
                                        <p:tgtEl>
                                          <p:spTgt spid="104531"/>
                                        </p:tgtEl>
                                        <p:attrNameLst>
                                          <p:attrName>ppt_y</p:attrName>
                                        </p:attrNameLst>
                                      </p:cBhvr>
                                      <p:tavLst>
                                        <p:tav tm="0">
                                          <p:val>
                                            <p:strVal val="1+#ppt_h/2"/>
                                          </p:val>
                                        </p:tav>
                                        <p:tav tm="100000">
                                          <p:val>
                                            <p:strVal val="#ppt_y"/>
                                          </p:val>
                                        </p:tav>
                                      </p:tavLst>
                                    </p:anim>
                                  </p:childTnLst>
                                </p:cTn>
                              </p:par>
                              <p:par>
                                <p:cTn id="323" presetID="2" presetClass="entr" presetSubtype="4" fill="hold" grpId="0" nodeType="withEffect">
                                  <p:stCondLst>
                                    <p:cond delay="0"/>
                                  </p:stCondLst>
                                  <p:childTnLst>
                                    <p:set>
                                      <p:cBhvr>
                                        <p:cTn id="324" dur="1" fill="hold">
                                          <p:stCondLst>
                                            <p:cond delay="0"/>
                                          </p:stCondLst>
                                        </p:cTn>
                                        <p:tgtEl>
                                          <p:spTgt spid="104533"/>
                                        </p:tgtEl>
                                        <p:attrNameLst>
                                          <p:attrName>style.visibility</p:attrName>
                                        </p:attrNameLst>
                                      </p:cBhvr>
                                      <p:to>
                                        <p:strVal val="visible"/>
                                      </p:to>
                                    </p:set>
                                    <p:anim calcmode="lin" valueType="num">
                                      <p:cBhvr additive="base">
                                        <p:cTn id="325" dur="500" fill="hold"/>
                                        <p:tgtEl>
                                          <p:spTgt spid="104533"/>
                                        </p:tgtEl>
                                        <p:attrNameLst>
                                          <p:attrName>ppt_x</p:attrName>
                                        </p:attrNameLst>
                                      </p:cBhvr>
                                      <p:tavLst>
                                        <p:tav tm="0">
                                          <p:val>
                                            <p:strVal val="#ppt_x"/>
                                          </p:val>
                                        </p:tav>
                                        <p:tav tm="100000">
                                          <p:val>
                                            <p:strVal val="#ppt_x"/>
                                          </p:val>
                                        </p:tav>
                                      </p:tavLst>
                                    </p:anim>
                                    <p:anim calcmode="lin" valueType="num">
                                      <p:cBhvr additive="base">
                                        <p:cTn id="326" dur="500" fill="hold"/>
                                        <p:tgtEl>
                                          <p:spTgt spid="104533"/>
                                        </p:tgtEl>
                                        <p:attrNameLst>
                                          <p:attrName>ppt_y</p:attrName>
                                        </p:attrNameLst>
                                      </p:cBhvr>
                                      <p:tavLst>
                                        <p:tav tm="0">
                                          <p:val>
                                            <p:strVal val="1+#ppt_h/2"/>
                                          </p:val>
                                        </p:tav>
                                        <p:tav tm="100000">
                                          <p:val>
                                            <p:strVal val="#ppt_y"/>
                                          </p:val>
                                        </p:tav>
                                      </p:tavLst>
                                    </p:anim>
                                  </p:childTnLst>
                                </p:cTn>
                              </p:par>
                              <p:par>
                                <p:cTn id="327" presetID="2" presetClass="entr" presetSubtype="4" fill="hold" grpId="0" nodeType="withEffect">
                                  <p:stCondLst>
                                    <p:cond delay="0"/>
                                  </p:stCondLst>
                                  <p:childTnLst>
                                    <p:set>
                                      <p:cBhvr>
                                        <p:cTn id="328" dur="1" fill="hold">
                                          <p:stCondLst>
                                            <p:cond delay="0"/>
                                          </p:stCondLst>
                                        </p:cTn>
                                        <p:tgtEl>
                                          <p:spTgt spid="104534"/>
                                        </p:tgtEl>
                                        <p:attrNameLst>
                                          <p:attrName>style.visibility</p:attrName>
                                        </p:attrNameLst>
                                      </p:cBhvr>
                                      <p:to>
                                        <p:strVal val="visible"/>
                                      </p:to>
                                    </p:set>
                                    <p:anim calcmode="lin" valueType="num">
                                      <p:cBhvr additive="base">
                                        <p:cTn id="329" dur="500" fill="hold"/>
                                        <p:tgtEl>
                                          <p:spTgt spid="104534"/>
                                        </p:tgtEl>
                                        <p:attrNameLst>
                                          <p:attrName>ppt_x</p:attrName>
                                        </p:attrNameLst>
                                      </p:cBhvr>
                                      <p:tavLst>
                                        <p:tav tm="0">
                                          <p:val>
                                            <p:strVal val="#ppt_x"/>
                                          </p:val>
                                        </p:tav>
                                        <p:tav tm="100000">
                                          <p:val>
                                            <p:strVal val="#ppt_x"/>
                                          </p:val>
                                        </p:tav>
                                      </p:tavLst>
                                    </p:anim>
                                    <p:anim calcmode="lin" valueType="num">
                                      <p:cBhvr additive="base">
                                        <p:cTn id="330" dur="500" fill="hold"/>
                                        <p:tgtEl>
                                          <p:spTgt spid="104534"/>
                                        </p:tgtEl>
                                        <p:attrNameLst>
                                          <p:attrName>ppt_y</p:attrName>
                                        </p:attrNameLst>
                                      </p:cBhvr>
                                      <p:tavLst>
                                        <p:tav tm="0">
                                          <p:val>
                                            <p:strVal val="1+#ppt_h/2"/>
                                          </p:val>
                                        </p:tav>
                                        <p:tav tm="100000">
                                          <p:val>
                                            <p:strVal val="#ppt_y"/>
                                          </p:val>
                                        </p:tav>
                                      </p:tavLst>
                                    </p:anim>
                                  </p:childTnLst>
                                </p:cTn>
                              </p:par>
                              <p:par>
                                <p:cTn id="331" presetID="2" presetClass="entr" presetSubtype="4" fill="hold" grpId="0" nodeType="withEffect">
                                  <p:stCondLst>
                                    <p:cond delay="0"/>
                                  </p:stCondLst>
                                  <p:childTnLst>
                                    <p:set>
                                      <p:cBhvr>
                                        <p:cTn id="332" dur="1" fill="hold">
                                          <p:stCondLst>
                                            <p:cond delay="0"/>
                                          </p:stCondLst>
                                        </p:cTn>
                                        <p:tgtEl>
                                          <p:spTgt spid="104535"/>
                                        </p:tgtEl>
                                        <p:attrNameLst>
                                          <p:attrName>style.visibility</p:attrName>
                                        </p:attrNameLst>
                                      </p:cBhvr>
                                      <p:to>
                                        <p:strVal val="visible"/>
                                      </p:to>
                                    </p:set>
                                    <p:anim calcmode="lin" valueType="num">
                                      <p:cBhvr additive="base">
                                        <p:cTn id="333" dur="500" fill="hold"/>
                                        <p:tgtEl>
                                          <p:spTgt spid="104535"/>
                                        </p:tgtEl>
                                        <p:attrNameLst>
                                          <p:attrName>ppt_x</p:attrName>
                                        </p:attrNameLst>
                                      </p:cBhvr>
                                      <p:tavLst>
                                        <p:tav tm="0">
                                          <p:val>
                                            <p:strVal val="#ppt_x"/>
                                          </p:val>
                                        </p:tav>
                                        <p:tav tm="100000">
                                          <p:val>
                                            <p:strVal val="#ppt_x"/>
                                          </p:val>
                                        </p:tav>
                                      </p:tavLst>
                                    </p:anim>
                                    <p:anim calcmode="lin" valueType="num">
                                      <p:cBhvr additive="base">
                                        <p:cTn id="334" dur="500" fill="hold"/>
                                        <p:tgtEl>
                                          <p:spTgt spid="104535"/>
                                        </p:tgtEl>
                                        <p:attrNameLst>
                                          <p:attrName>ppt_y</p:attrName>
                                        </p:attrNameLst>
                                      </p:cBhvr>
                                      <p:tavLst>
                                        <p:tav tm="0">
                                          <p:val>
                                            <p:strVal val="1+#ppt_h/2"/>
                                          </p:val>
                                        </p:tav>
                                        <p:tav tm="100000">
                                          <p:val>
                                            <p:strVal val="#ppt_y"/>
                                          </p:val>
                                        </p:tav>
                                      </p:tavLst>
                                    </p:anim>
                                  </p:childTnLst>
                                </p:cTn>
                              </p:par>
                              <p:par>
                                <p:cTn id="335" presetID="2" presetClass="entr" presetSubtype="4" fill="hold" grpId="0" nodeType="withEffect">
                                  <p:stCondLst>
                                    <p:cond delay="0"/>
                                  </p:stCondLst>
                                  <p:childTnLst>
                                    <p:set>
                                      <p:cBhvr>
                                        <p:cTn id="336" dur="1" fill="hold">
                                          <p:stCondLst>
                                            <p:cond delay="0"/>
                                          </p:stCondLst>
                                        </p:cTn>
                                        <p:tgtEl>
                                          <p:spTgt spid="104536"/>
                                        </p:tgtEl>
                                        <p:attrNameLst>
                                          <p:attrName>style.visibility</p:attrName>
                                        </p:attrNameLst>
                                      </p:cBhvr>
                                      <p:to>
                                        <p:strVal val="visible"/>
                                      </p:to>
                                    </p:set>
                                    <p:anim calcmode="lin" valueType="num">
                                      <p:cBhvr additive="base">
                                        <p:cTn id="337" dur="500" fill="hold"/>
                                        <p:tgtEl>
                                          <p:spTgt spid="104536"/>
                                        </p:tgtEl>
                                        <p:attrNameLst>
                                          <p:attrName>ppt_x</p:attrName>
                                        </p:attrNameLst>
                                      </p:cBhvr>
                                      <p:tavLst>
                                        <p:tav tm="0">
                                          <p:val>
                                            <p:strVal val="#ppt_x"/>
                                          </p:val>
                                        </p:tav>
                                        <p:tav tm="100000">
                                          <p:val>
                                            <p:strVal val="#ppt_x"/>
                                          </p:val>
                                        </p:tav>
                                      </p:tavLst>
                                    </p:anim>
                                    <p:anim calcmode="lin" valueType="num">
                                      <p:cBhvr additive="base">
                                        <p:cTn id="338" dur="500" fill="hold"/>
                                        <p:tgtEl>
                                          <p:spTgt spid="104536"/>
                                        </p:tgtEl>
                                        <p:attrNameLst>
                                          <p:attrName>ppt_y</p:attrName>
                                        </p:attrNameLst>
                                      </p:cBhvr>
                                      <p:tavLst>
                                        <p:tav tm="0">
                                          <p:val>
                                            <p:strVal val="1+#ppt_h/2"/>
                                          </p:val>
                                        </p:tav>
                                        <p:tav tm="100000">
                                          <p:val>
                                            <p:strVal val="#ppt_y"/>
                                          </p:val>
                                        </p:tav>
                                      </p:tavLst>
                                    </p:anim>
                                  </p:childTnLst>
                                </p:cTn>
                              </p:par>
                              <p:par>
                                <p:cTn id="339" presetID="2" presetClass="entr" presetSubtype="4" fill="hold" grpId="0" nodeType="withEffect">
                                  <p:stCondLst>
                                    <p:cond delay="0"/>
                                  </p:stCondLst>
                                  <p:childTnLst>
                                    <p:set>
                                      <p:cBhvr>
                                        <p:cTn id="340" dur="1" fill="hold">
                                          <p:stCondLst>
                                            <p:cond delay="0"/>
                                          </p:stCondLst>
                                        </p:cTn>
                                        <p:tgtEl>
                                          <p:spTgt spid="104537"/>
                                        </p:tgtEl>
                                        <p:attrNameLst>
                                          <p:attrName>style.visibility</p:attrName>
                                        </p:attrNameLst>
                                      </p:cBhvr>
                                      <p:to>
                                        <p:strVal val="visible"/>
                                      </p:to>
                                    </p:set>
                                    <p:anim calcmode="lin" valueType="num">
                                      <p:cBhvr additive="base">
                                        <p:cTn id="341" dur="500" fill="hold"/>
                                        <p:tgtEl>
                                          <p:spTgt spid="104537"/>
                                        </p:tgtEl>
                                        <p:attrNameLst>
                                          <p:attrName>ppt_x</p:attrName>
                                        </p:attrNameLst>
                                      </p:cBhvr>
                                      <p:tavLst>
                                        <p:tav tm="0">
                                          <p:val>
                                            <p:strVal val="#ppt_x"/>
                                          </p:val>
                                        </p:tav>
                                        <p:tav tm="100000">
                                          <p:val>
                                            <p:strVal val="#ppt_x"/>
                                          </p:val>
                                        </p:tav>
                                      </p:tavLst>
                                    </p:anim>
                                    <p:anim calcmode="lin" valueType="num">
                                      <p:cBhvr additive="base">
                                        <p:cTn id="342" dur="500" fill="hold"/>
                                        <p:tgtEl>
                                          <p:spTgt spid="104537"/>
                                        </p:tgtEl>
                                        <p:attrNameLst>
                                          <p:attrName>ppt_y</p:attrName>
                                        </p:attrNameLst>
                                      </p:cBhvr>
                                      <p:tavLst>
                                        <p:tav tm="0">
                                          <p:val>
                                            <p:strVal val="1+#ppt_h/2"/>
                                          </p:val>
                                        </p:tav>
                                        <p:tav tm="100000">
                                          <p:val>
                                            <p:strVal val="#ppt_y"/>
                                          </p:val>
                                        </p:tav>
                                      </p:tavLst>
                                    </p:anim>
                                  </p:childTnLst>
                                </p:cTn>
                              </p:par>
                              <p:par>
                                <p:cTn id="343" presetID="2" presetClass="entr" presetSubtype="4" fill="hold" grpId="0" nodeType="withEffect">
                                  <p:stCondLst>
                                    <p:cond delay="0"/>
                                  </p:stCondLst>
                                  <p:childTnLst>
                                    <p:set>
                                      <p:cBhvr>
                                        <p:cTn id="344" dur="1" fill="hold">
                                          <p:stCondLst>
                                            <p:cond delay="0"/>
                                          </p:stCondLst>
                                        </p:cTn>
                                        <p:tgtEl>
                                          <p:spTgt spid="104538"/>
                                        </p:tgtEl>
                                        <p:attrNameLst>
                                          <p:attrName>style.visibility</p:attrName>
                                        </p:attrNameLst>
                                      </p:cBhvr>
                                      <p:to>
                                        <p:strVal val="visible"/>
                                      </p:to>
                                    </p:set>
                                    <p:anim calcmode="lin" valueType="num">
                                      <p:cBhvr additive="base">
                                        <p:cTn id="345" dur="500" fill="hold"/>
                                        <p:tgtEl>
                                          <p:spTgt spid="104538"/>
                                        </p:tgtEl>
                                        <p:attrNameLst>
                                          <p:attrName>ppt_x</p:attrName>
                                        </p:attrNameLst>
                                      </p:cBhvr>
                                      <p:tavLst>
                                        <p:tav tm="0">
                                          <p:val>
                                            <p:strVal val="#ppt_x"/>
                                          </p:val>
                                        </p:tav>
                                        <p:tav tm="100000">
                                          <p:val>
                                            <p:strVal val="#ppt_x"/>
                                          </p:val>
                                        </p:tav>
                                      </p:tavLst>
                                    </p:anim>
                                    <p:anim calcmode="lin" valueType="num">
                                      <p:cBhvr additive="base">
                                        <p:cTn id="346" dur="500" fill="hold"/>
                                        <p:tgtEl>
                                          <p:spTgt spid="104538"/>
                                        </p:tgtEl>
                                        <p:attrNameLst>
                                          <p:attrName>ppt_y</p:attrName>
                                        </p:attrNameLst>
                                      </p:cBhvr>
                                      <p:tavLst>
                                        <p:tav tm="0">
                                          <p:val>
                                            <p:strVal val="1+#ppt_h/2"/>
                                          </p:val>
                                        </p:tav>
                                        <p:tav tm="100000">
                                          <p:val>
                                            <p:strVal val="#ppt_y"/>
                                          </p:val>
                                        </p:tav>
                                      </p:tavLst>
                                    </p:anim>
                                  </p:childTnLst>
                                </p:cTn>
                              </p:par>
                              <p:par>
                                <p:cTn id="347" presetID="2" presetClass="entr" presetSubtype="4" fill="hold" grpId="0" nodeType="withEffect">
                                  <p:stCondLst>
                                    <p:cond delay="0"/>
                                  </p:stCondLst>
                                  <p:childTnLst>
                                    <p:set>
                                      <p:cBhvr>
                                        <p:cTn id="348" dur="1" fill="hold">
                                          <p:stCondLst>
                                            <p:cond delay="0"/>
                                          </p:stCondLst>
                                        </p:cTn>
                                        <p:tgtEl>
                                          <p:spTgt spid="104528"/>
                                        </p:tgtEl>
                                        <p:attrNameLst>
                                          <p:attrName>style.visibility</p:attrName>
                                        </p:attrNameLst>
                                      </p:cBhvr>
                                      <p:to>
                                        <p:strVal val="visible"/>
                                      </p:to>
                                    </p:set>
                                    <p:anim calcmode="lin" valueType="num">
                                      <p:cBhvr additive="base">
                                        <p:cTn id="349" dur="500" fill="hold"/>
                                        <p:tgtEl>
                                          <p:spTgt spid="104528"/>
                                        </p:tgtEl>
                                        <p:attrNameLst>
                                          <p:attrName>ppt_x</p:attrName>
                                        </p:attrNameLst>
                                      </p:cBhvr>
                                      <p:tavLst>
                                        <p:tav tm="0">
                                          <p:val>
                                            <p:strVal val="#ppt_x"/>
                                          </p:val>
                                        </p:tav>
                                        <p:tav tm="100000">
                                          <p:val>
                                            <p:strVal val="#ppt_x"/>
                                          </p:val>
                                        </p:tav>
                                      </p:tavLst>
                                    </p:anim>
                                    <p:anim calcmode="lin" valueType="num">
                                      <p:cBhvr additive="base">
                                        <p:cTn id="350" dur="500" fill="hold"/>
                                        <p:tgtEl>
                                          <p:spTgt spid="104528"/>
                                        </p:tgtEl>
                                        <p:attrNameLst>
                                          <p:attrName>ppt_y</p:attrName>
                                        </p:attrNameLst>
                                      </p:cBhvr>
                                      <p:tavLst>
                                        <p:tav tm="0">
                                          <p:val>
                                            <p:strVal val="1+#ppt_h/2"/>
                                          </p:val>
                                        </p:tav>
                                        <p:tav tm="100000">
                                          <p:val>
                                            <p:strVal val="#ppt_y"/>
                                          </p:val>
                                        </p:tav>
                                      </p:tavLst>
                                    </p:anim>
                                  </p:childTnLst>
                                </p:cTn>
                              </p:par>
                              <p:par>
                                <p:cTn id="351" presetID="2" presetClass="entr" presetSubtype="4" fill="hold" grpId="0" nodeType="withEffect">
                                  <p:stCondLst>
                                    <p:cond delay="0"/>
                                  </p:stCondLst>
                                  <p:childTnLst>
                                    <p:set>
                                      <p:cBhvr>
                                        <p:cTn id="352" dur="1" fill="hold">
                                          <p:stCondLst>
                                            <p:cond delay="0"/>
                                          </p:stCondLst>
                                        </p:cTn>
                                        <p:tgtEl>
                                          <p:spTgt spid="104530"/>
                                        </p:tgtEl>
                                        <p:attrNameLst>
                                          <p:attrName>style.visibility</p:attrName>
                                        </p:attrNameLst>
                                      </p:cBhvr>
                                      <p:to>
                                        <p:strVal val="visible"/>
                                      </p:to>
                                    </p:set>
                                    <p:anim calcmode="lin" valueType="num">
                                      <p:cBhvr additive="base">
                                        <p:cTn id="353" dur="500" fill="hold"/>
                                        <p:tgtEl>
                                          <p:spTgt spid="104530"/>
                                        </p:tgtEl>
                                        <p:attrNameLst>
                                          <p:attrName>ppt_x</p:attrName>
                                        </p:attrNameLst>
                                      </p:cBhvr>
                                      <p:tavLst>
                                        <p:tav tm="0">
                                          <p:val>
                                            <p:strVal val="#ppt_x"/>
                                          </p:val>
                                        </p:tav>
                                        <p:tav tm="100000">
                                          <p:val>
                                            <p:strVal val="#ppt_x"/>
                                          </p:val>
                                        </p:tav>
                                      </p:tavLst>
                                    </p:anim>
                                    <p:anim calcmode="lin" valueType="num">
                                      <p:cBhvr additive="base">
                                        <p:cTn id="354" dur="500" fill="hold"/>
                                        <p:tgtEl>
                                          <p:spTgt spid="104530"/>
                                        </p:tgtEl>
                                        <p:attrNameLst>
                                          <p:attrName>ppt_y</p:attrName>
                                        </p:attrNameLst>
                                      </p:cBhvr>
                                      <p:tavLst>
                                        <p:tav tm="0">
                                          <p:val>
                                            <p:strVal val="1+#ppt_h/2"/>
                                          </p:val>
                                        </p:tav>
                                        <p:tav tm="100000">
                                          <p:val>
                                            <p:strVal val="#ppt_y"/>
                                          </p:val>
                                        </p:tav>
                                      </p:tavLst>
                                    </p:anim>
                                  </p:childTnLst>
                                </p:cTn>
                              </p:par>
                              <p:par>
                                <p:cTn id="355" presetID="2" presetClass="entr" presetSubtype="4" fill="hold" grpId="0" nodeType="withEffect">
                                  <p:stCondLst>
                                    <p:cond delay="0"/>
                                  </p:stCondLst>
                                  <p:childTnLst>
                                    <p:set>
                                      <p:cBhvr>
                                        <p:cTn id="356" dur="1" fill="hold">
                                          <p:stCondLst>
                                            <p:cond delay="0"/>
                                          </p:stCondLst>
                                        </p:cTn>
                                        <p:tgtEl>
                                          <p:spTgt spid="104532"/>
                                        </p:tgtEl>
                                        <p:attrNameLst>
                                          <p:attrName>style.visibility</p:attrName>
                                        </p:attrNameLst>
                                      </p:cBhvr>
                                      <p:to>
                                        <p:strVal val="visible"/>
                                      </p:to>
                                    </p:set>
                                    <p:anim calcmode="lin" valueType="num">
                                      <p:cBhvr additive="base">
                                        <p:cTn id="357" dur="500" fill="hold"/>
                                        <p:tgtEl>
                                          <p:spTgt spid="104532"/>
                                        </p:tgtEl>
                                        <p:attrNameLst>
                                          <p:attrName>ppt_x</p:attrName>
                                        </p:attrNameLst>
                                      </p:cBhvr>
                                      <p:tavLst>
                                        <p:tav tm="0">
                                          <p:val>
                                            <p:strVal val="#ppt_x"/>
                                          </p:val>
                                        </p:tav>
                                        <p:tav tm="100000">
                                          <p:val>
                                            <p:strVal val="#ppt_x"/>
                                          </p:val>
                                        </p:tav>
                                      </p:tavLst>
                                    </p:anim>
                                    <p:anim calcmode="lin" valueType="num">
                                      <p:cBhvr additive="base">
                                        <p:cTn id="358" dur="500" fill="hold"/>
                                        <p:tgtEl>
                                          <p:spTgt spid="1045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p:bldP spid="104452" grpId="0" animBg="1"/>
      <p:bldP spid="104453" grpId="0" animBg="1"/>
      <p:bldP spid="104454" grpId="0"/>
      <p:bldP spid="104455" grpId="0"/>
      <p:bldP spid="104456" grpId="0" animBg="1"/>
      <p:bldP spid="104457" grpId="0" animBg="1"/>
      <p:bldP spid="104458" grpId="0"/>
      <p:bldP spid="104459" grpId="0" animBg="1"/>
      <p:bldP spid="104460" grpId="0" animBg="1"/>
      <p:bldP spid="104461" grpId="0" animBg="1"/>
      <p:bldP spid="104462" grpId="0" animBg="1"/>
      <p:bldP spid="104463" grpId="0" animBg="1"/>
      <p:bldP spid="104464" grpId="0" animBg="1"/>
      <p:bldP spid="104465" grpId="0" animBg="1"/>
      <p:bldP spid="104466" grpId="0" animBg="1"/>
      <p:bldP spid="104467" grpId="0" animBg="1"/>
      <p:bldP spid="104468" grpId="0" animBg="1"/>
      <p:bldP spid="104469" grpId="0" animBg="1"/>
      <p:bldP spid="104470" grpId="0" animBg="1"/>
      <p:bldP spid="104471" grpId="0" animBg="1"/>
      <p:bldP spid="104472" grpId="0" animBg="1"/>
      <p:bldP spid="104473" grpId="0" animBg="1"/>
      <p:bldP spid="104474" grpId="0" animBg="1"/>
      <p:bldP spid="104475" grpId="0" animBg="1"/>
      <p:bldP spid="104476" grpId="0" animBg="1"/>
      <p:bldP spid="104477" grpId="0" animBg="1"/>
      <p:bldP spid="104478" grpId="0" animBg="1"/>
      <p:bldP spid="104479" grpId="0" animBg="1"/>
      <p:bldP spid="104480" grpId="0" animBg="1"/>
      <p:bldP spid="104481" grpId="0" animBg="1"/>
      <p:bldP spid="104482" grpId="0" animBg="1"/>
      <p:bldP spid="104483" grpId="0" animBg="1"/>
      <p:bldP spid="104484" grpId="0" animBg="1"/>
      <p:bldP spid="104485" grpId="0" animBg="1"/>
      <p:bldP spid="104486" grpId="0" animBg="1"/>
      <p:bldP spid="104487" grpId="0" animBg="1"/>
      <p:bldP spid="104488" grpId="0" animBg="1"/>
      <p:bldP spid="104489" grpId="0" animBg="1"/>
      <p:bldP spid="104490" grpId="0" animBg="1"/>
      <p:bldP spid="104491" grpId="0" animBg="1"/>
      <p:bldP spid="104492" grpId="0" animBg="1"/>
      <p:bldP spid="104493" grpId="0" animBg="1"/>
      <p:bldP spid="104494" grpId="0" animBg="1"/>
      <p:bldP spid="104495" grpId="0" animBg="1"/>
      <p:bldP spid="104496" grpId="0" animBg="1"/>
      <p:bldP spid="104497" grpId="0" animBg="1"/>
      <p:bldP spid="104498" grpId="0" animBg="1"/>
      <p:bldP spid="104499" grpId="0" animBg="1"/>
      <p:bldP spid="104500" grpId="0" animBg="1"/>
      <p:bldP spid="104501" grpId="0" animBg="1"/>
      <p:bldP spid="104502" grpId="0" animBg="1"/>
      <p:bldP spid="104503" grpId="0" animBg="1"/>
      <p:bldP spid="104504" grpId="0" animBg="1"/>
      <p:bldP spid="104505" grpId="0" animBg="1"/>
      <p:bldP spid="104506" grpId="0"/>
      <p:bldP spid="104507" grpId="0"/>
      <p:bldP spid="104508" grpId="0"/>
      <p:bldP spid="104509" grpId="0" animBg="1"/>
      <p:bldP spid="104510" grpId="0" animBg="1"/>
      <p:bldP spid="104511" grpId="0"/>
      <p:bldP spid="104512" grpId="0"/>
      <p:bldP spid="104513" grpId="0"/>
      <p:bldP spid="104514" grpId="0"/>
      <p:bldP spid="104515" grpId="0"/>
      <p:bldP spid="104516" grpId="0"/>
      <p:bldP spid="104517" grpId="0"/>
      <p:bldP spid="104518" grpId="0"/>
      <p:bldP spid="104519" grpId="0"/>
      <p:bldP spid="104520" grpId="0"/>
      <p:bldP spid="104521" grpId="0"/>
      <p:bldP spid="104522" grpId="0"/>
      <p:bldP spid="104523" grpId="0"/>
      <p:bldP spid="104524" grpId="0"/>
      <p:bldP spid="104525" grpId="0"/>
      <p:bldP spid="104526" grpId="0"/>
      <p:bldP spid="104527" grpId="0"/>
      <p:bldP spid="104528" grpId="0"/>
      <p:bldP spid="104529" grpId="0"/>
      <p:bldP spid="104530" grpId="0"/>
      <p:bldP spid="104531" grpId="0"/>
      <p:bldP spid="104532" grpId="0"/>
      <p:bldP spid="104533" grpId="0" animBg="1"/>
      <p:bldP spid="104534" grpId="0" animBg="1"/>
      <p:bldP spid="104535" grpId="0"/>
      <p:bldP spid="104536" grpId="0" animBg="1"/>
      <p:bldP spid="104537" grpId="0" animBg="1"/>
      <p:bldP spid="10453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4342" name="Rectangle 2"/>
          <p:cNvSpPr>
            <a:spLocks noGrp="1" noChangeArrowheads="1"/>
          </p:cNvSpPr>
          <p:nvPr>
            <p:ph type="body" idx="1"/>
          </p:nvPr>
        </p:nvSpPr>
        <p:spPr>
          <a:xfrm>
            <a:off x="0" y="1066800"/>
            <a:ext cx="8915400" cy="4038600"/>
          </a:xfrm>
          <a:noFill/>
        </p:spPr>
        <p:txBody>
          <a:bodyPr lIns="92075" tIns="46038" rIns="92075" bIns="46038"/>
          <a:lstStyle/>
          <a:p>
            <a:pPr lvl="3" eaLnBrk="1" hangingPunct="1"/>
            <a:r>
              <a:rPr lang="en-US" altLang="zh-CN" sz="2400" dirty="0" smtClean="0">
                <a:solidFill>
                  <a:schemeClr val="tx2"/>
                </a:solidFill>
              </a:rPr>
              <a:t>7</a:t>
            </a:r>
            <a:r>
              <a:rPr lang="zh-CN" altLang="en-US" sz="2400" dirty="0" smtClean="0">
                <a:solidFill>
                  <a:schemeClr val="tx2"/>
                </a:solidFill>
              </a:rPr>
              <a:t>个浮点加法共用了</a:t>
            </a:r>
            <a:r>
              <a:rPr lang="en-US" altLang="zh-CN" sz="2400" dirty="0" smtClean="0">
                <a:solidFill>
                  <a:schemeClr val="tx2"/>
                </a:solidFill>
              </a:rPr>
              <a:t>15</a:t>
            </a:r>
            <a:r>
              <a:rPr lang="zh-CN" altLang="en-US" sz="2400" dirty="0" smtClean="0">
                <a:solidFill>
                  <a:schemeClr val="tx2"/>
                </a:solidFill>
              </a:rPr>
              <a:t>个时钟周期。</a:t>
            </a:r>
            <a:br>
              <a:rPr lang="zh-CN" altLang="en-US" sz="2400" dirty="0" smtClean="0">
                <a:solidFill>
                  <a:schemeClr val="tx2"/>
                </a:solidFill>
              </a:rPr>
            </a:br>
            <a:r>
              <a:rPr lang="zh-CN" altLang="en-US" sz="2400" dirty="0" smtClean="0"/>
              <a:t>流水线的吞吐率为：</a:t>
            </a:r>
            <a:br>
              <a:rPr lang="zh-CN" altLang="en-US" sz="2400" dirty="0" smtClean="0"/>
            </a:br>
            <a:endParaRPr lang="zh-CN" altLang="en-US" sz="2400" dirty="0" smtClean="0"/>
          </a:p>
          <a:p>
            <a:pPr lvl="3" eaLnBrk="1" hangingPunct="1"/>
            <a:r>
              <a:rPr lang="zh-CN" altLang="en-US" sz="2400" dirty="0" smtClean="0"/>
              <a:t/>
            </a:r>
            <a:br>
              <a:rPr lang="zh-CN" altLang="en-US" sz="2400" dirty="0" smtClean="0"/>
            </a:br>
            <a:r>
              <a:rPr lang="zh-CN" altLang="en-US" sz="2400" dirty="0" smtClean="0"/>
              <a:t/>
            </a:r>
            <a:br>
              <a:rPr lang="zh-CN" altLang="en-US" sz="2400" dirty="0" smtClean="0"/>
            </a:br>
            <a:r>
              <a:rPr lang="zh-CN" altLang="en-US" sz="2400" dirty="0" smtClean="0"/>
              <a:t>流水线的加速比为：</a:t>
            </a:r>
            <a:br>
              <a:rPr lang="zh-CN" altLang="en-US" sz="2400" dirty="0" smtClean="0"/>
            </a:br>
            <a:endParaRPr lang="zh-CN" altLang="en-US" sz="2400" dirty="0" smtClean="0"/>
          </a:p>
          <a:p>
            <a:pPr lvl="3" eaLnBrk="1" hangingPunct="1"/>
            <a:r>
              <a:rPr lang="zh-CN" altLang="en-US" sz="2400" dirty="0" smtClean="0"/>
              <a:t/>
            </a:r>
            <a:br>
              <a:rPr lang="zh-CN" altLang="en-US" sz="2400" dirty="0" smtClean="0"/>
            </a:br>
            <a:r>
              <a:rPr lang="zh-CN" altLang="en-US" sz="2400" dirty="0" smtClean="0"/>
              <a:t/>
            </a:r>
            <a:br>
              <a:rPr lang="zh-CN" altLang="en-US" sz="2400" dirty="0" smtClean="0"/>
            </a:br>
            <a:r>
              <a:rPr lang="zh-CN" altLang="en-US" sz="2400" dirty="0" smtClean="0"/>
              <a:t>流水线的效率为：</a:t>
            </a:r>
          </a:p>
          <a:p>
            <a:pPr eaLnBrk="1" hangingPunct="1">
              <a:buSzPct val="70000"/>
              <a:buFontTx/>
              <a:buChar char="–"/>
            </a:pPr>
            <a:endParaRPr lang="zh-CN" altLang="en-US" sz="2400" dirty="0" smtClean="0"/>
          </a:p>
        </p:txBody>
      </p:sp>
      <p:graphicFrame>
        <p:nvGraphicFramePr>
          <p:cNvPr id="14338" name="Object 3"/>
          <p:cNvGraphicFramePr>
            <a:graphicFrameLocks/>
          </p:cNvGraphicFramePr>
          <p:nvPr/>
        </p:nvGraphicFramePr>
        <p:xfrm>
          <a:off x="1981200" y="1905000"/>
          <a:ext cx="4064000" cy="955675"/>
        </p:xfrm>
        <a:graphic>
          <a:graphicData uri="http://schemas.openxmlformats.org/presentationml/2006/ole">
            <mc:AlternateContent xmlns:mc="http://schemas.openxmlformats.org/markup-compatibility/2006">
              <mc:Choice xmlns:v="urn:schemas-microsoft-com:vml" Requires="v">
                <p:oleObj spid="_x0000_s211174" name="公式" r:id="rId4" imgW="4063680" imgH="955440" progId="Equation.3">
                  <p:embed/>
                </p:oleObj>
              </mc:Choice>
              <mc:Fallback>
                <p:oleObj name="公式" r:id="rId4" imgW="4063680" imgH="95544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905000"/>
                        <a:ext cx="4064000"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4"/>
          <p:cNvGraphicFramePr>
            <a:graphicFrameLocks/>
          </p:cNvGraphicFramePr>
          <p:nvPr/>
        </p:nvGraphicFramePr>
        <p:xfrm>
          <a:off x="2057400" y="3505200"/>
          <a:ext cx="3911600" cy="1009650"/>
        </p:xfrm>
        <a:graphic>
          <a:graphicData uri="http://schemas.openxmlformats.org/presentationml/2006/ole">
            <mc:AlternateContent xmlns:mc="http://schemas.openxmlformats.org/markup-compatibility/2006">
              <mc:Choice xmlns:v="urn:schemas-microsoft-com:vml" Requires="v">
                <p:oleObj spid="_x0000_s211175" name="公式" r:id="rId6" imgW="3911400" imgH="1009440" progId="Equation.3">
                  <p:embed/>
                </p:oleObj>
              </mc:Choice>
              <mc:Fallback>
                <p:oleObj name="公式" r:id="rId6" imgW="3911400" imgH="100944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3505200"/>
                        <a:ext cx="39116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5"/>
          <p:cNvGraphicFramePr>
            <a:graphicFrameLocks/>
          </p:cNvGraphicFramePr>
          <p:nvPr/>
        </p:nvGraphicFramePr>
        <p:xfrm>
          <a:off x="1981200" y="5105400"/>
          <a:ext cx="4749800" cy="1060450"/>
        </p:xfrm>
        <a:graphic>
          <a:graphicData uri="http://schemas.openxmlformats.org/presentationml/2006/ole">
            <mc:AlternateContent xmlns:mc="http://schemas.openxmlformats.org/markup-compatibility/2006">
              <mc:Choice xmlns:v="urn:schemas-microsoft-com:vml" Requires="v">
                <p:oleObj spid="_x0000_s211176" name="公式" r:id="rId8" imgW="4749480" imgH="1060200" progId="Equation.3">
                  <p:embed/>
                </p:oleObj>
              </mc:Choice>
              <mc:Fallback>
                <p:oleObj name="公式" r:id="rId8" imgW="4749480" imgH="1060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5105400"/>
                        <a:ext cx="4749800"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A95E7511-5DE4-4221-A8E5-BB3EC66FC542}"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117</a:t>
            </a:fld>
            <a:endParaRPr lang="en-US" altLang="zh-CN" dirty="0"/>
          </a:p>
        </p:txBody>
      </p:sp>
    </p:spTree>
    <p:extLst>
      <p:ext uri="{BB962C8B-B14F-4D97-AF65-F5344CB8AC3E}">
        <p14:creationId xmlns:p14="http://schemas.microsoft.com/office/powerpoint/2010/main" val="2430614317"/>
      </p:ext>
    </p:extLst>
  </p:cSld>
  <p:clrMapOvr>
    <a:masterClrMapping/>
  </p:clrMapOvr>
  <p:transition spd="med">
    <p:zo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61108CB2-BF30-4599-A3BD-CA1805C1B5FB}" type="datetime1">
              <a:rPr lang="zh-CN" altLang="en-US" smtClean="0"/>
              <a:t>2021/11/7</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余腊生   版权所有，违者必究</a:t>
            </a:r>
            <a:endParaRPr lang="zh-CN" altLang="en-US"/>
          </a:p>
        </p:txBody>
      </p:sp>
      <p:sp>
        <p:nvSpPr>
          <p:cNvPr id="7"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8" name="Text Box 7"/>
          <p:cNvSpPr txBox="1">
            <a:spLocks noChangeArrowheads="1"/>
          </p:cNvSpPr>
          <p:nvPr/>
        </p:nvSpPr>
        <p:spPr bwMode="auto">
          <a:xfrm>
            <a:off x="838200" y="556420"/>
            <a:ext cx="37338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en-US" altLang="zh-CN" sz="2400" dirty="0">
                <a:latin typeface="Times New Roman" panose="02020603050405020304" pitchFamily="18" charset="0"/>
              </a:rPr>
              <a:t>4. </a:t>
            </a:r>
            <a:r>
              <a:rPr lang="zh-CN" altLang="en-US" sz="2400" dirty="0">
                <a:latin typeface="Times New Roman" panose="02020603050405020304" pitchFamily="18" charset="0"/>
              </a:rPr>
              <a:t>流水线性能分析举例</a:t>
            </a:r>
          </a:p>
        </p:txBody>
      </p:sp>
      <p:sp>
        <p:nvSpPr>
          <p:cNvPr id="9" name="Text Box 8"/>
          <p:cNvSpPr txBox="1">
            <a:spLocks noChangeArrowheads="1"/>
          </p:cNvSpPr>
          <p:nvPr/>
        </p:nvSpPr>
        <p:spPr bwMode="auto">
          <a:xfrm>
            <a:off x="1042988" y="1484313"/>
            <a:ext cx="67691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60000"/>
              </a:lnSpc>
              <a:spcBef>
                <a:spcPct val="0"/>
              </a:spcBef>
              <a:buFontTx/>
              <a:buNone/>
            </a:pPr>
            <a:r>
              <a:rPr lang="zh-CN" altLang="en-US" sz="2400" dirty="0" smtClean="0">
                <a:latin typeface="Times New Roman" panose="02020603050405020304" pitchFamily="18" charset="0"/>
              </a:rPr>
              <a:t>例</a:t>
            </a:r>
            <a:r>
              <a:rPr lang="en-US" altLang="zh-CN" sz="2400" dirty="0" smtClean="0">
                <a:latin typeface="Times New Roman" panose="02020603050405020304" pitchFamily="18" charset="0"/>
              </a:rPr>
              <a:t>2 </a:t>
            </a:r>
            <a:r>
              <a:rPr lang="en-US" altLang="zh-CN" sz="2400" dirty="0" smtClean="0">
                <a:solidFill>
                  <a:schemeClr val="accent2"/>
                </a:solidFill>
                <a:latin typeface="Times New Roman" panose="02020603050405020304" pitchFamily="18" charset="0"/>
              </a:rPr>
              <a:t> </a:t>
            </a:r>
            <a:r>
              <a:rPr lang="zh-CN" altLang="en-US" sz="2400" dirty="0">
                <a:solidFill>
                  <a:schemeClr val="accent2"/>
                </a:solidFill>
                <a:latin typeface="Times New Roman" panose="02020603050405020304" pitchFamily="18" charset="0"/>
              </a:rPr>
              <a:t>在静态流水线计算 </a:t>
            </a:r>
            <a:br>
              <a:rPr lang="zh-CN" altLang="en-US" sz="2400" dirty="0">
                <a:solidFill>
                  <a:schemeClr val="accent2"/>
                </a:solidFill>
                <a:latin typeface="Times New Roman" panose="02020603050405020304" pitchFamily="18" charset="0"/>
              </a:rPr>
            </a:br>
            <a:r>
              <a:rPr lang="zh-CN" altLang="en-US" sz="2400" dirty="0">
                <a:solidFill>
                  <a:schemeClr val="accent2"/>
                </a:solidFill>
                <a:latin typeface="Times New Roman" panose="02020603050405020304" pitchFamily="18" charset="0"/>
              </a:rPr>
              <a:t>          求：吞吐率，加速比，效率。</a:t>
            </a:r>
          </a:p>
        </p:txBody>
      </p:sp>
      <p:graphicFrame>
        <p:nvGraphicFramePr>
          <p:cNvPr id="10" name="Object 11"/>
          <p:cNvGraphicFramePr>
            <a:graphicFrameLocks noChangeAspect="1"/>
          </p:cNvGraphicFramePr>
          <p:nvPr>
            <p:extLst>
              <p:ext uri="{D42A27DB-BD31-4B8C-83A1-F6EECF244321}">
                <p14:modId xmlns:p14="http://schemas.microsoft.com/office/powerpoint/2010/main" val="875681383"/>
              </p:ext>
            </p:extLst>
          </p:nvPr>
        </p:nvGraphicFramePr>
        <p:xfrm>
          <a:off x="4500563" y="1411288"/>
          <a:ext cx="993775" cy="865187"/>
        </p:xfrm>
        <a:graphic>
          <a:graphicData uri="http://schemas.openxmlformats.org/presentationml/2006/ole">
            <mc:AlternateContent xmlns:mc="http://schemas.openxmlformats.org/markup-compatibility/2006">
              <mc:Choice xmlns:v="urn:schemas-microsoft-com:vml" Requires="v">
                <p:oleObj spid="_x0000_s336954" r:id="rId3" imgW="495085" imgH="431613" progId="Equation.DSMT4">
                  <p:embed/>
                </p:oleObj>
              </mc:Choice>
              <mc:Fallback>
                <p:oleObj r:id="rId3" imgW="495085"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411288"/>
                        <a:ext cx="99377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 Box 14"/>
          <p:cNvSpPr txBox="1">
            <a:spLocks noChangeArrowheads="1"/>
          </p:cNvSpPr>
          <p:nvPr/>
        </p:nvSpPr>
        <p:spPr bwMode="auto">
          <a:xfrm>
            <a:off x="1042988" y="2851150"/>
            <a:ext cx="6324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latin typeface="Times New Roman" panose="02020603050405020304" pitchFamily="18" charset="0"/>
              </a:rPr>
              <a:t>解：</a:t>
            </a:r>
            <a:r>
              <a:rPr lang="en-US" altLang="zh-CN" sz="2400" dirty="0">
                <a:solidFill>
                  <a:schemeClr val="accent2"/>
                </a:solidFill>
                <a:latin typeface="Times New Roman" panose="02020603050405020304" pitchFamily="18" charset="0"/>
              </a:rPr>
              <a:t>(1) </a:t>
            </a:r>
            <a:r>
              <a:rPr lang="zh-CN" altLang="en-US" sz="2400" dirty="0">
                <a:solidFill>
                  <a:schemeClr val="accent2"/>
                </a:solidFill>
                <a:latin typeface="Times New Roman" panose="02020603050405020304" pitchFamily="18" charset="0"/>
              </a:rPr>
              <a:t>确定适合于流水处理的</a:t>
            </a:r>
            <a:r>
              <a:rPr lang="zh-CN" altLang="en-US" sz="2400" dirty="0">
                <a:solidFill>
                  <a:srgbClr val="FF0000"/>
                </a:solidFill>
                <a:latin typeface="Times New Roman" panose="02020603050405020304" pitchFamily="18" charset="0"/>
              </a:rPr>
              <a:t>计算过程</a:t>
            </a:r>
          </a:p>
          <a:p>
            <a:pPr eaLnBrk="1" hangingPunct="1">
              <a:spcBef>
                <a:spcPct val="50000"/>
              </a:spcBef>
              <a:buFontTx/>
              <a:buNone/>
            </a:pPr>
            <a:r>
              <a:rPr lang="zh-CN" altLang="en-US" sz="2400" dirty="0">
                <a:solidFill>
                  <a:schemeClr val="accent2"/>
                </a:solidFill>
                <a:latin typeface="Times New Roman" panose="02020603050405020304" pitchFamily="18" charset="0"/>
              </a:rPr>
              <a:t>        </a:t>
            </a:r>
            <a:r>
              <a:rPr lang="en-US" altLang="zh-CN" sz="2400" dirty="0">
                <a:solidFill>
                  <a:schemeClr val="accent2"/>
                </a:solidFill>
                <a:latin typeface="Times New Roman" panose="02020603050405020304" pitchFamily="18" charset="0"/>
              </a:rPr>
              <a:t>(2) </a:t>
            </a:r>
            <a:r>
              <a:rPr lang="zh-CN" altLang="en-US" sz="2400" dirty="0">
                <a:solidFill>
                  <a:schemeClr val="accent2"/>
                </a:solidFill>
                <a:latin typeface="Times New Roman" panose="02020603050405020304" pitchFamily="18" charset="0"/>
              </a:rPr>
              <a:t>画时－空图</a:t>
            </a:r>
          </a:p>
          <a:p>
            <a:pPr eaLnBrk="1" hangingPunct="1">
              <a:spcBef>
                <a:spcPct val="50000"/>
              </a:spcBef>
              <a:buFontTx/>
              <a:buNone/>
            </a:pPr>
            <a:r>
              <a:rPr lang="zh-CN" altLang="en-US" sz="2400" dirty="0">
                <a:solidFill>
                  <a:schemeClr val="accent2"/>
                </a:solidFill>
                <a:latin typeface="Times New Roman" panose="02020603050405020304" pitchFamily="18" charset="0"/>
              </a:rPr>
              <a:t>        </a:t>
            </a:r>
            <a:r>
              <a:rPr lang="en-US" altLang="zh-CN" sz="2400" dirty="0">
                <a:solidFill>
                  <a:schemeClr val="accent2"/>
                </a:solidFill>
                <a:latin typeface="Times New Roman" panose="02020603050405020304" pitchFamily="18" charset="0"/>
              </a:rPr>
              <a:t>(3) </a:t>
            </a:r>
            <a:r>
              <a:rPr lang="zh-CN" altLang="en-US" sz="2400" dirty="0">
                <a:solidFill>
                  <a:schemeClr val="accent2"/>
                </a:solidFill>
                <a:latin typeface="Times New Roman" panose="02020603050405020304" pitchFamily="18" charset="0"/>
              </a:rPr>
              <a:t>计算性能</a:t>
            </a:r>
          </a:p>
        </p:txBody>
      </p:sp>
      <p:graphicFrame>
        <p:nvGraphicFramePr>
          <p:cNvPr id="12" name="Object 17"/>
          <p:cNvGraphicFramePr>
            <a:graphicFrameLocks noChangeAspect="1"/>
          </p:cNvGraphicFramePr>
          <p:nvPr>
            <p:extLst>
              <p:ext uri="{D42A27DB-BD31-4B8C-83A1-F6EECF244321}">
                <p14:modId xmlns:p14="http://schemas.microsoft.com/office/powerpoint/2010/main" val="836177883"/>
              </p:ext>
            </p:extLst>
          </p:nvPr>
        </p:nvGraphicFramePr>
        <p:xfrm>
          <a:off x="2124075" y="4508500"/>
          <a:ext cx="5491163" cy="1677988"/>
        </p:xfrm>
        <a:graphic>
          <a:graphicData uri="http://schemas.openxmlformats.org/presentationml/2006/ole">
            <mc:AlternateContent xmlns:mc="http://schemas.openxmlformats.org/markup-compatibility/2006">
              <mc:Choice xmlns:v="urn:schemas-microsoft-com:vml" Requires="v">
                <p:oleObj spid="_x0000_s336955" r:id="rId5" imgW="2489200" imgH="762000" progId="Equation.DSMT4">
                  <p:embed/>
                </p:oleObj>
              </mc:Choice>
              <mc:Fallback>
                <p:oleObj r:id="rId5" imgW="2489200" imgH="762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4508500"/>
                        <a:ext cx="5491163"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灯片编号占位符 12"/>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118</a:t>
            </a:fld>
            <a:endParaRPr lang="en-US" altLang="zh-CN" dirty="0"/>
          </a:p>
        </p:txBody>
      </p:sp>
    </p:spTree>
    <p:extLst>
      <p:ext uri="{BB962C8B-B14F-4D97-AF65-F5344CB8AC3E}">
        <p14:creationId xmlns:p14="http://schemas.microsoft.com/office/powerpoint/2010/main" val="4158829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CF5E499-ABC9-4E0E-9BC8-4259E69CE98A}" type="datetime1">
              <a:rPr lang="zh-CN" altLang="en-US" sz="1400" smtClean="0"/>
              <a:t>2021/11/7</a:t>
            </a:fld>
            <a:endParaRPr lang="en-US" altLang="zh-CN" sz="1400"/>
          </a:p>
        </p:txBody>
      </p:sp>
      <p:sp>
        <p:nvSpPr>
          <p:cNvPr id="1536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256478" name="Text Box 30"/>
          <p:cNvSpPr txBox="1">
            <a:spLocks noChangeArrowheads="1"/>
          </p:cNvSpPr>
          <p:nvPr/>
        </p:nvSpPr>
        <p:spPr bwMode="auto">
          <a:xfrm>
            <a:off x="0" y="921855"/>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dirty="0" smtClean="0"/>
              <a:t>图</a:t>
            </a:r>
            <a:r>
              <a:rPr lang="en-US" altLang="zh-CN" b="1" dirty="0"/>
              <a:t>(a)</a:t>
            </a:r>
            <a:r>
              <a:rPr lang="zh-CN" altLang="en-US" b="1" dirty="0"/>
              <a:t>所示为一个</a:t>
            </a:r>
            <a:r>
              <a:rPr lang="en-US" altLang="zh-CN" b="1" dirty="0"/>
              <a:t>4</a:t>
            </a:r>
            <a:r>
              <a:rPr lang="zh-CN" altLang="en-US" b="1" dirty="0"/>
              <a:t>段的流水线连接图。</a:t>
            </a:r>
          </a:p>
          <a:p>
            <a:pPr eaLnBrk="1" hangingPunct="1"/>
            <a:r>
              <a:rPr lang="zh-CN" altLang="en-US" b="1" dirty="0"/>
              <a:t>   </a:t>
            </a:r>
            <a:r>
              <a:rPr lang="en-US" altLang="zh-CN" b="1" dirty="0"/>
              <a:t>(1)</a:t>
            </a:r>
            <a:r>
              <a:rPr lang="zh-CN" altLang="en-US" b="1" dirty="0"/>
              <a:t>设</a:t>
            </a:r>
            <a:r>
              <a:rPr lang="en-US" altLang="zh-CN" b="1" dirty="0"/>
              <a:t>n</a:t>
            </a:r>
            <a:r>
              <a:rPr lang="zh-CN" altLang="en-US" b="1" dirty="0"/>
              <a:t>＝４，画出它的流水线时空图，求其</a:t>
            </a:r>
            <a:r>
              <a:rPr lang="en-US" altLang="zh-CN" b="1" dirty="0"/>
              <a:t>TP</a:t>
            </a:r>
            <a:r>
              <a:rPr lang="zh-CN" altLang="en-US" b="1" dirty="0"/>
              <a:t>，</a:t>
            </a:r>
            <a:r>
              <a:rPr lang="en-US" altLang="zh-CN" b="1" dirty="0" err="1"/>
              <a:t>TPmax</a:t>
            </a:r>
            <a:r>
              <a:rPr lang="zh-CN" altLang="en-US" b="1" dirty="0"/>
              <a:t>，</a:t>
            </a:r>
            <a:r>
              <a:rPr lang="en-US" altLang="zh-CN" b="1" dirty="0"/>
              <a:t>S</a:t>
            </a:r>
            <a:r>
              <a:rPr lang="zh-CN" altLang="en-US" b="1" dirty="0"/>
              <a:t>，</a:t>
            </a:r>
            <a:r>
              <a:rPr lang="en-US" altLang="zh-CN" b="1" dirty="0"/>
              <a:t>E</a:t>
            </a:r>
            <a:r>
              <a:rPr lang="zh-CN" altLang="en-US" b="1" dirty="0"/>
              <a:t>值。</a:t>
            </a:r>
          </a:p>
          <a:p>
            <a:pPr eaLnBrk="1" hangingPunct="1"/>
            <a:r>
              <a:rPr lang="zh-CN" altLang="en-US" b="1" dirty="0"/>
              <a:t>   </a:t>
            </a:r>
            <a:r>
              <a:rPr lang="en-US" altLang="zh-CN" b="1" dirty="0"/>
              <a:t>(2)</a:t>
            </a:r>
            <a:r>
              <a:rPr lang="zh-CN" altLang="en-US" b="1" dirty="0"/>
              <a:t>设</a:t>
            </a:r>
            <a:r>
              <a:rPr lang="en-US" altLang="zh-CN" b="1" dirty="0"/>
              <a:t>n</a:t>
            </a:r>
            <a:r>
              <a:rPr lang="zh-CN" altLang="en-US" b="1" dirty="0"/>
              <a:t>＝</a:t>
            </a:r>
            <a:r>
              <a:rPr lang="en-US" altLang="zh-CN" b="1" dirty="0"/>
              <a:t>12</a:t>
            </a:r>
            <a:r>
              <a:rPr lang="zh-CN" altLang="en-US" b="1" dirty="0"/>
              <a:t>，画出瓶颈段再细分的流水线连接图和时空图，并求</a:t>
            </a:r>
            <a:r>
              <a:rPr lang="en-US" altLang="zh-CN" b="1" dirty="0"/>
              <a:t>TP</a:t>
            </a:r>
            <a:r>
              <a:rPr lang="zh-CN" altLang="en-US" b="1" dirty="0"/>
              <a:t>，</a:t>
            </a:r>
            <a:r>
              <a:rPr lang="en-US" altLang="zh-CN" b="1" dirty="0" err="1"/>
              <a:t>TPmax</a:t>
            </a:r>
            <a:r>
              <a:rPr lang="zh-CN" altLang="en-US" b="1" dirty="0"/>
              <a:t>，</a:t>
            </a:r>
            <a:r>
              <a:rPr lang="en-US" altLang="zh-CN" b="1" dirty="0"/>
              <a:t>S</a:t>
            </a:r>
            <a:r>
              <a:rPr lang="zh-CN" altLang="en-US" b="1" dirty="0"/>
              <a:t>和</a:t>
            </a:r>
            <a:r>
              <a:rPr lang="en-US" altLang="zh-CN" b="1" dirty="0"/>
              <a:t>E</a:t>
            </a:r>
            <a:r>
              <a:rPr lang="zh-CN" altLang="en-US" b="1" dirty="0"/>
              <a:t>值。</a:t>
            </a:r>
          </a:p>
        </p:txBody>
      </p:sp>
      <p:graphicFrame>
        <p:nvGraphicFramePr>
          <p:cNvPr id="15362" name="Object 34">
            <a:hlinkClick r:id="" action="ppaction://ole?verb=0"/>
          </p:cNvPr>
          <p:cNvGraphicFramePr>
            <a:graphicFrameLocks noChangeAspect="1"/>
          </p:cNvGraphicFramePr>
          <p:nvPr>
            <p:extLst>
              <p:ext uri="{D42A27DB-BD31-4B8C-83A1-F6EECF244321}">
                <p14:modId xmlns:p14="http://schemas.microsoft.com/office/powerpoint/2010/main" val="2213890061"/>
              </p:ext>
            </p:extLst>
          </p:nvPr>
        </p:nvGraphicFramePr>
        <p:xfrm>
          <a:off x="3267720" y="2263891"/>
          <a:ext cx="927100" cy="711200"/>
        </p:xfrm>
        <a:graphic>
          <a:graphicData uri="http://schemas.openxmlformats.org/presentationml/2006/ole">
            <mc:AlternateContent xmlns:mc="http://schemas.openxmlformats.org/markup-compatibility/2006">
              <mc:Choice xmlns:v="urn:schemas-microsoft-com:vml" Requires="v">
                <p:oleObj spid="_x0000_s212048" name="包装程序外壳对象" showAsIcon="1" r:id="rId4" imgW="927360" imgH="711360" progId="Package">
                  <p:embed/>
                </p:oleObj>
              </mc:Choice>
              <mc:Fallback>
                <p:oleObj name="包装程序外壳对象" showAsIcon="1" r:id="rId4" imgW="927360" imgH="711360" progId="Package">
                  <p:embed/>
                  <p:pic>
                    <p:nvPicPr>
                      <p:cNvPr id="0" name=""/>
                      <p:cNvPicPr>
                        <a:picLocks noChangeAspect="1" noChangeArrowheads="1"/>
                      </p:cNvPicPr>
                      <p:nvPr/>
                    </p:nvPicPr>
                    <p:blipFill>
                      <a:blip r:embed="rId5"/>
                      <a:srcRect/>
                      <a:stretch>
                        <a:fillRect/>
                      </a:stretch>
                    </p:blipFill>
                    <p:spPr bwMode="auto">
                      <a:xfrm>
                        <a:off x="3267720" y="2263891"/>
                        <a:ext cx="92710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 name="Rectangle 35"/>
          <p:cNvSpPr>
            <a:spLocks noChangeArrowheads="1"/>
          </p:cNvSpPr>
          <p:nvPr/>
        </p:nvSpPr>
        <p:spPr bwMode="auto">
          <a:xfrm>
            <a:off x="395288" y="404813"/>
            <a:ext cx="6162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solidFill>
                  <a:srgbClr val="3333FF"/>
                </a:solidFill>
              </a:rPr>
              <a:t>例</a:t>
            </a:r>
            <a:r>
              <a:rPr lang="en-US" altLang="zh-CN" b="1" dirty="0" smtClean="0">
                <a:solidFill>
                  <a:srgbClr val="3333FF"/>
                </a:solidFill>
              </a:rPr>
              <a:t>2:</a:t>
            </a:r>
            <a:r>
              <a:rPr lang="zh-CN" altLang="en-US" b="1" dirty="0"/>
              <a:t>性能分析（实测法</a:t>
            </a:r>
            <a:r>
              <a:rPr lang="en-US" altLang="zh-CN" b="1" dirty="0"/>
              <a:t>,  </a:t>
            </a:r>
            <a:r>
              <a:rPr lang="zh-CN" altLang="en-US" b="1" dirty="0"/>
              <a:t>分析法</a:t>
            </a:r>
            <a:r>
              <a:rPr lang="en-US" altLang="zh-CN" b="1" dirty="0"/>
              <a:t>,  </a:t>
            </a:r>
            <a:r>
              <a:rPr lang="zh-CN" altLang="en-US" b="1" dirty="0"/>
              <a:t>时空图法）</a:t>
            </a:r>
          </a:p>
        </p:txBody>
      </p:sp>
      <p:pic>
        <p:nvPicPr>
          <p:cNvPr id="21197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359" y="3287061"/>
            <a:ext cx="3638003" cy="1975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197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0010" y="2975091"/>
            <a:ext cx="5121350" cy="272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119</a:t>
            </a:fld>
            <a:endParaRPr lang="en-US" altLang="zh-CN" dirty="0"/>
          </a:p>
        </p:txBody>
      </p:sp>
    </p:spTree>
    <p:extLst>
      <p:ext uri="{BB962C8B-B14F-4D97-AF65-F5344CB8AC3E}">
        <p14:creationId xmlns:p14="http://schemas.microsoft.com/office/powerpoint/2010/main" val="1916033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64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11972"/>
                                        </p:tgtEl>
                                        <p:attrNameLst>
                                          <p:attrName>style.visibility</p:attrName>
                                        </p:attrNameLst>
                                      </p:cBhvr>
                                      <p:to>
                                        <p:strVal val="visible"/>
                                      </p:to>
                                    </p:set>
                                    <p:anim calcmode="lin" valueType="num">
                                      <p:cBhvr additive="base">
                                        <p:cTn id="11" dur="500" fill="hold"/>
                                        <p:tgtEl>
                                          <p:spTgt spid="211972"/>
                                        </p:tgtEl>
                                        <p:attrNameLst>
                                          <p:attrName>ppt_x</p:attrName>
                                        </p:attrNameLst>
                                      </p:cBhvr>
                                      <p:tavLst>
                                        <p:tav tm="0">
                                          <p:val>
                                            <p:strVal val="#ppt_x"/>
                                          </p:val>
                                        </p:tav>
                                        <p:tav tm="100000">
                                          <p:val>
                                            <p:strVal val="#ppt_x"/>
                                          </p:val>
                                        </p:tav>
                                      </p:tavLst>
                                    </p:anim>
                                    <p:anim calcmode="lin" valueType="num">
                                      <p:cBhvr additive="base">
                                        <p:cTn id="12" dur="500" fill="hold"/>
                                        <p:tgtEl>
                                          <p:spTgt spid="21197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1973"/>
                                        </p:tgtEl>
                                        <p:attrNameLst>
                                          <p:attrName>style.visibility</p:attrName>
                                        </p:attrNameLst>
                                      </p:cBhvr>
                                      <p:to>
                                        <p:strVal val="visible"/>
                                      </p:to>
                                    </p:set>
                                    <p:anim calcmode="lin" valueType="num">
                                      <p:cBhvr additive="base">
                                        <p:cTn id="17" dur="500" fill="hold"/>
                                        <p:tgtEl>
                                          <p:spTgt spid="211973"/>
                                        </p:tgtEl>
                                        <p:attrNameLst>
                                          <p:attrName>ppt_x</p:attrName>
                                        </p:attrNameLst>
                                      </p:cBhvr>
                                      <p:tavLst>
                                        <p:tav tm="0">
                                          <p:val>
                                            <p:strVal val="#ppt_x"/>
                                          </p:val>
                                        </p:tav>
                                        <p:tav tm="100000">
                                          <p:val>
                                            <p:strVal val="#ppt_x"/>
                                          </p:val>
                                        </p:tav>
                                      </p:tavLst>
                                    </p:anim>
                                    <p:anim calcmode="lin" valueType="num">
                                      <p:cBhvr additive="base">
                                        <p:cTn id="18" dur="500" fill="hold"/>
                                        <p:tgtEl>
                                          <p:spTgt spid="21197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362"/>
                                        </p:tgtEl>
                                        <p:attrNameLst>
                                          <p:attrName>style.visibility</p:attrName>
                                        </p:attrNameLst>
                                      </p:cBhvr>
                                      <p:to>
                                        <p:strVal val="visible"/>
                                      </p:to>
                                    </p:set>
                                    <p:anim calcmode="lin" valueType="num">
                                      <p:cBhvr additive="base">
                                        <p:cTn id="23" dur="500" fill="hold"/>
                                        <p:tgtEl>
                                          <p:spTgt spid="15362"/>
                                        </p:tgtEl>
                                        <p:attrNameLst>
                                          <p:attrName>ppt_x</p:attrName>
                                        </p:attrNameLst>
                                      </p:cBhvr>
                                      <p:tavLst>
                                        <p:tav tm="0">
                                          <p:val>
                                            <p:strVal val="#ppt_x"/>
                                          </p:val>
                                        </p:tav>
                                        <p:tav tm="100000">
                                          <p:val>
                                            <p:strVal val="#ppt_x"/>
                                          </p:val>
                                        </p:tav>
                                      </p:tavLst>
                                    </p:anim>
                                    <p:anim calcmode="lin" valueType="num">
                                      <p:cBhvr additive="base">
                                        <p:cTn id="24"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47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34819" name="Rectangle 2"/>
          <p:cNvSpPr>
            <a:spLocks noGrp="1" noChangeArrowheads="1"/>
          </p:cNvSpPr>
          <p:nvPr>
            <p:ph type="body" idx="1"/>
          </p:nvPr>
        </p:nvSpPr>
        <p:spPr>
          <a:xfrm>
            <a:off x="286916" y="362893"/>
            <a:ext cx="8839200" cy="2819400"/>
          </a:xfrm>
          <a:noFill/>
        </p:spPr>
        <p:txBody>
          <a:bodyPr lIns="92075" tIns="46038" rIns="92075" bIns="46038"/>
          <a:lstStyle/>
          <a:p>
            <a:pPr lvl="1" eaLnBrk="1" hangingPunct="1">
              <a:buFontTx/>
              <a:buNone/>
            </a:pPr>
            <a:r>
              <a:rPr lang="en-US" altLang="zh-CN" b="1" dirty="0" smtClean="0">
                <a:solidFill>
                  <a:schemeClr val="tx2"/>
                </a:solidFill>
                <a:latin typeface="微软雅黑" panose="020B0503020204020204" pitchFamily="34" charset="-122"/>
                <a:ea typeface="微软雅黑" panose="020B0503020204020204" pitchFamily="34" charset="-122"/>
              </a:rPr>
              <a:t>3</a:t>
            </a:r>
            <a:r>
              <a:rPr lang="zh-CN" altLang="en-US" b="1" dirty="0" smtClean="0">
                <a:solidFill>
                  <a:schemeClr val="tx2"/>
                </a:solidFill>
                <a:latin typeface="微软雅黑" panose="020B0503020204020204" pitchFamily="34" charset="-122"/>
                <a:ea typeface="微软雅黑" panose="020B0503020204020204" pitchFamily="34" charset="-122"/>
              </a:rPr>
              <a:t>、二次重叠执行方式</a:t>
            </a:r>
          </a:p>
          <a:p>
            <a:pPr lvl="1" eaLnBrk="1" hangingPunct="1">
              <a:buFontTx/>
              <a:buNone/>
            </a:pPr>
            <a:r>
              <a:rPr lang="zh-CN" altLang="en-US" sz="2000" b="1" dirty="0" smtClean="0">
                <a:solidFill>
                  <a:srgbClr val="7030A0"/>
                </a:solidFill>
                <a:latin typeface="微软雅黑" panose="020B0503020204020204" pitchFamily="34" charset="-122"/>
                <a:ea typeface="微软雅黑" panose="020B0503020204020204" pitchFamily="34" charset="-122"/>
              </a:rPr>
              <a:t>把取第</a:t>
            </a:r>
            <a:r>
              <a:rPr lang="en-US" altLang="zh-CN" sz="2000" b="1" dirty="0" smtClean="0">
                <a:solidFill>
                  <a:srgbClr val="7030A0"/>
                </a:solidFill>
                <a:latin typeface="微软雅黑" panose="020B0503020204020204" pitchFamily="34" charset="-122"/>
                <a:ea typeface="微软雅黑" panose="020B0503020204020204" pitchFamily="34" charset="-122"/>
              </a:rPr>
              <a:t>k+1</a:t>
            </a:r>
            <a:r>
              <a:rPr lang="zh-CN" altLang="en-US" sz="2000" b="1" dirty="0" smtClean="0">
                <a:solidFill>
                  <a:srgbClr val="7030A0"/>
                </a:solidFill>
                <a:latin typeface="微软雅黑" panose="020B0503020204020204" pitchFamily="34" charset="-122"/>
                <a:ea typeface="微软雅黑" panose="020B0503020204020204" pitchFamily="34" charset="-122"/>
              </a:rPr>
              <a:t>条指令提前到分析第</a:t>
            </a:r>
            <a:r>
              <a:rPr lang="en-US" altLang="zh-CN" sz="2000" b="1" dirty="0" smtClean="0">
                <a:solidFill>
                  <a:srgbClr val="7030A0"/>
                </a:solidFill>
                <a:latin typeface="微软雅黑" panose="020B0503020204020204" pitchFamily="34" charset="-122"/>
                <a:ea typeface="微软雅黑" panose="020B0503020204020204" pitchFamily="34" charset="-122"/>
              </a:rPr>
              <a:t>k</a:t>
            </a:r>
            <a:r>
              <a:rPr lang="zh-CN" altLang="en-US" sz="2000" b="1" dirty="0" smtClean="0">
                <a:solidFill>
                  <a:srgbClr val="7030A0"/>
                </a:solidFill>
                <a:latin typeface="微软雅黑" panose="020B0503020204020204" pitchFamily="34" charset="-122"/>
                <a:ea typeface="微软雅黑" panose="020B0503020204020204" pitchFamily="34" charset="-122"/>
              </a:rPr>
              <a:t>条指令同时执行</a:t>
            </a:r>
          </a:p>
          <a:p>
            <a:pPr lvl="1" eaLnBrk="1" hangingPunct="1"/>
            <a:r>
              <a:rPr lang="zh-CN" altLang="en-US" sz="2400" dirty="0" smtClean="0">
                <a:solidFill>
                  <a:srgbClr val="7030A0"/>
                </a:solidFill>
                <a:latin typeface="微软雅黑" panose="020B0503020204020204" pitchFamily="34" charset="-122"/>
                <a:ea typeface="微软雅黑" panose="020B0503020204020204" pitchFamily="34" charset="-122"/>
              </a:rPr>
              <a:t>如果三个过程的时间相等，执行</a:t>
            </a:r>
            <a:r>
              <a:rPr lang="en-US" altLang="zh-CN" sz="2400" dirty="0" smtClean="0">
                <a:solidFill>
                  <a:srgbClr val="7030A0"/>
                </a:solidFill>
                <a:latin typeface="微软雅黑" panose="020B0503020204020204" pitchFamily="34" charset="-122"/>
                <a:ea typeface="微软雅黑" panose="020B0503020204020204" pitchFamily="34" charset="-122"/>
              </a:rPr>
              <a:t>n</a:t>
            </a:r>
            <a:r>
              <a:rPr lang="zh-CN" altLang="en-US" sz="2400" dirty="0" smtClean="0">
                <a:solidFill>
                  <a:srgbClr val="7030A0"/>
                </a:solidFill>
                <a:latin typeface="微软雅黑" panose="020B0503020204020204" pitchFamily="34" charset="-122"/>
                <a:ea typeface="微软雅黑" panose="020B0503020204020204" pitchFamily="34" charset="-122"/>
              </a:rPr>
              <a:t>条指令的时间为：</a:t>
            </a:r>
            <a:r>
              <a:rPr lang="en-US" altLang="zh-CN" sz="2400" dirty="0" smtClean="0">
                <a:solidFill>
                  <a:srgbClr val="7030A0"/>
                </a:solidFill>
                <a:latin typeface="微软雅黑" panose="020B0503020204020204" pitchFamily="34" charset="-122"/>
                <a:ea typeface="微软雅黑" panose="020B0503020204020204" pitchFamily="34" charset="-122"/>
              </a:rPr>
              <a:t>T=(2+n)t</a:t>
            </a:r>
          </a:p>
          <a:p>
            <a:pPr lvl="1" eaLnBrk="1" hangingPunct="1"/>
            <a:r>
              <a:rPr lang="zh-CN" altLang="en-US" sz="2400" dirty="0" smtClean="0">
                <a:solidFill>
                  <a:srgbClr val="7030A0"/>
                </a:solidFill>
                <a:latin typeface="微软雅黑" panose="020B0503020204020204" pitchFamily="34" charset="-122"/>
                <a:ea typeface="微软雅黑" panose="020B0503020204020204" pitchFamily="34" charset="-122"/>
              </a:rPr>
              <a:t>理想情况下同时有三条指令在执行</a:t>
            </a:r>
          </a:p>
          <a:p>
            <a:pPr lvl="1" eaLnBrk="1" hangingPunct="1"/>
            <a:r>
              <a:rPr lang="zh-CN" altLang="en-US" sz="2400" dirty="0" smtClean="0">
                <a:solidFill>
                  <a:srgbClr val="7030A0"/>
                </a:solidFill>
                <a:latin typeface="微软雅黑" panose="020B0503020204020204" pitchFamily="34" charset="-122"/>
                <a:ea typeface="微软雅黑" panose="020B0503020204020204" pitchFamily="34" charset="-122"/>
              </a:rPr>
              <a:t>处理机的结构要作比较大的改变，必须采用先行控制方式</a:t>
            </a:r>
          </a:p>
        </p:txBody>
      </p:sp>
      <p:grpSp>
        <p:nvGrpSpPr>
          <p:cNvPr id="34820" name="Group 3"/>
          <p:cNvGrpSpPr>
            <a:grpSpLocks/>
          </p:cNvGrpSpPr>
          <p:nvPr/>
        </p:nvGrpSpPr>
        <p:grpSpPr bwMode="auto">
          <a:xfrm>
            <a:off x="899592" y="3056409"/>
            <a:ext cx="8004175" cy="1603375"/>
            <a:chOff x="431" y="2591"/>
            <a:chExt cx="5042" cy="1010"/>
          </a:xfrm>
        </p:grpSpPr>
        <p:sp>
          <p:nvSpPr>
            <p:cNvPr id="34822" name="Rectangle 4"/>
            <p:cNvSpPr>
              <a:spLocks noChangeArrowheads="1"/>
            </p:cNvSpPr>
            <p:nvPr/>
          </p:nvSpPr>
          <p:spPr bwMode="auto">
            <a:xfrm>
              <a:off x="2447" y="3263"/>
              <a:ext cx="1010"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取指</a:t>
              </a:r>
              <a:r>
                <a:rPr lang="en-US" altLang="zh-CN" sz="3200">
                  <a:solidFill>
                    <a:schemeClr val="tx2"/>
                  </a:solidFill>
                  <a:latin typeface="Book Antiqua" pitchFamily="18" charset="0"/>
                  <a:ea typeface="楷体_GB2312" pitchFamily="49" charset="-122"/>
                </a:rPr>
                <a:t>k+2</a:t>
              </a:r>
            </a:p>
          </p:txBody>
        </p:sp>
        <p:sp>
          <p:nvSpPr>
            <p:cNvPr id="34823" name="Rectangle 5"/>
            <p:cNvSpPr>
              <a:spLocks noChangeArrowheads="1"/>
            </p:cNvSpPr>
            <p:nvPr/>
          </p:nvSpPr>
          <p:spPr bwMode="auto">
            <a:xfrm>
              <a:off x="3455" y="3263"/>
              <a:ext cx="1010"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分析</a:t>
              </a:r>
              <a:r>
                <a:rPr lang="en-US" altLang="zh-CN" sz="3200">
                  <a:solidFill>
                    <a:schemeClr val="tx2"/>
                  </a:solidFill>
                  <a:latin typeface="Book Antiqua" pitchFamily="18" charset="0"/>
                  <a:ea typeface="楷体_GB2312" pitchFamily="49" charset="-122"/>
                </a:rPr>
                <a:t>k+2</a:t>
              </a:r>
            </a:p>
          </p:txBody>
        </p:sp>
        <p:sp>
          <p:nvSpPr>
            <p:cNvPr id="34824" name="Rectangle 6"/>
            <p:cNvSpPr>
              <a:spLocks noChangeArrowheads="1"/>
            </p:cNvSpPr>
            <p:nvPr/>
          </p:nvSpPr>
          <p:spPr bwMode="auto">
            <a:xfrm>
              <a:off x="4463" y="3263"/>
              <a:ext cx="1010"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执行</a:t>
              </a:r>
              <a:r>
                <a:rPr lang="en-US" altLang="zh-CN" sz="3200">
                  <a:solidFill>
                    <a:schemeClr val="tx2"/>
                  </a:solidFill>
                  <a:latin typeface="Book Antiqua" pitchFamily="18" charset="0"/>
                  <a:ea typeface="楷体_GB2312" pitchFamily="49" charset="-122"/>
                </a:rPr>
                <a:t>k+2</a:t>
              </a:r>
            </a:p>
          </p:txBody>
        </p:sp>
        <p:sp>
          <p:nvSpPr>
            <p:cNvPr id="34825" name="Rectangle 7"/>
            <p:cNvSpPr>
              <a:spLocks noChangeArrowheads="1"/>
            </p:cNvSpPr>
            <p:nvPr/>
          </p:nvSpPr>
          <p:spPr bwMode="auto">
            <a:xfrm>
              <a:off x="1439" y="2927"/>
              <a:ext cx="1010"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取指</a:t>
              </a:r>
              <a:r>
                <a:rPr lang="en-US" altLang="zh-CN" sz="3200">
                  <a:solidFill>
                    <a:schemeClr val="tx2"/>
                  </a:solidFill>
                  <a:latin typeface="Book Antiqua" pitchFamily="18" charset="0"/>
                  <a:ea typeface="楷体_GB2312" pitchFamily="49" charset="-122"/>
                </a:rPr>
                <a:t>k+1</a:t>
              </a:r>
            </a:p>
          </p:txBody>
        </p:sp>
        <p:sp>
          <p:nvSpPr>
            <p:cNvPr id="34826" name="Rectangle 8"/>
            <p:cNvSpPr>
              <a:spLocks noChangeArrowheads="1"/>
            </p:cNvSpPr>
            <p:nvPr/>
          </p:nvSpPr>
          <p:spPr bwMode="auto">
            <a:xfrm>
              <a:off x="2447" y="2927"/>
              <a:ext cx="1010"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分析</a:t>
              </a:r>
              <a:r>
                <a:rPr lang="en-US" altLang="zh-CN" sz="3200">
                  <a:solidFill>
                    <a:schemeClr val="tx2"/>
                  </a:solidFill>
                  <a:latin typeface="Book Antiqua" pitchFamily="18" charset="0"/>
                  <a:ea typeface="楷体_GB2312" pitchFamily="49" charset="-122"/>
                </a:rPr>
                <a:t>k+1</a:t>
              </a:r>
            </a:p>
          </p:txBody>
        </p:sp>
        <p:sp>
          <p:nvSpPr>
            <p:cNvPr id="34827" name="Rectangle 9"/>
            <p:cNvSpPr>
              <a:spLocks noChangeArrowheads="1"/>
            </p:cNvSpPr>
            <p:nvPr/>
          </p:nvSpPr>
          <p:spPr bwMode="auto">
            <a:xfrm>
              <a:off x="3455" y="2927"/>
              <a:ext cx="1010"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执行</a:t>
              </a:r>
              <a:r>
                <a:rPr lang="en-US" altLang="zh-CN" sz="3200">
                  <a:solidFill>
                    <a:schemeClr val="tx2"/>
                  </a:solidFill>
                  <a:latin typeface="Book Antiqua" pitchFamily="18" charset="0"/>
                  <a:ea typeface="楷体_GB2312" pitchFamily="49" charset="-122"/>
                </a:rPr>
                <a:t>k+1</a:t>
              </a:r>
            </a:p>
          </p:txBody>
        </p:sp>
        <p:sp>
          <p:nvSpPr>
            <p:cNvPr id="34828" name="Rectangle 10"/>
            <p:cNvSpPr>
              <a:spLocks noChangeArrowheads="1"/>
            </p:cNvSpPr>
            <p:nvPr/>
          </p:nvSpPr>
          <p:spPr bwMode="auto">
            <a:xfrm>
              <a:off x="431" y="2591"/>
              <a:ext cx="1010"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3200" dirty="0">
                  <a:solidFill>
                    <a:schemeClr val="tx2"/>
                  </a:solidFill>
                  <a:latin typeface="Book Antiqua" pitchFamily="18" charset="0"/>
                  <a:ea typeface="楷体_GB2312" pitchFamily="49" charset="-122"/>
                </a:rPr>
                <a:t>取指</a:t>
              </a:r>
              <a:r>
                <a:rPr lang="en-US" altLang="zh-CN" sz="3200" dirty="0">
                  <a:solidFill>
                    <a:schemeClr val="tx2"/>
                  </a:solidFill>
                  <a:latin typeface="Book Antiqua" pitchFamily="18" charset="0"/>
                  <a:ea typeface="楷体_GB2312" pitchFamily="49" charset="-122"/>
                </a:rPr>
                <a:t>k</a:t>
              </a:r>
            </a:p>
          </p:txBody>
        </p:sp>
        <p:sp>
          <p:nvSpPr>
            <p:cNvPr id="34829" name="Rectangle 11"/>
            <p:cNvSpPr>
              <a:spLocks noChangeArrowheads="1"/>
            </p:cNvSpPr>
            <p:nvPr/>
          </p:nvSpPr>
          <p:spPr bwMode="auto">
            <a:xfrm>
              <a:off x="1439" y="2591"/>
              <a:ext cx="1010"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3200" dirty="0">
                  <a:solidFill>
                    <a:schemeClr val="tx2"/>
                  </a:solidFill>
                  <a:latin typeface="Book Antiqua" pitchFamily="18" charset="0"/>
                  <a:ea typeface="楷体_GB2312" pitchFamily="49" charset="-122"/>
                </a:rPr>
                <a:t>分析</a:t>
              </a:r>
              <a:r>
                <a:rPr lang="en-US" altLang="zh-CN" sz="3200" dirty="0">
                  <a:solidFill>
                    <a:schemeClr val="tx2"/>
                  </a:solidFill>
                  <a:latin typeface="Book Antiqua" pitchFamily="18" charset="0"/>
                  <a:ea typeface="楷体_GB2312" pitchFamily="49" charset="-122"/>
                </a:rPr>
                <a:t>k</a:t>
              </a:r>
            </a:p>
          </p:txBody>
        </p:sp>
        <p:sp>
          <p:nvSpPr>
            <p:cNvPr id="34830" name="Rectangle 12"/>
            <p:cNvSpPr>
              <a:spLocks noChangeArrowheads="1"/>
            </p:cNvSpPr>
            <p:nvPr/>
          </p:nvSpPr>
          <p:spPr bwMode="auto">
            <a:xfrm>
              <a:off x="2447" y="2591"/>
              <a:ext cx="1010"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3200">
                  <a:solidFill>
                    <a:schemeClr val="tx2"/>
                  </a:solidFill>
                  <a:latin typeface="Book Antiqua" pitchFamily="18" charset="0"/>
                  <a:ea typeface="楷体_GB2312" pitchFamily="49" charset="-122"/>
                </a:rPr>
                <a:t>执行</a:t>
              </a:r>
              <a:r>
                <a:rPr lang="en-US" altLang="zh-CN" sz="3200">
                  <a:solidFill>
                    <a:schemeClr val="tx2"/>
                  </a:solidFill>
                  <a:latin typeface="Book Antiqua" pitchFamily="18" charset="0"/>
                  <a:ea typeface="楷体_GB2312" pitchFamily="49" charset="-122"/>
                </a:rPr>
                <a:t>k</a:t>
              </a:r>
            </a:p>
          </p:txBody>
        </p:sp>
      </p:grpSp>
      <p:graphicFrame>
        <p:nvGraphicFramePr>
          <p:cNvPr id="34821" name="Object 13">
            <a:hlinkClick r:id="" action="ppaction://ole?verb=0"/>
          </p:cNvPr>
          <p:cNvGraphicFramePr>
            <a:graphicFrameLocks noChangeAspect="1"/>
          </p:cNvGraphicFramePr>
          <p:nvPr>
            <p:extLst>
              <p:ext uri="{D42A27DB-BD31-4B8C-83A1-F6EECF244321}">
                <p14:modId xmlns:p14="http://schemas.microsoft.com/office/powerpoint/2010/main" val="1876193413"/>
              </p:ext>
            </p:extLst>
          </p:nvPr>
        </p:nvGraphicFramePr>
        <p:xfrm>
          <a:off x="7812360" y="620688"/>
          <a:ext cx="887413" cy="592137"/>
        </p:xfrm>
        <a:graphic>
          <a:graphicData uri="http://schemas.openxmlformats.org/presentationml/2006/ole">
            <mc:AlternateContent xmlns:mc="http://schemas.openxmlformats.org/markup-compatibility/2006">
              <mc:Choice xmlns:v="urn:schemas-microsoft-com:vml" Requires="v">
                <p:oleObj spid="_x0000_s34907" name="包" r:id="rId4" imgW="642026" imgH="466928" progId="Package">
                  <p:embed/>
                </p:oleObj>
              </mc:Choice>
              <mc:Fallback>
                <p:oleObj name="包" r:id="rId4" imgW="642026" imgH="466928" progId="Package">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2360" y="620688"/>
                        <a:ext cx="887413" cy="592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2"/>
          <p:cNvSpPr>
            <a:spLocks noChangeArrowheads="1"/>
          </p:cNvSpPr>
          <p:nvPr/>
        </p:nvSpPr>
        <p:spPr bwMode="auto">
          <a:xfrm>
            <a:off x="533400" y="4653136"/>
            <a:ext cx="8382000" cy="193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p>
            <a:pPr eaLnBrk="0" hangingPunct="0"/>
            <a:r>
              <a:rPr lang="zh-CN" altLang="en-US" dirty="0" smtClean="0">
                <a:solidFill>
                  <a:srgbClr val="002060"/>
                </a:solidFill>
                <a:latin typeface="微软雅黑" panose="020B0503020204020204" pitchFamily="34" charset="-122"/>
                <a:ea typeface="微软雅黑" panose="020B0503020204020204" pitchFamily="34" charset="-122"/>
              </a:rPr>
              <a:t>采用</a:t>
            </a:r>
            <a:r>
              <a:rPr lang="zh-CN" altLang="en-US" dirty="0">
                <a:solidFill>
                  <a:srgbClr val="002060"/>
                </a:solidFill>
                <a:latin typeface="微软雅黑" panose="020B0503020204020204" pitchFamily="34" charset="-122"/>
                <a:ea typeface="微软雅黑" panose="020B0503020204020204" pitchFamily="34" charset="-122"/>
              </a:rPr>
              <a:t>二次重叠执行方式，必须解决两个问题：</a:t>
            </a:r>
          </a:p>
          <a:p>
            <a:pPr eaLnBrk="0" hangingPunct="0"/>
            <a:r>
              <a:rPr lang="zh-CN" altLang="en-US" dirty="0">
                <a:solidFill>
                  <a:srgbClr val="002060"/>
                </a:solidFill>
                <a:latin typeface="微软雅黑" panose="020B0503020204020204" pitchFamily="34" charset="-122"/>
                <a:ea typeface="微软雅黑" panose="020B0503020204020204" pitchFamily="34" charset="-122"/>
              </a:rPr>
              <a:t>   </a:t>
            </a:r>
            <a:r>
              <a:rPr lang="en-US" altLang="zh-CN" dirty="0">
                <a:solidFill>
                  <a:srgbClr val="002060"/>
                </a:solidFill>
                <a:latin typeface="微软雅黑" panose="020B0503020204020204" pitchFamily="34" charset="-122"/>
                <a:ea typeface="微软雅黑" panose="020B0503020204020204" pitchFamily="34" charset="-122"/>
              </a:rPr>
              <a:t>(1) </a:t>
            </a:r>
            <a:r>
              <a:rPr lang="zh-CN" altLang="en-US" dirty="0">
                <a:solidFill>
                  <a:srgbClr val="002060"/>
                </a:solidFill>
                <a:latin typeface="微软雅黑" panose="020B0503020204020204" pitchFamily="34" charset="-122"/>
                <a:ea typeface="微软雅黑" panose="020B0503020204020204" pitchFamily="34" charset="-122"/>
              </a:rPr>
              <a:t>有独立的取指令部件、指令分析部件和指令执行部件</a:t>
            </a:r>
          </a:p>
          <a:p>
            <a:pPr eaLnBrk="0" hangingPunct="0"/>
            <a:r>
              <a:rPr lang="zh-CN" altLang="en-US" dirty="0">
                <a:solidFill>
                  <a:srgbClr val="002060"/>
                </a:solidFill>
                <a:latin typeface="微软雅黑" panose="020B0503020204020204" pitchFamily="34" charset="-122"/>
                <a:ea typeface="微软雅黑" panose="020B0503020204020204" pitchFamily="34" charset="-122"/>
              </a:rPr>
              <a:t>       独立的控制器</a:t>
            </a:r>
            <a:r>
              <a:rPr lang="zh-CN" altLang="en-US" dirty="0" smtClean="0">
                <a:solidFill>
                  <a:srgbClr val="002060"/>
                </a:solidFill>
                <a:latin typeface="微软雅黑" panose="020B0503020204020204" pitchFamily="34" charset="-122"/>
                <a:ea typeface="微软雅黑" panose="020B0503020204020204" pitchFamily="34" charset="-122"/>
              </a:rPr>
              <a:t>：存储</a:t>
            </a:r>
            <a:r>
              <a:rPr lang="zh-CN" altLang="en-US" dirty="0">
                <a:solidFill>
                  <a:srgbClr val="002060"/>
                </a:solidFill>
                <a:latin typeface="微软雅黑" panose="020B0503020204020204" pitchFamily="34" charset="-122"/>
                <a:ea typeface="微软雅黑" panose="020B0503020204020204" pitchFamily="34" charset="-122"/>
              </a:rPr>
              <a:t>控制器、指令控制器、运算控制器</a:t>
            </a:r>
          </a:p>
          <a:p>
            <a:pPr eaLnBrk="0" hangingPunct="0"/>
            <a:r>
              <a:rPr lang="zh-CN" altLang="en-US" dirty="0">
                <a:solidFill>
                  <a:srgbClr val="002060"/>
                </a:solidFill>
                <a:latin typeface="微软雅黑" panose="020B0503020204020204" pitchFamily="34" charset="-122"/>
                <a:ea typeface="微软雅黑" panose="020B0503020204020204" pitchFamily="34" charset="-122"/>
              </a:rPr>
              <a:t>   </a:t>
            </a:r>
            <a:r>
              <a:rPr lang="en-US" altLang="zh-CN" dirty="0">
                <a:solidFill>
                  <a:srgbClr val="002060"/>
                </a:solidFill>
                <a:latin typeface="微软雅黑" panose="020B0503020204020204" pitchFamily="34" charset="-122"/>
                <a:ea typeface="微软雅黑" panose="020B0503020204020204" pitchFamily="34" charset="-122"/>
              </a:rPr>
              <a:t>(2) </a:t>
            </a:r>
            <a:r>
              <a:rPr lang="zh-CN" altLang="en-US" dirty="0">
                <a:solidFill>
                  <a:srgbClr val="002060"/>
                </a:solidFill>
                <a:latin typeface="微软雅黑" panose="020B0503020204020204" pitchFamily="34" charset="-122"/>
                <a:ea typeface="微软雅黑" panose="020B0503020204020204" pitchFamily="34" charset="-122"/>
              </a:rPr>
              <a:t>要解决访问主存储器的冲突问题</a:t>
            </a:r>
          </a:p>
          <a:p>
            <a:pPr eaLnBrk="0" hangingPunct="0"/>
            <a:r>
              <a:rPr lang="zh-CN" altLang="en-US" dirty="0">
                <a:solidFill>
                  <a:srgbClr val="002060"/>
                </a:solidFill>
                <a:latin typeface="微软雅黑" panose="020B0503020204020204" pitchFamily="34" charset="-122"/>
                <a:ea typeface="微软雅黑" panose="020B0503020204020204" pitchFamily="34" charset="-122"/>
              </a:rPr>
              <a:t>       取指令、分析指令、执行指令都可能要访问</a:t>
            </a:r>
            <a:r>
              <a:rPr lang="zh-CN" altLang="en-US" dirty="0" smtClean="0">
                <a:solidFill>
                  <a:srgbClr val="002060"/>
                </a:solidFill>
                <a:latin typeface="微软雅黑" panose="020B0503020204020204" pitchFamily="34" charset="-122"/>
                <a:ea typeface="微软雅黑" panose="020B0503020204020204" pitchFamily="34" charset="-122"/>
              </a:rPr>
              <a:t>存储器</a:t>
            </a:r>
            <a:endParaRPr lang="zh-CN" altLang="en-US" dirty="0">
              <a:solidFill>
                <a:srgbClr val="002060"/>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pPr>
              <a:defRPr/>
            </a:pPr>
            <a:fld id="{7913A2BD-7563-4523-BB47-CABB5C8FC8EA}"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12</a:t>
            </a:fld>
            <a:endParaRPr lang="en-US" altLang="zh-CN"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anim calcmode="lin" valueType="num">
                                      <p:cBhvr additive="base">
                                        <p:cTn id="7"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820"/>
                                        </p:tgtEl>
                                        <p:attrNameLst>
                                          <p:attrName>style.visibility</p:attrName>
                                        </p:attrNameLst>
                                      </p:cBhvr>
                                      <p:to>
                                        <p:strVal val="visible"/>
                                      </p:to>
                                    </p:set>
                                    <p:anim calcmode="lin" valueType="num">
                                      <p:cBhvr additive="base">
                                        <p:cTn id="13" dur="500" fill="hold"/>
                                        <p:tgtEl>
                                          <p:spTgt spid="34820"/>
                                        </p:tgtEl>
                                        <p:attrNameLst>
                                          <p:attrName>ppt_x</p:attrName>
                                        </p:attrNameLst>
                                      </p:cBhvr>
                                      <p:tavLst>
                                        <p:tav tm="0">
                                          <p:val>
                                            <p:strVal val="#ppt_x"/>
                                          </p:val>
                                        </p:tav>
                                        <p:tav tm="100000">
                                          <p:val>
                                            <p:strVal val="#ppt_x"/>
                                          </p:val>
                                        </p:tav>
                                      </p:tavLst>
                                    </p:anim>
                                    <p:anim calcmode="lin" valueType="num">
                                      <p:cBhvr additive="base">
                                        <p:cTn id="14" dur="500" fill="hold"/>
                                        <p:tgtEl>
                                          <p:spTgt spid="348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819">
                                            <p:txEl>
                                              <p:pRg st="2" end="2"/>
                                            </p:txEl>
                                          </p:spTgt>
                                        </p:tgtEl>
                                        <p:attrNameLst>
                                          <p:attrName>style.visibility</p:attrName>
                                        </p:attrNameLst>
                                      </p:cBhvr>
                                      <p:to>
                                        <p:strVal val="visible"/>
                                      </p:to>
                                    </p:set>
                                    <p:anim calcmode="lin" valueType="num">
                                      <p:cBhvr additive="base">
                                        <p:cTn id="19"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819">
                                            <p:txEl>
                                              <p:pRg st="3" end="3"/>
                                            </p:txEl>
                                          </p:spTgt>
                                        </p:tgtEl>
                                        <p:attrNameLst>
                                          <p:attrName>style.visibility</p:attrName>
                                        </p:attrNameLst>
                                      </p:cBhvr>
                                      <p:to>
                                        <p:strVal val="visible"/>
                                      </p:to>
                                    </p:set>
                                    <p:anim calcmode="lin" valueType="num">
                                      <p:cBhvr additive="base">
                                        <p:cTn id="23"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481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4819">
                                            <p:txEl>
                                              <p:pRg st="4" end="4"/>
                                            </p:txEl>
                                          </p:spTgt>
                                        </p:tgtEl>
                                        <p:attrNameLst>
                                          <p:attrName>style.visibility</p:attrName>
                                        </p:attrNameLst>
                                      </p:cBhvr>
                                      <p:to>
                                        <p:strVal val="visible"/>
                                      </p:to>
                                    </p:set>
                                    <p:anim calcmode="lin" valueType="num">
                                      <p:cBhvr additive="base">
                                        <p:cTn id="27"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48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821"/>
                                        </p:tgtEl>
                                        <p:attrNameLst>
                                          <p:attrName>style.visibility</p:attrName>
                                        </p:attrNameLst>
                                      </p:cBhvr>
                                      <p:to>
                                        <p:strVal val="visible"/>
                                      </p:to>
                                    </p:set>
                                    <p:anim calcmode="lin" valueType="num">
                                      <p:cBhvr additive="base">
                                        <p:cTn id="39" dur="500" fill="hold"/>
                                        <p:tgtEl>
                                          <p:spTgt spid="34821"/>
                                        </p:tgtEl>
                                        <p:attrNameLst>
                                          <p:attrName>ppt_x</p:attrName>
                                        </p:attrNameLst>
                                      </p:cBhvr>
                                      <p:tavLst>
                                        <p:tav tm="0">
                                          <p:val>
                                            <p:strVal val="#ppt_x"/>
                                          </p:val>
                                        </p:tav>
                                        <p:tav tm="100000">
                                          <p:val>
                                            <p:strVal val="#ppt_x"/>
                                          </p:val>
                                        </p:tav>
                                      </p:tavLst>
                                    </p:anim>
                                    <p:anim calcmode="lin" valueType="num">
                                      <p:cBhvr additive="base">
                                        <p:cTn id="40" dur="500" fill="hold"/>
                                        <p:tgtEl>
                                          <p:spTgt spid="348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B71DDDD-0C95-4C94-993B-13488A4DDE2D}" type="datetime1">
              <a:rPr lang="zh-CN" altLang="en-US" sz="1400" smtClean="0"/>
              <a:t>2021/11/7</a:t>
            </a:fld>
            <a:endParaRPr lang="en-US" altLang="zh-CN" sz="1400"/>
          </a:p>
        </p:txBody>
      </p:sp>
      <p:sp>
        <p:nvSpPr>
          <p:cNvPr id="1638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545218" name="Text Box 2"/>
          <p:cNvSpPr txBox="1">
            <a:spLocks noChangeArrowheads="1"/>
          </p:cNvSpPr>
          <p:nvPr/>
        </p:nvSpPr>
        <p:spPr bwMode="auto">
          <a:xfrm>
            <a:off x="0" y="692150"/>
            <a:ext cx="91440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dirty="0" smtClean="0">
                <a:latin typeface="宋体" pitchFamily="2" charset="-122"/>
              </a:rPr>
              <a:t>上</a:t>
            </a:r>
            <a:r>
              <a:rPr lang="zh-CN" altLang="en-US" b="1" dirty="0" smtClean="0"/>
              <a:t>例</a:t>
            </a:r>
            <a:r>
              <a:rPr lang="zh-CN" altLang="en-US" b="1" dirty="0"/>
              <a:t>中若采用重复设置瓶颈段的方法，设</a:t>
            </a:r>
            <a:r>
              <a:rPr lang="en-US" altLang="zh-CN" b="1" dirty="0"/>
              <a:t>n</a:t>
            </a:r>
            <a:r>
              <a:rPr lang="zh-CN" altLang="en-US" b="1" dirty="0"/>
              <a:t>＝</a:t>
            </a:r>
            <a:r>
              <a:rPr lang="en-US" altLang="zh-CN" b="1" dirty="0"/>
              <a:t>12</a:t>
            </a:r>
            <a:r>
              <a:rPr lang="zh-CN" altLang="en-US" b="1" dirty="0"/>
              <a:t>，请画出流水线连接图与时空图，并求</a:t>
            </a:r>
            <a:r>
              <a:rPr lang="en-US" altLang="zh-CN" b="1" dirty="0"/>
              <a:t>TP</a:t>
            </a:r>
            <a:r>
              <a:rPr lang="zh-CN" altLang="en-US" b="1" dirty="0"/>
              <a:t>，</a:t>
            </a:r>
            <a:r>
              <a:rPr lang="en-US" altLang="zh-CN" b="1" dirty="0" err="1"/>
              <a:t>TPmax</a:t>
            </a:r>
            <a:r>
              <a:rPr lang="zh-CN" altLang="en-US" b="1" dirty="0"/>
              <a:t>，</a:t>
            </a:r>
            <a:r>
              <a:rPr lang="en-US" altLang="zh-CN" b="1" dirty="0"/>
              <a:t>S</a:t>
            </a:r>
            <a:r>
              <a:rPr lang="zh-CN" altLang="en-US" b="1" dirty="0"/>
              <a:t>，</a:t>
            </a:r>
            <a:r>
              <a:rPr lang="en-US" altLang="zh-CN" b="1" dirty="0"/>
              <a:t>E</a:t>
            </a:r>
            <a:r>
              <a:rPr lang="zh-CN" altLang="en-US" b="1" dirty="0"/>
              <a:t>。</a:t>
            </a:r>
            <a:r>
              <a:rPr lang="zh-CN" altLang="en-US" dirty="0"/>
              <a:t> </a:t>
            </a:r>
          </a:p>
        </p:txBody>
      </p:sp>
      <p:graphicFrame>
        <p:nvGraphicFramePr>
          <p:cNvPr id="16386" name="Object 5">
            <a:hlinkClick r:id="" action="ppaction://ole?verb=0"/>
          </p:cNvPr>
          <p:cNvGraphicFramePr>
            <a:graphicFrameLocks noChangeAspect="1"/>
          </p:cNvGraphicFramePr>
          <p:nvPr>
            <p:extLst>
              <p:ext uri="{D42A27DB-BD31-4B8C-83A1-F6EECF244321}">
                <p14:modId xmlns:p14="http://schemas.microsoft.com/office/powerpoint/2010/main" val="4190168119"/>
              </p:ext>
            </p:extLst>
          </p:nvPr>
        </p:nvGraphicFramePr>
        <p:xfrm>
          <a:off x="7418388" y="1793875"/>
          <a:ext cx="927100" cy="711200"/>
        </p:xfrm>
        <a:graphic>
          <a:graphicData uri="http://schemas.openxmlformats.org/presentationml/2006/ole">
            <mc:AlternateContent xmlns:mc="http://schemas.openxmlformats.org/markup-compatibility/2006">
              <mc:Choice xmlns:v="urn:schemas-microsoft-com:vml" Requires="v">
                <p:oleObj spid="_x0000_s213071" name="包装程序外壳对象" showAsIcon="1" r:id="rId4" imgW="927360" imgH="711360" progId="Package">
                  <p:embed/>
                </p:oleObj>
              </mc:Choice>
              <mc:Fallback>
                <p:oleObj name="包装程序外壳对象" showAsIcon="1" r:id="rId4" imgW="927360" imgH="711360" progId="Package">
                  <p:embed/>
                  <p:pic>
                    <p:nvPicPr>
                      <p:cNvPr id="0" name=""/>
                      <p:cNvPicPr>
                        <a:picLocks noChangeAspect="1" noChangeArrowheads="1"/>
                      </p:cNvPicPr>
                      <p:nvPr/>
                    </p:nvPicPr>
                    <p:blipFill>
                      <a:blip r:embed="rId5"/>
                      <a:srcRect/>
                      <a:stretch>
                        <a:fillRect/>
                      </a:stretch>
                    </p:blipFill>
                    <p:spPr bwMode="auto">
                      <a:xfrm>
                        <a:off x="7418388" y="1793875"/>
                        <a:ext cx="92710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129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 y="1793503"/>
            <a:ext cx="5410200"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120</a:t>
            </a:fld>
            <a:endParaRPr lang="en-US" altLang="zh-CN" dirty="0"/>
          </a:p>
        </p:txBody>
      </p:sp>
    </p:spTree>
    <p:extLst>
      <p:ext uri="{BB962C8B-B14F-4D97-AF65-F5344CB8AC3E}">
        <p14:creationId xmlns:p14="http://schemas.microsoft.com/office/powerpoint/2010/main" val="1324751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45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12996"/>
                                        </p:tgtEl>
                                        <p:attrNameLst>
                                          <p:attrName>style.visibility</p:attrName>
                                        </p:attrNameLst>
                                      </p:cBhvr>
                                      <p:to>
                                        <p:strVal val="visible"/>
                                      </p:to>
                                    </p:set>
                                    <p:anim calcmode="lin" valueType="num">
                                      <p:cBhvr additive="base">
                                        <p:cTn id="11" dur="500" fill="hold"/>
                                        <p:tgtEl>
                                          <p:spTgt spid="212996"/>
                                        </p:tgtEl>
                                        <p:attrNameLst>
                                          <p:attrName>ppt_x</p:attrName>
                                        </p:attrNameLst>
                                      </p:cBhvr>
                                      <p:tavLst>
                                        <p:tav tm="0">
                                          <p:val>
                                            <p:strVal val="#ppt_x"/>
                                          </p:val>
                                        </p:tav>
                                        <p:tav tm="100000">
                                          <p:val>
                                            <p:strVal val="#ppt_x"/>
                                          </p:val>
                                        </p:tav>
                                      </p:tavLst>
                                    </p:anim>
                                    <p:anim calcmode="lin" valueType="num">
                                      <p:cBhvr additive="base">
                                        <p:cTn id="12" dur="500" fill="hold"/>
                                        <p:tgtEl>
                                          <p:spTgt spid="21299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386"/>
                                        </p:tgtEl>
                                        <p:attrNameLst>
                                          <p:attrName>style.visibility</p:attrName>
                                        </p:attrNameLst>
                                      </p:cBhvr>
                                      <p:to>
                                        <p:strVal val="visible"/>
                                      </p:to>
                                    </p:set>
                                    <p:anim calcmode="lin" valueType="num">
                                      <p:cBhvr additive="base">
                                        <p:cTn id="17" dur="500" fill="hold"/>
                                        <p:tgtEl>
                                          <p:spTgt spid="16386"/>
                                        </p:tgtEl>
                                        <p:attrNameLst>
                                          <p:attrName>ppt_x</p:attrName>
                                        </p:attrNameLst>
                                      </p:cBhvr>
                                      <p:tavLst>
                                        <p:tav tm="0">
                                          <p:val>
                                            <p:strVal val="#ppt_x"/>
                                          </p:val>
                                        </p:tav>
                                        <p:tav tm="100000">
                                          <p:val>
                                            <p:strVal val="#ppt_x"/>
                                          </p:val>
                                        </p:tav>
                                      </p:tavLst>
                                    </p:anim>
                                    <p:anim calcmode="lin" valueType="num">
                                      <p:cBhvr additive="base">
                                        <p:cTn id="18"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218"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1E59A71-807E-420C-8926-0FF4E99A45DC}" type="datetime1">
              <a:rPr lang="zh-CN" altLang="en-US" sz="1400" smtClean="0"/>
              <a:t>2021/11/7</a:t>
            </a:fld>
            <a:endParaRPr lang="en-US" altLang="zh-CN" sz="1400"/>
          </a:p>
        </p:txBody>
      </p:sp>
      <p:sp>
        <p:nvSpPr>
          <p:cNvPr id="10547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05477" name="Text Box 2"/>
          <p:cNvSpPr txBox="1">
            <a:spLocks noChangeArrowheads="1"/>
          </p:cNvSpPr>
          <p:nvPr/>
        </p:nvSpPr>
        <p:spPr bwMode="auto">
          <a:xfrm>
            <a:off x="228600" y="31750"/>
            <a:ext cx="8610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dirty="0">
                <a:solidFill>
                  <a:srgbClr val="3333FF"/>
                </a:solidFill>
              </a:rPr>
              <a:t>          </a:t>
            </a:r>
            <a:endParaRPr lang="en-US" altLang="zh-CN" b="1" dirty="0"/>
          </a:p>
          <a:p>
            <a:pPr eaLnBrk="1" hangingPunct="1"/>
            <a:r>
              <a:rPr lang="zh-CN" altLang="en-US" b="1" dirty="0" smtClean="0">
                <a:solidFill>
                  <a:srgbClr val="800000"/>
                </a:solidFill>
              </a:rPr>
              <a:t>例</a:t>
            </a:r>
            <a:r>
              <a:rPr lang="en-US" altLang="zh-CN" b="1" dirty="0" smtClean="0">
                <a:solidFill>
                  <a:srgbClr val="800000"/>
                </a:solidFill>
              </a:rPr>
              <a:t>3. </a:t>
            </a:r>
            <a:r>
              <a:rPr lang="zh-CN" altLang="en-US" b="1" dirty="0">
                <a:solidFill>
                  <a:srgbClr val="800000"/>
                </a:solidFill>
              </a:rPr>
              <a:t>四段流水线</a:t>
            </a:r>
            <a:r>
              <a:rPr lang="en-US" altLang="zh-CN" b="1" dirty="0">
                <a:solidFill>
                  <a:srgbClr val="800000"/>
                </a:solidFill>
              </a:rPr>
              <a:t>, </a:t>
            </a:r>
            <a:r>
              <a:rPr lang="en-US" altLang="zh-CN" b="1" dirty="0">
                <a:solidFill>
                  <a:srgbClr val="800000"/>
                </a:solidFill>
                <a:latin typeface="宋体" pitchFamily="2" charset="-122"/>
              </a:rPr>
              <a:t>△t</a:t>
            </a:r>
            <a:r>
              <a:rPr lang="en-US" altLang="zh-CN" b="1" baseline="-25000" dirty="0">
                <a:solidFill>
                  <a:srgbClr val="800000"/>
                </a:solidFill>
                <a:latin typeface="宋体" pitchFamily="2" charset="-122"/>
              </a:rPr>
              <a:t>1</a:t>
            </a:r>
            <a:r>
              <a:rPr lang="en-US" altLang="zh-CN" b="1" dirty="0">
                <a:solidFill>
                  <a:srgbClr val="800000"/>
                </a:solidFill>
                <a:latin typeface="宋体" pitchFamily="2" charset="-122"/>
              </a:rPr>
              <a:t>=△t</a:t>
            </a:r>
            <a:r>
              <a:rPr lang="en-US" altLang="zh-CN" b="1" baseline="-25000" dirty="0">
                <a:solidFill>
                  <a:srgbClr val="800000"/>
                </a:solidFill>
                <a:latin typeface="宋体" pitchFamily="2" charset="-122"/>
              </a:rPr>
              <a:t>3</a:t>
            </a:r>
            <a:r>
              <a:rPr lang="en-US" altLang="zh-CN" b="1" dirty="0">
                <a:solidFill>
                  <a:srgbClr val="800000"/>
                </a:solidFill>
                <a:latin typeface="宋体" pitchFamily="2" charset="-122"/>
              </a:rPr>
              <a:t>=△t</a:t>
            </a:r>
            <a:r>
              <a:rPr lang="en-US" altLang="zh-CN" b="1" baseline="-25000" dirty="0">
                <a:solidFill>
                  <a:srgbClr val="800000"/>
                </a:solidFill>
                <a:latin typeface="宋体" pitchFamily="2" charset="-122"/>
              </a:rPr>
              <a:t>4</a:t>
            </a:r>
            <a:r>
              <a:rPr lang="en-US" altLang="zh-CN" b="1" dirty="0">
                <a:solidFill>
                  <a:srgbClr val="800000"/>
                </a:solidFill>
                <a:latin typeface="宋体" pitchFamily="2" charset="-122"/>
              </a:rPr>
              <a:t>=△t, △t</a:t>
            </a:r>
            <a:r>
              <a:rPr lang="en-US" altLang="zh-CN" b="1" baseline="-25000" dirty="0">
                <a:solidFill>
                  <a:srgbClr val="800000"/>
                </a:solidFill>
                <a:latin typeface="宋体" pitchFamily="2" charset="-122"/>
              </a:rPr>
              <a:t>2</a:t>
            </a:r>
            <a:r>
              <a:rPr lang="en-US" altLang="zh-CN" b="1" dirty="0">
                <a:solidFill>
                  <a:srgbClr val="800000"/>
                </a:solidFill>
                <a:latin typeface="宋体" pitchFamily="2" charset="-122"/>
              </a:rPr>
              <a:t>=3△t,4</a:t>
            </a:r>
            <a:r>
              <a:rPr lang="zh-CN" altLang="en-US" b="1" dirty="0">
                <a:solidFill>
                  <a:srgbClr val="800000"/>
                </a:solidFill>
                <a:latin typeface="宋体" pitchFamily="2" charset="-122"/>
              </a:rPr>
              <a:t>个任务、</a:t>
            </a:r>
            <a:r>
              <a:rPr lang="en-US" altLang="zh-CN" b="1" dirty="0">
                <a:solidFill>
                  <a:srgbClr val="800000"/>
                </a:solidFill>
                <a:latin typeface="宋体" pitchFamily="2" charset="-122"/>
              </a:rPr>
              <a:t>10</a:t>
            </a:r>
            <a:r>
              <a:rPr lang="zh-CN" altLang="en-US" b="1" dirty="0">
                <a:solidFill>
                  <a:srgbClr val="800000"/>
                </a:solidFill>
                <a:latin typeface="宋体" pitchFamily="2" charset="-122"/>
              </a:rPr>
              <a:t>个任务时</a:t>
            </a:r>
            <a:r>
              <a:rPr lang="en-US" altLang="zh-CN" b="1" dirty="0">
                <a:solidFill>
                  <a:srgbClr val="800000"/>
                </a:solidFill>
                <a:latin typeface="宋体" pitchFamily="2" charset="-122"/>
              </a:rPr>
              <a:t>T</a:t>
            </a:r>
            <a:r>
              <a:rPr lang="en-US" altLang="zh-CN" sz="1600" b="1" dirty="0">
                <a:solidFill>
                  <a:srgbClr val="800000"/>
                </a:solidFill>
                <a:latin typeface="宋体" pitchFamily="2" charset="-122"/>
              </a:rPr>
              <a:t>P</a:t>
            </a:r>
            <a:r>
              <a:rPr lang="zh-CN" altLang="en-US" b="1" dirty="0">
                <a:solidFill>
                  <a:srgbClr val="800000"/>
                </a:solidFill>
                <a:latin typeface="宋体" pitchFamily="2" charset="-122"/>
              </a:rPr>
              <a:t>，</a:t>
            </a:r>
            <a:r>
              <a:rPr lang="en-US" altLang="zh-CN" b="1" dirty="0">
                <a:solidFill>
                  <a:srgbClr val="800000"/>
                </a:solidFill>
                <a:latin typeface="宋体" pitchFamily="2" charset="-122"/>
              </a:rPr>
              <a:t>E(</a:t>
            </a:r>
            <a:r>
              <a:rPr lang="en-US" altLang="zh-CN" b="1" dirty="0"/>
              <a:t>η</a:t>
            </a:r>
            <a:r>
              <a:rPr lang="en-US" altLang="zh-CN" dirty="0"/>
              <a:t> )</a:t>
            </a:r>
            <a:r>
              <a:rPr lang="zh-CN" altLang="en-US" b="1" dirty="0">
                <a:solidFill>
                  <a:srgbClr val="800000"/>
                </a:solidFill>
                <a:latin typeface="宋体" pitchFamily="2" charset="-122"/>
              </a:rPr>
              <a:t>、</a:t>
            </a:r>
            <a:r>
              <a:rPr lang="en-US" altLang="zh-CN" b="1" dirty="0">
                <a:solidFill>
                  <a:srgbClr val="800000"/>
                </a:solidFill>
                <a:latin typeface="宋体" pitchFamily="2" charset="-122"/>
              </a:rPr>
              <a:t>S</a:t>
            </a:r>
            <a:r>
              <a:rPr lang="en-US" altLang="zh-CN" sz="2000" b="1" dirty="0">
                <a:solidFill>
                  <a:srgbClr val="800000"/>
                </a:solidFill>
                <a:latin typeface="宋体" pitchFamily="2" charset="-122"/>
              </a:rPr>
              <a:t>P</a:t>
            </a:r>
            <a:r>
              <a:rPr lang="en-US" altLang="zh-CN" b="1" dirty="0">
                <a:solidFill>
                  <a:srgbClr val="800000"/>
                </a:solidFill>
                <a:latin typeface="宋体" pitchFamily="2" charset="-122"/>
              </a:rPr>
              <a:t> </a:t>
            </a:r>
            <a:r>
              <a:rPr lang="zh-CN" altLang="en-US" b="1" dirty="0">
                <a:solidFill>
                  <a:srgbClr val="800000"/>
                </a:solidFill>
                <a:latin typeface="宋体" pitchFamily="2" charset="-122"/>
              </a:rPr>
              <a:t>。</a:t>
            </a:r>
          </a:p>
        </p:txBody>
      </p:sp>
      <p:grpSp>
        <p:nvGrpSpPr>
          <p:cNvPr id="105478" name="Group 3"/>
          <p:cNvGrpSpPr>
            <a:grpSpLocks/>
          </p:cNvGrpSpPr>
          <p:nvPr/>
        </p:nvGrpSpPr>
        <p:grpSpPr bwMode="auto">
          <a:xfrm>
            <a:off x="3717925" y="1828800"/>
            <a:ext cx="5273675" cy="914400"/>
            <a:chOff x="854" y="864"/>
            <a:chExt cx="3322" cy="576"/>
          </a:xfrm>
        </p:grpSpPr>
        <p:sp>
          <p:nvSpPr>
            <p:cNvPr id="105531" name="Text Box 4"/>
            <p:cNvSpPr txBox="1">
              <a:spLocks noChangeArrowheads="1"/>
            </p:cNvSpPr>
            <p:nvPr/>
          </p:nvSpPr>
          <p:spPr bwMode="auto">
            <a:xfrm>
              <a:off x="854" y="102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E=</a:t>
              </a:r>
            </a:p>
          </p:txBody>
        </p:sp>
        <p:sp>
          <p:nvSpPr>
            <p:cNvPr id="105532" name="Line 5"/>
            <p:cNvSpPr>
              <a:spLocks noChangeShapeType="1"/>
            </p:cNvSpPr>
            <p:nvPr/>
          </p:nvSpPr>
          <p:spPr bwMode="auto">
            <a:xfrm>
              <a:off x="1258" y="1152"/>
              <a:ext cx="29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33" name="Text Box 6"/>
            <p:cNvSpPr txBox="1">
              <a:spLocks noChangeArrowheads="1"/>
            </p:cNvSpPr>
            <p:nvPr/>
          </p:nvSpPr>
          <p:spPr bwMode="auto">
            <a:xfrm>
              <a:off x="1440" y="864"/>
              <a:ext cx="24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N</a:t>
              </a:r>
              <a:r>
                <a:rPr lang="zh-CN" altLang="en-US" b="1">
                  <a:latin typeface="宋体" pitchFamily="2" charset="-122"/>
                </a:rPr>
                <a:t>个任务实际占用的时</a:t>
              </a:r>
              <a:r>
                <a:rPr lang="en-US" altLang="zh-CN" b="1">
                  <a:latin typeface="宋体" pitchFamily="2" charset="-122"/>
                </a:rPr>
                <a:t>-</a:t>
              </a:r>
              <a:r>
                <a:rPr lang="zh-CN" altLang="en-US" b="1">
                  <a:latin typeface="宋体" pitchFamily="2" charset="-122"/>
                </a:rPr>
                <a:t>空区</a:t>
              </a:r>
            </a:p>
          </p:txBody>
        </p:sp>
        <p:sp>
          <p:nvSpPr>
            <p:cNvPr id="105534" name="Text Box 7"/>
            <p:cNvSpPr txBox="1">
              <a:spLocks noChangeArrowheads="1"/>
            </p:cNvSpPr>
            <p:nvPr/>
          </p:nvSpPr>
          <p:spPr bwMode="auto">
            <a:xfrm>
              <a:off x="1756" y="1152"/>
              <a:ext cx="16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M</a:t>
              </a:r>
              <a:r>
                <a:rPr lang="zh-CN" altLang="en-US" b="1">
                  <a:latin typeface="宋体" pitchFamily="2" charset="-122"/>
                </a:rPr>
                <a:t>各段总的时</a:t>
              </a:r>
              <a:r>
                <a:rPr lang="en-US" altLang="zh-CN" b="1">
                  <a:latin typeface="宋体" pitchFamily="2" charset="-122"/>
                </a:rPr>
                <a:t>-</a:t>
              </a:r>
              <a:r>
                <a:rPr lang="zh-CN" altLang="en-US" b="1">
                  <a:latin typeface="宋体" pitchFamily="2" charset="-122"/>
                </a:rPr>
                <a:t>空区</a:t>
              </a:r>
            </a:p>
          </p:txBody>
        </p:sp>
      </p:grpSp>
      <p:grpSp>
        <p:nvGrpSpPr>
          <p:cNvPr id="3" name="Group 8"/>
          <p:cNvGrpSpPr>
            <a:grpSpLocks/>
          </p:cNvGrpSpPr>
          <p:nvPr/>
        </p:nvGrpSpPr>
        <p:grpSpPr bwMode="auto">
          <a:xfrm>
            <a:off x="304800" y="4495800"/>
            <a:ext cx="7077075" cy="1905000"/>
            <a:chOff x="248" y="2832"/>
            <a:chExt cx="4458" cy="1200"/>
          </a:xfrm>
        </p:grpSpPr>
        <p:sp>
          <p:nvSpPr>
            <p:cNvPr id="105509" name="Text Box 9"/>
            <p:cNvSpPr txBox="1">
              <a:spLocks noChangeArrowheads="1"/>
            </p:cNvSpPr>
            <p:nvPr/>
          </p:nvSpPr>
          <p:spPr bwMode="auto">
            <a:xfrm>
              <a:off x="248" y="2832"/>
              <a:ext cx="7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n=10</a:t>
              </a:r>
              <a:r>
                <a:rPr lang="zh-CN" altLang="en-US" b="1"/>
                <a:t>，</a:t>
              </a:r>
            </a:p>
          </p:txBody>
        </p:sp>
        <p:sp>
          <p:nvSpPr>
            <p:cNvPr id="105510" name="Text Box 10"/>
            <p:cNvSpPr txBox="1">
              <a:spLocks noChangeArrowheads="1"/>
            </p:cNvSpPr>
            <p:nvPr/>
          </p:nvSpPr>
          <p:spPr bwMode="auto">
            <a:xfrm>
              <a:off x="329" y="313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E=</a:t>
              </a:r>
            </a:p>
          </p:txBody>
        </p:sp>
        <p:sp>
          <p:nvSpPr>
            <p:cNvPr id="105511" name="Line 11"/>
            <p:cNvSpPr>
              <a:spLocks noChangeShapeType="1"/>
            </p:cNvSpPr>
            <p:nvPr/>
          </p:nvSpPr>
          <p:spPr bwMode="auto">
            <a:xfrm>
              <a:off x="733" y="3264"/>
              <a:ext cx="16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12" name="Text Box 12"/>
            <p:cNvSpPr txBox="1">
              <a:spLocks noChangeArrowheads="1"/>
            </p:cNvSpPr>
            <p:nvPr/>
          </p:nvSpPr>
          <p:spPr bwMode="auto">
            <a:xfrm>
              <a:off x="1086" y="2976"/>
              <a:ext cx="7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6*10△t</a:t>
              </a:r>
            </a:p>
          </p:txBody>
        </p:sp>
        <p:sp>
          <p:nvSpPr>
            <p:cNvPr id="105513" name="Text Box 13"/>
            <p:cNvSpPr txBox="1">
              <a:spLocks noChangeArrowheads="1"/>
            </p:cNvSpPr>
            <p:nvPr/>
          </p:nvSpPr>
          <p:spPr bwMode="auto">
            <a:xfrm>
              <a:off x="664" y="3264"/>
              <a:ext cx="15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4*6△t+9*3*4△t</a:t>
              </a:r>
            </a:p>
          </p:txBody>
        </p:sp>
        <p:sp>
          <p:nvSpPr>
            <p:cNvPr id="105514" name="Text Box 14"/>
            <p:cNvSpPr txBox="1">
              <a:spLocks noChangeArrowheads="1"/>
            </p:cNvSpPr>
            <p:nvPr/>
          </p:nvSpPr>
          <p:spPr bwMode="auto">
            <a:xfrm>
              <a:off x="2278" y="312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105515" name="Line 15"/>
            <p:cNvSpPr>
              <a:spLocks noChangeShapeType="1"/>
            </p:cNvSpPr>
            <p:nvPr/>
          </p:nvSpPr>
          <p:spPr bwMode="auto">
            <a:xfrm>
              <a:off x="2502" y="3264"/>
              <a:ext cx="1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16" name="Text Box 16"/>
            <p:cNvSpPr txBox="1">
              <a:spLocks noChangeArrowheads="1"/>
            </p:cNvSpPr>
            <p:nvPr/>
          </p:nvSpPr>
          <p:spPr bwMode="auto">
            <a:xfrm>
              <a:off x="2835" y="300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60</a:t>
              </a:r>
            </a:p>
          </p:txBody>
        </p:sp>
        <p:sp>
          <p:nvSpPr>
            <p:cNvPr id="105517" name="Text Box 17"/>
            <p:cNvSpPr txBox="1">
              <a:spLocks noChangeArrowheads="1"/>
            </p:cNvSpPr>
            <p:nvPr/>
          </p:nvSpPr>
          <p:spPr bwMode="auto">
            <a:xfrm>
              <a:off x="2606" y="3231"/>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24+108</a:t>
              </a:r>
            </a:p>
          </p:txBody>
        </p:sp>
        <p:sp>
          <p:nvSpPr>
            <p:cNvPr id="105518" name="Text Box 18"/>
            <p:cNvSpPr txBox="1">
              <a:spLocks noChangeArrowheads="1"/>
            </p:cNvSpPr>
            <p:nvPr/>
          </p:nvSpPr>
          <p:spPr bwMode="auto">
            <a:xfrm>
              <a:off x="3572" y="3100"/>
              <a:ext cx="2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 </a:t>
              </a:r>
            </a:p>
          </p:txBody>
        </p:sp>
        <p:sp>
          <p:nvSpPr>
            <p:cNvPr id="105519" name="Text Box 19"/>
            <p:cNvSpPr txBox="1">
              <a:spLocks noChangeArrowheads="1"/>
            </p:cNvSpPr>
            <p:nvPr/>
          </p:nvSpPr>
          <p:spPr bwMode="auto">
            <a:xfrm>
              <a:off x="3784" y="31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11</a:t>
              </a:r>
            </a:p>
          </p:txBody>
        </p:sp>
        <p:sp>
          <p:nvSpPr>
            <p:cNvPr id="105520" name="Text Box 20"/>
            <p:cNvSpPr txBox="1">
              <a:spLocks noChangeArrowheads="1"/>
            </p:cNvSpPr>
            <p:nvPr/>
          </p:nvSpPr>
          <p:spPr bwMode="auto">
            <a:xfrm>
              <a:off x="3827" y="298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5</a:t>
              </a:r>
            </a:p>
          </p:txBody>
        </p:sp>
        <p:sp>
          <p:nvSpPr>
            <p:cNvPr id="105521" name="Line 21"/>
            <p:cNvSpPr>
              <a:spLocks noChangeShapeType="1"/>
            </p:cNvSpPr>
            <p:nvPr/>
          </p:nvSpPr>
          <p:spPr bwMode="auto">
            <a:xfrm>
              <a:off x="3796" y="3244"/>
              <a:ext cx="2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22" name="Text Box 22"/>
            <p:cNvSpPr txBox="1">
              <a:spLocks noChangeArrowheads="1"/>
            </p:cNvSpPr>
            <p:nvPr/>
          </p:nvSpPr>
          <p:spPr bwMode="auto">
            <a:xfrm>
              <a:off x="364" y="3626"/>
              <a:ext cx="4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TP=</a:t>
              </a:r>
            </a:p>
          </p:txBody>
        </p:sp>
        <p:sp>
          <p:nvSpPr>
            <p:cNvPr id="105523" name="Line 23"/>
            <p:cNvSpPr>
              <a:spLocks noChangeShapeType="1"/>
            </p:cNvSpPr>
            <p:nvPr/>
          </p:nvSpPr>
          <p:spPr bwMode="auto">
            <a:xfrm>
              <a:off x="842" y="3792"/>
              <a:ext cx="16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24" name="Text Box 24"/>
            <p:cNvSpPr txBox="1">
              <a:spLocks noChangeArrowheads="1"/>
            </p:cNvSpPr>
            <p:nvPr/>
          </p:nvSpPr>
          <p:spPr bwMode="auto">
            <a:xfrm>
              <a:off x="1356" y="355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10</a:t>
              </a:r>
            </a:p>
          </p:txBody>
        </p:sp>
        <p:sp>
          <p:nvSpPr>
            <p:cNvPr id="105525" name="Text Box 25"/>
            <p:cNvSpPr txBox="1">
              <a:spLocks noChangeArrowheads="1"/>
            </p:cNvSpPr>
            <p:nvPr/>
          </p:nvSpPr>
          <p:spPr bwMode="auto">
            <a:xfrm>
              <a:off x="897" y="3744"/>
              <a:ext cx="14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6*</a:t>
              </a:r>
              <a:r>
                <a:rPr lang="en-US" altLang="zh-CN" b="1">
                  <a:latin typeface="宋体" pitchFamily="2" charset="-122"/>
                </a:rPr>
                <a:t>△t</a:t>
              </a:r>
              <a:r>
                <a:rPr lang="en-US" altLang="zh-CN" b="1"/>
                <a:t>+3*9* </a:t>
              </a:r>
              <a:r>
                <a:rPr lang="en-US" altLang="zh-CN" b="1">
                  <a:latin typeface="宋体" pitchFamily="2" charset="-122"/>
                </a:rPr>
                <a:t>△t</a:t>
              </a:r>
              <a:r>
                <a:rPr lang="en-US" altLang="zh-CN" b="1"/>
                <a:t> </a:t>
              </a:r>
            </a:p>
          </p:txBody>
        </p:sp>
        <p:sp>
          <p:nvSpPr>
            <p:cNvPr id="105526" name="Text Box 26"/>
            <p:cNvSpPr txBox="1">
              <a:spLocks noChangeArrowheads="1"/>
            </p:cNvSpPr>
            <p:nvPr/>
          </p:nvSpPr>
          <p:spPr bwMode="auto">
            <a:xfrm>
              <a:off x="2476" y="3626"/>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105527" name="Line 27"/>
            <p:cNvSpPr>
              <a:spLocks noChangeShapeType="1"/>
            </p:cNvSpPr>
            <p:nvPr/>
          </p:nvSpPr>
          <p:spPr bwMode="auto">
            <a:xfrm>
              <a:off x="2812" y="3792"/>
              <a:ext cx="7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28" name="Text Box 28"/>
            <p:cNvSpPr txBox="1">
              <a:spLocks noChangeArrowheads="1"/>
            </p:cNvSpPr>
            <p:nvPr/>
          </p:nvSpPr>
          <p:spPr bwMode="auto">
            <a:xfrm>
              <a:off x="2988" y="355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10</a:t>
              </a:r>
            </a:p>
          </p:txBody>
        </p:sp>
        <p:sp>
          <p:nvSpPr>
            <p:cNvPr id="105529" name="Text Box 29"/>
            <p:cNvSpPr txBox="1">
              <a:spLocks noChangeArrowheads="1"/>
            </p:cNvSpPr>
            <p:nvPr/>
          </p:nvSpPr>
          <p:spPr bwMode="auto">
            <a:xfrm>
              <a:off x="2867" y="3744"/>
              <a:ext cx="7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33*</a:t>
              </a:r>
              <a:r>
                <a:rPr lang="en-US" altLang="zh-CN" b="1">
                  <a:latin typeface="宋体" pitchFamily="2" charset="-122"/>
                </a:rPr>
                <a:t>△t</a:t>
              </a:r>
              <a:r>
                <a:rPr lang="en-US" altLang="zh-CN" b="1"/>
                <a:t> </a:t>
              </a:r>
            </a:p>
          </p:txBody>
        </p:sp>
        <p:sp>
          <p:nvSpPr>
            <p:cNvPr id="105530" name="Text Box 30"/>
            <p:cNvSpPr txBox="1">
              <a:spLocks noChangeArrowheads="1"/>
            </p:cNvSpPr>
            <p:nvPr/>
          </p:nvSpPr>
          <p:spPr bwMode="auto">
            <a:xfrm>
              <a:off x="4060" y="3100"/>
              <a:ext cx="6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≈45%</a:t>
              </a:r>
              <a:r>
                <a:rPr lang="en-US" altLang="zh-CN" b="1"/>
                <a:t> </a:t>
              </a:r>
            </a:p>
          </p:txBody>
        </p:sp>
      </p:grpSp>
      <p:sp>
        <p:nvSpPr>
          <p:cNvPr id="105480" name="Rectangle 31"/>
          <p:cNvSpPr>
            <a:spLocks noChangeArrowheads="1"/>
          </p:cNvSpPr>
          <p:nvPr/>
        </p:nvSpPr>
        <p:spPr bwMode="auto">
          <a:xfrm>
            <a:off x="304800" y="1392238"/>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t>（</a:t>
            </a:r>
            <a:r>
              <a:rPr lang="en-US" altLang="zh-CN" b="1">
                <a:solidFill>
                  <a:srgbClr val="800000"/>
                </a:solidFill>
              </a:rPr>
              <a:t>1</a:t>
            </a:r>
            <a:r>
              <a:rPr lang="zh-CN" altLang="en-US" b="1">
                <a:solidFill>
                  <a:srgbClr val="800000"/>
                </a:solidFill>
              </a:rPr>
              <a:t>）分析法</a:t>
            </a:r>
            <a:r>
              <a:rPr lang="en-US" altLang="zh-CN" b="1">
                <a:solidFill>
                  <a:srgbClr val="800000"/>
                </a:solidFill>
              </a:rPr>
              <a:t>:</a:t>
            </a:r>
            <a:r>
              <a:rPr lang="en-US" altLang="zh-CN" b="1"/>
              <a:t> </a:t>
            </a:r>
            <a:r>
              <a:rPr lang="zh-CN" altLang="en-US" b="1"/>
              <a:t>各段时间不等</a:t>
            </a:r>
          </a:p>
        </p:txBody>
      </p:sp>
      <p:sp>
        <p:nvSpPr>
          <p:cNvPr id="105481" name="Text Box 32"/>
          <p:cNvSpPr txBox="1">
            <a:spLocks noChangeArrowheads="1"/>
          </p:cNvSpPr>
          <p:nvPr/>
        </p:nvSpPr>
        <p:spPr bwMode="auto">
          <a:xfrm>
            <a:off x="2565400" y="2743200"/>
            <a:ext cx="184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altLang="zh-CN" sz="1600" b="1">
              <a:latin typeface="宋体" pitchFamily="2" charset="-122"/>
            </a:endParaRPr>
          </a:p>
          <a:p>
            <a:pPr eaLnBrk="1" hangingPunct="1"/>
            <a:endParaRPr lang="en-US" altLang="zh-CN" b="1"/>
          </a:p>
        </p:txBody>
      </p:sp>
      <p:grpSp>
        <p:nvGrpSpPr>
          <p:cNvPr id="4" name="Group 33"/>
          <p:cNvGrpSpPr>
            <a:grpSpLocks/>
          </p:cNvGrpSpPr>
          <p:nvPr/>
        </p:nvGrpSpPr>
        <p:grpSpPr bwMode="auto">
          <a:xfrm>
            <a:off x="304800" y="2894013"/>
            <a:ext cx="8485188" cy="1449387"/>
            <a:chOff x="192" y="1823"/>
            <a:chExt cx="5345" cy="913"/>
          </a:xfrm>
        </p:grpSpPr>
        <p:sp>
          <p:nvSpPr>
            <p:cNvPr id="105491" name="Text Box 34"/>
            <p:cNvSpPr txBox="1">
              <a:spLocks noChangeArrowheads="1"/>
            </p:cNvSpPr>
            <p:nvPr/>
          </p:nvSpPr>
          <p:spPr bwMode="auto">
            <a:xfrm>
              <a:off x="2835" y="2131"/>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grpSp>
          <p:nvGrpSpPr>
            <p:cNvPr id="105492" name="Group 35"/>
            <p:cNvGrpSpPr>
              <a:grpSpLocks/>
            </p:cNvGrpSpPr>
            <p:nvPr/>
          </p:nvGrpSpPr>
          <p:grpSpPr bwMode="auto">
            <a:xfrm>
              <a:off x="192" y="1823"/>
              <a:ext cx="2607" cy="913"/>
              <a:chOff x="192" y="1823"/>
              <a:chExt cx="2607" cy="913"/>
            </a:xfrm>
          </p:grpSpPr>
          <p:sp>
            <p:nvSpPr>
              <p:cNvPr id="105501" name="Text Box 36"/>
              <p:cNvSpPr txBox="1">
                <a:spLocks noChangeArrowheads="1"/>
              </p:cNvSpPr>
              <p:nvPr/>
            </p:nvSpPr>
            <p:spPr bwMode="auto">
              <a:xfrm>
                <a:off x="192" y="2112"/>
                <a:ext cx="4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t>Sp=</a:t>
                </a:r>
              </a:p>
            </p:txBody>
          </p:sp>
          <p:sp>
            <p:nvSpPr>
              <p:cNvPr id="105502" name="Line 37"/>
              <p:cNvSpPr>
                <a:spLocks noChangeShapeType="1"/>
              </p:cNvSpPr>
              <p:nvPr/>
            </p:nvSpPr>
            <p:spPr bwMode="auto">
              <a:xfrm>
                <a:off x="595" y="2256"/>
                <a:ext cx="22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03" name="Text Box 38"/>
              <p:cNvSpPr txBox="1">
                <a:spLocks noChangeArrowheads="1"/>
              </p:cNvSpPr>
              <p:nvPr/>
            </p:nvSpPr>
            <p:spPr bwMode="auto">
              <a:xfrm>
                <a:off x="1222" y="1857"/>
                <a:ext cx="101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 *</a:t>
                </a:r>
                <a:r>
                  <a:rPr lang="en-US" altLang="zh-CN" sz="3600" b="1">
                    <a:latin typeface="宋体" pitchFamily="2" charset="-122"/>
                  </a:rPr>
                  <a:t>Σ</a:t>
                </a:r>
                <a:r>
                  <a:rPr lang="en-US" altLang="zh-CN" b="1">
                    <a:latin typeface="宋体" pitchFamily="2" charset="-122"/>
                  </a:rPr>
                  <a:t>△t</a:t>
                </a:r>
                <a:r>
                  <a:rPr lang="en-US" altLang="zh-CN" sz="1600" b="1">
                    <a:latin typeface="宋体" pitchFamily="2" charset="-122"/>
                  </a:rPr>
                  <a:t>i</a:t>
                </a:r>
              </a:p>
            </p:txBody>
          </p:sp>
          <p:sp>
            <p:nvSpPr>
              <p:cNvPr id="105504" name="Text Box 39"/>
              <p:cNvSpPr txBox="1">
                <a:spLocks noChangeArrowheads="1"/>
              </p:cNvSpPr>
              <p:nvPr/>
            </p:nvSpPr>
            <p:spPr bwMode="auto">
              <a:xfrm>
                <a:off x="1624" y="1823"/>
                <a:ext cx="1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m</a:t>
                </a:r>
              </a:p>
            </p:txBody>
          </p:sp>
          <p:sp>
            <p:nvSpPr>
              <p:cNvPr id="105505" name="Text Box 40"/>
              <p:cNvSpPr txBox="1">
                <a:spLocks noChangeArrowheads="1"/>
              </p:cNvSpPr>
              <p:nvPr/>
            </p:nvSpPr>
            <p:spPr bwMode="auto">
              <a:xfrm>
                <a:off x="1620" y="2131"/>
                <a:ext cx="2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i=1</a:t>
                </a:r>
              </a:p>
            </p:txBody>
          </p:sp>
          <p:sp>
            <p:nvSpPr>
              <p:cNvPr id="105506" name="Text Box 41"/>
              <p:cNvSpPr txBox="1">
                <a:spLocks noChangeArrowheads="1"/>
              </p:cNvSpPr>
              <p:nvPr/>
            </p:nvSpPr>
            <p:spPr bwMode="auto">
              <a:xfrm>
                <a:off x="571" y="2288"/>
                <a:ext cx="20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3600" b="1">
                    <a:latin typeface="宋体" pitchFamily="2" charset="-122"/>
                  </a:rPr>
                  <a:t>Σ</a:t>
                </a:r>
                <a:r>
                  <a:rPr lang="en-US" altLang="zh-CN" b="1">
                    <a:latin typeface="宋体" pitchFamily="2" charset="-122"/>
                  </a:rPr>
                  <a:t>△t</a:t>
                </a:r>
                <a:r>
                  <a:rPr lang="en-US" altLang="zh-CN" sz="1600" b="1">
                    <a:latin typeface="宋体" pitchFamily="2" charset="-122"/>
                  </a:rPr>
                  <a:t>i</a:t>
                </a:r>
                <a:r>
                  <a:rPr lang="en-US" altLang="zh-CN" sz="3600" b="1">
                    <a:latin typeface="宋体" pitchFamily="2" charset="-122"/>
                  </a:rPr>
                  <a:t>+</a:t>
                </a:r>
                <a:r>
                  <a:rPr lang="en-US" altLang="zh-CN" sz="3200" b="1">
                    <a:latin typeface="宋体" pitchFamily="2" charset="-122"/>
                  </a:rPr>
                  <a:t>(N-1)</a:t>
                </a:r>
                <a:r>
                  <a:rPr lang="en-US" altLang="zh-CN" sz="3600" b="1">
                    <a:latin typeface="宋体" pitchFamily="2" charset="-122"/>
                  </a:rPr>
                  <a:t>*</a:t>
                </a:r>
                <a:r>
                  <a:rPr lang="en-US" altLang="zh-CN" b="1">
                    <a:latin typeface="宋体" pitchFamily="2" charset="-122"/>
                  </a:rPr>
                  <a:t>△t</a:t>
                </a:r>
                <a:r>
                  <a:rPr lang="en-US" altLang="zh-CN" sz="1600" b="1">
                    <a:latin typeface="宋体" pitchFamily="2" charset="-122"/>
                  </a:rPr>
                  <a:t>j</a:t>
                </a:r>
              </a:p>
            </p:txBody>
          </p:sp>
          <p:sp>
            <p:nvSpPr>
              <p:cNvPr id="105507" name="Text Box 42"/>
              <p:cNvSpPr txBox="1">
                <a:spLocks noChangeArrowheads="1"/>
              </p:cNvSpPr>
              <p:nvPr/>
            </p:nvSpPr>
            <p:spPr bwMode="auto">
              <a:xfrm>
                <a:off x="700" y="2255"/>
                <a:ext cx="1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m</a:t>
                </a:r>
              </a:p>
            </p:txBody>
          </p:sp>
          <p:sp>
            <p:nvSpPr>
              <p:cNvPr id="105508" name="Text Box 43"/>
              <p:cNvSpPr txBox="1">
                <a:spLocks noChangeArrowheads="1"/>
              </p:cNvSpPr>
              <p:nvPr/>
            </p:nvSpPr>
            <p:spPr bwMode="auto">
              <a:xfrm>
                <a:off x="696" y="2563"/>
                <a:ext cx="2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I=1</a:t>
                </a:r>
              </a:p>
            </p:txBody>
          </p:sp>
        </p:grpSp>
        <p:sp>
          <p:nvSpPr>
            <p:cNvPr id="105493" name="Line 44"/>
            <p:cNvSpPr>
              <a:spLocks noChangeShapeType="1"/>
            </p:cNvSpPr>
            <p:nvPr/>
          </p:nvSpPr>
          <p:spPr bwMode="auto">
            <a:xfrm>
              <a:off x="3143" y="2288"/>
              <a:ext cx="126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4" name="Text Box 45"/>
            <p:cNvSpPr txBox="1">
              <a:spLocks noChangeArrowheads="1"/>
            </p:cNvSpPr>
            <p:nvPr/>
          </p:nvSpPr>
          <p:spPr bwMode="auto">
            <a:xfrm>
              <a:off x="3310" y="2016"/>
              <a:ext cx="8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10*6 </a:t>
              </a:r>
              <a:r>
                <a:rPr lang="en-US" altLang="zh-CN" b="1">
                  <a:latin typeface="宋体" pitchFamily="2" charset="-122"/>
                </a:rPr>
                <a:t>△t</a:t>
              </a:r>
              <a:endParaRPr lang="en-US" altLang="zh-CN" sz="1600" b="1">
                <a:latin typeface="宋体" pitchFamily="2" charset="-122"/>
              </a:endParaRPr>
            </a:p>
          </p:txBody>
        </p:sp>
        <p:sp>
          <p:nvSpPr>
            <p:cNvPr id="105495" name="Text Box 46"/>
            <p:cNvSpPr txBox="1">
              <a:spLocks noChangeArrowheads="1"/>
            </p:cNvSpPr>
            <p:nvPr/>
          </p:nvSpPr>
          <p:spPr bwMode="auto">
            <a:xfrm>
              <a:off x="3216" y="2256"/>
              <a:ext cx="10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(6+3*9) </a:t>
              </a:r>
              <a:r>
                <a:rPr lang="en-US" altLang="zh-CN" b="1">
                  <a:latin typeface="宋体" pitchFamily="2" charset="-122"/>
                </a:rPr>
                <a:t>△t</a:t>
              </a:r>
              <a:endParaRPr lang="en-US" altLang="zh-CN" sz="1600" b="1">
                <a:latin typeface="宋体" pitchFamily="2" charset="-122"/>
              </a:endParaRPr>
            </a:p>
          </p:txBody>
        </p:sp>
        <p:sp>
          <p:nvSpPr>
            <p:cNvPr id="105496" name="Text Box 47"/>
            <p:cNvSpPr txBox="1">
              <a:spLocks noChangeArrowheads="1"/>
            </p:cNvSpPr>
            <p:nvPr/>
          </p:nvSpPr>
          <p:spPr bwMode="auto">
            <a:xfrm>
              <a:off x="4384" y="2131"/>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105497" name="Line 48"/>
            <p:cNvSpPr>
              <a:spLocks noChangeShapeType="1"/>
            </p:cNvSpPr>
            <p:nvPr/>
          </p:nvSpPr>
          <p:spPr bwMode="auto">
            <a:xfrm>
              <a:off x="4692" y="2288"/>
              <a:ext cx="3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8" name="Text Box 49"/>
            <p:cNvSpPr txBox="1">
              <a:spLocks noChangeArrowheads="1"/>
            </p:cNvSpPr>
            <p:nvPr/>
          </p:nvSpPr>
          <p:spPr bwMode="auto">
            <a:xfrm>
              <a:off x="4762" y="2003"/>
              <a:ext cx="3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20</a:t>
              </a:r>
              <a:endParaRPr lang="en-US" altLang="zh-CN" sz="1600" b="1">
                <a:latin typeface="宋体" pitchFamily="2" charset="-122"/>
              </a:endParaRPr>
            </a:p>
          </p:txBody>
        </p:sp>
        <p:sp>
          <p:nvSpPr>
            <p:cNvPr id="105499" name="Text Box 50"/>
            <p:cNvSpPr txBox="1">
              <a:spLocks noChangeArrowheads="1"/>
            </p:cNvSpPr>
            <p:nvPr/>
          </p:nvSpPr>
          <p:spPr bwMode="auto">
            <a:xfrm>
              <a:off x="4765" y="225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11</a:t>
              </a:r>
              <a:endParaRPr lang="en-US" altLang="zh-CN" sz="1600" b="1">
                <a:latin typeface="宋体" pitchFamily="2" charset="-122"/>
              </a:endParaRPr>
            </a:p>
          </p:txBody>
        </p:sp>
        <p:sp>
          <p:nvSpPr>
            <p:cNvPr id="105500" name="Text Box 51"/>
            <p:cNvSpPr txBox="1">
              <a:spLocks noChangeArrowheads="1"/>
            </p:cNvSpPr>
            <p:nvPr/>
          </p:nvSpPr>
          <p:spPr bwMode="auto">
            <a:xfrm>
              <a:off x="5073" y="2140"/>
              <a:ext cx="4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=1.8</a:t>
              </a:r>
            </a:p>
          </p:txBody>
        </p:sp>
      </p:grpSp>
      <p:grpSp>
        <p:nvGrpSpPr>
          <p:cNvPr id="105483" name="Group 52"/>
          <p:cNvGrpSpPr>
            <a:grpSpLocks/>
          </p:cNvGrpSpPr>
          <p:nvPr/>
        </p:nvGrpSpPr>
        <p:grpSpPr bwMode="auto">
          <a:xfrm>
            <a:off x="152400" y="1766888"/>
            <a:ext cx="3581400" cy="1143000"/>
            <a:chOff x="96" y="1113"/>
            <a:chExt cx="2256" cy="720"/>
          </a:xfrm>
        </p:grpSpPr>
        <p:sp>
          <p:nvSpPr>
            <p:cNvPr id="105484" name="Text Box 53"/>
            <p:cNvSpPr txBox="1">
              <a:spLocks noChangeArrowheads="1"/>
            </p:cNvSpPr>
            <p:nvPr/>
          </p:nvSpPr>
          <p:spPr bwMode="auto">
            <a:xfrm>
              <a:off x="96" y="1248"/>
              <a:ext cx="4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TP=</a:t>
              </a:r>
              <a:endParaRPr lang="en-US" altLang="zh-CN" b="1"/>
            </a:p>
          </p:txBody>
        </p:sp>
        <p:sp>
          <p:nvSpPr>
            <p:cNvPr id="105485" name="Text Box 54"/>
            <p:cNvSpPr txBox="1">
              <a:spLocks noChangeArrowheads="1"/>
            </p:cNvSpPr>
            <p:nvPr/>
          </p:nvSpPr>
          <p:spPr bwMode="auto">
            <a:xfrm>
              <a:off x="1389" y="1113"/>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grpSp>
          <p:nvGrpSpPr>
            <p:cNvPr id="105486" name="Group 55"/>
            <p:cNvGrpSpPr>
              <a:grpSpLocks/>
            </p:cNvGrpSpPr>
            <p:nvPr/>
          </p:nvGrpSpPr>
          <p:grpSpPr bwMode="auto">
            <a:xfrm>
              <a:off x="396" y="1353"/>
              <a:ext cx="1835" cy="480"/>
              <a:chOff x="396" y="1353"/>
              <a:chExt cx="1835" cy="480"/>
            </a:xfrm>
          </p:grpSpPr>
          <p:sp>
            <p:nvSpPr>
              <p:cNvPr id="105488" name="Text Box 56"/>
              <p:cNvSpPr txBox="1">
                <a:spLocks noChangeArrowheads="1"/>
              </p:cNvSpPr>
              <p:nvPr/>
            </p:nvSpPr>
            <p:spPr bwMode="auto">
              <a:xfrm>
                <a:off x="396" y="1381"/>
                <a:ext cx="183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3600" b="1">
                    <a:latin typeface="宋体" pitchFamily="2" charset="-122"/>
                  </a:rPr>
                  <a:t>Σ</a:t>
                </a:r>
                <a:r>
                  <a:rPr lang="en-US" altLang="zh-CN" b="1">
                    <a:latin typeface="宋体" pitchFamily="2" charset="-122"/>
                  </a:rPr>
                  <a:t>△t</a:t>
                </a:r>
                <a:r>
                  <a:rPr lang="en-US" altLang="zh-CN" sz="1600" b="1">
                    <a:latin typeface="宋体" pitchFamily="2" charset="-122"/>
                  </a:rPr>
                  <a:t>i</a:t>
                </a:r>
                <a:r>
                  <a:rPr lang="en-US" altLang="zh-CN" sz="2800" b="1">
                    <a:latin typeface="宋体" pitchFamily="2" charset="-122"/>
                  </a:rPr>
                  <a:t>+(n-1)</a:t>
                </a:r>
                <a:r>
                  <a:rPr lang="en-US" altLang="zh-CN" b="1">
                    <a:latin typeface="宋体" pitchFamily="2" charset="-122"/>
                  </a:rPr>
                  <a:t>△tj</a:t>
                </a:r>
                <a:endParaRPr lang="en-US" altLang="zh-CN" b="1"/>
              </a:p>
            </p:txBody>
          </p:sp>
          <p:sp>
            <p:nvSpPr>
              <p:cNvPr id="105489" name="Text Box 57"/>
              <p:cNvSpPr txBox="1">
                <a:spLocks noChangeArrowheads="1"/>
              </p:cNvSpPr>
              <p:nvPr/>
            </p:nvSpPr>
            <p:spPr bwMode="auto">
              <a:xfrm>
                <a:off x="541" y="1353"/>
                <a:ext cx="1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m</a:t>
                </a:r>
              </a:p>
            </p:txBody>
          </p:sp>
          <p:sp>
            <p:nvSpPr>
              <p:cNvPr id="105490" name="Text Box 58"/>
              <p:cNvSpPr txBox="1">
                <a:spLocks noChangeArrowheads="1"/>
              </p:cNvSpPr>
              <p:nvPr/>
            </p:nvSpPr>
            <p:spPr bwMode="auto">
              <a:xfrm>
                <a:off x="482" y="1660"/>
                <a:ext cx="24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i=1</a:t>
                </a:r>
              </a:p>
            </p:txBody>
          </p:sp>
        </p:grpSp>
        <p:sp>
          <p:nvSpPr>
            <p:cNvPr id="105487" name="Line 59"/>
            <p:cNvSpPr>
              <a:spLocks noChangeShapeType="1"/>
            </p:cNvSpPr>
            <p:nvPr/>
          </p:nvSpPr>
          <p:spPr bwMode="auto">
            <a:xfrm>
              <a:off x="528" y="1392"/>
              <a:ext cx="182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121</a:t>
            </a:fld>
            <a:endParaRPr lang="en-US" altLang="zh-CN" dirty="0"/>
          </a:p>
        </p:txBody>
      </p:sp>
    </p:spTree>
    <p:extLst>
      <p:ext uri="{BB962C8B-B14F-4D97-AF65-F5344CB8AC3E}">
        <p14:creationId xmlns:p14="http://schemas.microsoft.com/office/powerpoint/2010/main" val="12091951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15C3DA1-4D03-436B-8FDB-CC17E8CDD756}" type="datetime1">
              <a:rPr lang="zh-CN" altLang="en-US" sz="1400" smtClean="0"/>
              <a:t>2021/11/7</a:t>
            </a:fld>
            <a:endParaRPr lang="en-US" altLang="zh-CN" sz="1400"/>
          </a:p>
        </p:txBody>
      </p:sp>
      <p:sp>
        <p:nvSpPr>
          <p:cNvPr id="10649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grpSp>
        <p:nvGrpSpPr>
          <p:cNvPr id="106501" name="Group 2"/>
          <p:cNvGrpSpPr>
            <a:grpSpLocks/>
          </p:cNvGrpSpPr>
          <p:nvPr/>
        </p:nvGrpSpPr>
        <p:grpSpPr bwMode="auto">
          <a:xfrm>
            <a:off x="122238" y="501650"/>
            <a:ext cx="8489950" cy="3352800"/>
            <a:chOff x="77" y="316"/>
            <a:chExt cx="5348" cy="2112"/>
          </a:xfrm>
        </p:grpSpPr>
        <p:sp>
          <p:nvSpPr>
            <p:cNvPr id="106509" name="Text Box 3"/>
            <p:cNvSpPr txBox="1">
              <a:spLocks noChangeArrowheads="1"/>
            </p:cNvSpPr>
            <p:nvPr/>
          </p:nvSpPr>
          <p:spPr bwMode="auto">
            <a:xfrm>
              <a:off x="4925" y="1968"/>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latin typeface="宋体" pitchFamily="2" charset="-122"/>
                </a:rPr>
                <a:t>时间</a:t>
              </a:r>
            </a:p>
          </p:txBody>
        </p:sp>
        <p:sp>
          <p:nvSpPr>
            <p:cNvPr id="106510" name="Text Box 4"/>
            <p:cNvSpPr txBox="1">
              <a:spLocks noChangeArrowheads="1"/>
            </p:cNvSpPr>
            <p:nvPr/>
          </p:nvSpPr>
          <p:spPr bwMode="auto">
            <a:xfrm>
              <a:off x="604" y="2140"/>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lvl="2" eaLnBrk="1" hangingPunct="1"/>
              <a:endParaRPr lang="en-US" b="1"/>
            </a:p>
          </p:txBody>
        </p:sp>
        <p:grpSp>
          <p:nvGrpSpPr>
            <p:cNvPr id="106511" name="Group 5"/>
            <p:cNvGrpSpPr>
              <a:grpSpLocks/>
            </p:cNvGrpSpPr>
            <p:nvPr/>
          </p:nvGrpSpPr>
          <p:grpSpPr bwMode="auto">
            <a:xfrm>
              <a:off x="604" y="412"/>
              <a:ext cx="4608" cy="1536"/>
              <a:chOff x="336" y="1632"/>
              <a:chExt cx="4608" cy="1728"/>
            </a:xfrm>
          </p:grpSpPr>
          <p:sp>
            <p:nvSpPr>
              <p:cNvPr id="106602" name="Line 6"/>
              <p:cNvSpPr>
                <a:spLocks noChangeShapeType="1"/>
              </p:cNvSpPr>
              <p:nvPr/>
            </p:nvSpPr>
            <p:spPr bwMode="auto">
              <a:xfrm>
                <a:off x="336" y="3354"/>
                <a:ext cx="4608" cy="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603" name="Line 7"/>
              <p:cNvSpPr>
                <a:spLocks noChangeShapeType="1"/>
              </p:cNvSpPr>
              <p:nvPr/>
            </p:nvSpPr>
            <p:spPr bwMode="auto">
              <a:xfrm flipV="1">
                <a:off x="336" y="1632"/>
                <a:ext cx="0" cy="17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604" name="Line 8"/>
              <p:cNvSpPr>
                <a:spLocks noChangeShapeType="1"/>
              </p:cNvSpPr>
              <p:nvPr/>
            </p:nvSpPr>
            <p:spPr bwMode="auto">
              <a:xfrm>
                <a:off x="336" y="218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605" name="Line 9"/>
              <p:cNvSpPr>
                <a:spLocks noChangeShapeType="1"/>
              </p:cNvSpPr>
              <p:nvPr/>
            </p:nvSpPr>
            <p:spPr bwMode="auto">
              <a:xfrm>
                <a:off x="336" y="2481"/>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606" name="Line 10"/>
              <p:cNvSpPr>
                <a:spLocks noChangeShapeType="1"/>
              </p:cNvSpPr>
              <p:nvPr/>
            </p:nvSpPr>
            <p:spPr bwMode="auto">
              <a:xfrm>
                <a:off x="336" y="2773"/>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607" name="Line 11"/>
              <p:cNvSpPr>
                <a:spLocks noChangeShapeType="1"/>
              </p:cNvSpPr>
              <p:nvPr/>
            </p:nvSpPr>
            <p:spPr bwMode="auto">
              <a:xfrm>
                <a:off x="336"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6512" name="Group 12"/>
            <p:cNvGrpSpPr>
              <a:grpSpLocks/>
            </p:cNvGrpSpPr>
            <p:nvPr/>
          </p:nvGrpSpPr>
          <p:grpSpPr bwMode="auto">
            <a:xfrm>
              <a:off x="604" y="1692"/>
              <a:ext cx="2881" cy="256"/>
              <a:chOff x="96" y="3072"/>
              <a:chExt cx="2881" cy="288"/>
            </a:xfrm>
          </p:grpSpPr>
          <p:sp>
            <p:nvSpPr>
              <p:cNvPr id="106592" name="Rectangle 13"/>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93" name="Rectangle 14"/>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94" name="Rectangle 15"/>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95" name="Rectangle 16"/>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96" name="Rectangle 17"/>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97" name="Rectangle 18"/>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98" name="Rectangle 19"/>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99" name="Rectangle 20"/>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600" name="Rectangle 21"/>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601" name="Rectangle 22"/>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6513" name="Group 23"/>
            <p:cNvGrpSpPr>
              <a:grpSpLocks/>
            </p:cNvGrpSpPr>
            <p:nvPr/>
          </p:nvGrpSpPr>
          <p:grpSpPr bwMode="auto">
            <a:xfrm>
              <a:off x="666" y="1663"/>
              <a:ext cx="2770" cy="312"/>
              <a:chOff x="142" y="3052"/>
              <a:chExt cx="2770" cy="350"/>
            </a:xfrm>
          </p:grpSpPr>
          <p:sp>
            <p:nvSpPr>
              <p:cNvPr id="106582" name="Text Box 24"/>
              <p:cNvSpPr txBox="1">
                <a:spLocks noChangeArrowheads="1"/>
              </p:cNvSpPr>
              <p:nvPr/>
            </p:nvSpPr>
            <p:spPr bwMode="auto">
              <a:xfrm>
                <a:off x="2113" y="3064"/>
                <a:ext cx="11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b="1"/>
              </a:p>
            </p:txBody>
          </p:sp>
          <p:sp>
            <p:nvSpPr>
              <p:cNvPr id="106583" name="Text Box 25"/>
              <p:cNvSpPr txBox="1">
                <a:spLocks noChangeArrowheads="1"/>
              </p:cNvSpPr>
              <p:nvPr/>
            </p:nvSpPr>
            <p:spPr bwMode="auto">
              <a:xfrm>
                <a:off x="142" y="3065"/>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106584" name="Text Box 26"/>
              <p:cNvSpPr txBox="1">
                <a:spLocks noChangeArrowheads="1"/>
              </p:cNvSpPr>
              <p:nvPr/>
            </p:nvSpPr>
            <p:spPr bwMode="auto">
              <a:xfrm>
                <a:off x="398" y="3064"/>
                <a:ext cx="11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b="1"/>
              </a:p>
            </p:txBody>
          </p:sp>
          <p:sp>
            <p:nvSpPr>
              <p:cNvPr id="106585" name="Text Box 27"/>
              <p:cNvSpPr txBox="1">
                <a:spLocks noChangeArrowheads="1"/>
              </p:cNvSpPr>
              <p:nvPr/>
            </p:nvSpPr>
            <p:spPr bwMode="auto">
              <a:xfrm>
                <a:off x="694" y="3052"/>
                <a:ext cx="11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b="1"/>
              </a:p>
            </p:txBody>
          </p:sp>
          <p:sp>
            <p:nvSpPr>
              <p:cNvPr id="106586" name="Text Box 28"/>
              <p:cNvSpPr txBox="1">
                <a:spLocks noChangeArrowheads="1"/>
              </p:cNvSpPr>
              <p:nvPr/>
            </p:nvSpPr>
            <p:spPr bwMode="auto">
              <a:xfrm>
                <a:off x="993" y="3079"/>
                <a:ext cx="21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106587" name="Text Box 29"/>
              <p:cNvSpPr txBox="1">
                <a:spLocks noChangeArrowheads="1"/>
              </p:cNvSpPr>
              <p:nvPr/>
            </p:nvSpPr>
            <p:spPr bwMode="auto">
              <a:xfrm>
                <a:off x="1271" y="3052"/>
                <a:ext cx="11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b="1"/>
              </a:p>
            </p:txBody>
          </p:sp>
          <p:sp>
            <p:nvSpPr>
              <p:cNvPr id="106588" name="Text Box 30"/>
              <p:cNvSpPr txBox="1">
                <a:spLocks noChangeArrowheads="1"/>
              </p:cNvSpPr>
              <p:nvPr/>
            </p:nvSpPr>
            <p:spPr bwMode="auto">
              <a:xfrm>
                <a:off x="1825" y="3067"/>
                <a:ext cx="21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106589" name="Text Box 31"/>
              <p:cNvSpPr txBox="1">
                <a:spLocks noChangeArrowheads="1"/>
              </p:cNvSpPr>
              <p:nvPr/>
            </p:nvSpPr>
            <p:spPr bwMode="auto">
              <a:xfrm>
                <a:off x="1552" y="3052"/>
                <a:ext cx="11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b="1"/>
              </a:p>
            </p:txBody>
          </p:sp>
          <p:sp>
            <p:nvSpPr>
              <p:cNvPr id="106590" name="Text Box 32"/>
              <p:cNvSpPr txBox="1">
                <a:spLocks noChangeArrowheads="1"/>
              </p:cNvSpPr>
              <p:nvPr/>
            </p:nvSpPr>
            <p:spPr bwMode="auto">
              <a:xfrm>
                <a:off x="2374" y="3064"/>
                <a:ext cx="11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b="1"/>
              </a:p>
            </p:txBody>
          </p:sp>
          <p:sp>
            <p:nvSpPr>
              <p:cNvPr id="106591" name="Text Box 33"/>
              <p:cNvSpPr txBox="1">
                <a:spLocks noChangeArrowheads="1"/>
              </p:cNvSpPr>
              <p:nvPr/>
            </p:nvSpPr>
            <p:spPr bwMode="auto">
              <a:xfrm>
                <a:off x="2700" y="3079"/>
                <a:ext cx="21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grpSp>
        <p:grpSp>
          <p:nvGrpSpPr>
            <p:cNvPr id="106514" name="Group 34"/>
            <p:cNvGrpSpPr>
              <a:grpSpLocks/>
            </p:cNvGrpSpPr>
            <p:nvPr/>
          </p:nvGrpSpPr>
          <p:grpSpPr bwMode="auto">
            <a:xfrm>
              <a:off x="892" y="1442"/>
              <a:ext cx="2881" cy="256"/>
              <a:chOff x="96" y="3072"/>
              <a:chExt cx="2881" cy="288"/>
            </a:xfrm>
          </p:grpSpPr>
          <p:sp>
            <p:nvSpPr>
              <p:cNvPr id="106572" name="Rectangle 35"/>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73" name="Rectangle 36"/>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74" name="Rectangle 37"/>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75" name="Rectangle 38"/>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76" name="Rectangle 39"/>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77" name="Rectangle 40"/>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78" name="Rectangle 41"/>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79" name="Rectangle 42"/>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80" name="Rectangle 43"/>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81" name="Rectangle 44"/>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6515" name="Group 45"/>
            <p:cNvGrpSpPr>
              <a:grpSpLocks/>
            </p:cNvGrpSpPr>
            <p:nvPr/>
          </p:nvGrpSpPr>
          <p:grpSpPr bwMode="auto">
            <a:xfrm>
              <a:off x="954" y="1426"/>
              <a:ext cx="2770" cy="300"/>
              <a:chOff x="142" y="3066"/>
              <a:chExt cx="2770" cy="337"/>
            </a:xfrm>
          </p:grpSpPr>
          <p:sp>
            <p:nvSpPr>
              <p:cNvPr id="106562" name="Text Box 46"/>
              <p:cNvSpPr txBox="1">
                <a:spLocks noChangeArrowheads="1"/>
              </p:cNvSpPr>
              <p:nvPr/>
            </p:nvSpPr>
            <p:spPr bwMode="auto">
              <a:xfrm>
                <a:off x="2113" y="3079"/>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106563" name="Text Box 47"/>
              <p:cNvSpPr txBox="1">
                <a:spLocks noChangeArrowheads="1"/>
              </p:cNvSpPr>
              <p:nvPr/>
            </p:nvSpPr>
            <p:spPr bwMode="auto">
              <a:xfrm>
                <a:off x="142"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106564" name="Text Box 48"/>
              <p:cNvSpPr txBox="1">
                <a:spLocks noChangeArrowheads="1"/>
              </p:cNvSpPr>
              <p:nvPr/>
            </p:nvSpPr>
            <p:spPr bwMode="auto">
              <a:xfrm>
                <a:off x="398" y="3078"/>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106565" name="Text Box 49"/>
              <p:cNvSpPr txBox="1">
                <a:spLocks noChangeArrowheads="1"/>
              </p:cNvSpPr>
              <p:nvPr/>
            </p:nvSpPr>
            <p:spPr bwMode="auto">
              <a:xfrm>
                <a:off x="694"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106566" name="Text Box 50"/>
              <p:cNvSpPr txBox="1">
                <a:spLocks noChangeArrowheads="1"/>
              </p:cNvSpPr>
              <p:nvPr/>
            </p:nvSpPr>
            <p:spPr bwMode="auto">
              <a:xfrm>
                <a:off x="993" y="3079"/>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106567" name="Text Box 51"/>
              <p:cNvSpPr txBox="1">
                <a:spLocks noChangeArrowheads="1"/>
              </p:cNvSpPr>
              <p:nvPr/>
            </p:nvSpPr>
            <p:spPr bwMode="auto">
              <a:xfrm>
                <a:off x="1271"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106568" name="Text Box 52"/>
              <p:cNvSpPr txBox="1">
                <a:spLocks noChangeArrowheads="1"/>
              </p:cNvSpPr>
              <p:nvPr/>
            </p:nvSpPr>
            <p:spPr bwMode="auto">
              <a:xfrm>
                <a:off x="1825"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106569" name="Text Box 53"/>
              <p:cNvSpPr txBox="1">
                <a:spLocks noChangeArrowheads="1"/>
              </p:cNvSpPr>
              <p:nvPr/>
            </p:nvSpPr>
            <p:spPr bwMode="auto">
              <a:xfrm>
                <a:off x="1552" y="3066"/>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106570" name="Text Box 54"/>
              <p:cNvSpPr txBox="1">
                <a:spLocks noChangeArrowheads="1"/>
              </p:cNvSpPr>
              <p:nvPr/>
            </p:nvSpPr>
            <p:spPr bwMode="auto">
              <a:xfrm>
                <a:off x="2374" y="3079"/>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106571" name="Text Box 55"/>
              <p:cNvSpPr txBox="1">
                <a:spLocks noChangeArrowheads="1"/>
              </p:cNvSpPr>
              <p:nvPr/>
            </p:nvSpPr>
            <p:spPr bwMode="auto">
              <a:xfrm>
                <a:off x="2700" y="3079"/>
                <a:ext cx="21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grpSp>
        <p:sp>
          <p:nvSpPr>
            <p:cNvPr id="106516" name="Rectangle 56"/>
            <p:cNvSpPr>
              <a:spLocks noChangeArrowheads="1"/>
            </p:cNvSpPr>
            <p:nvPr/>
          </p:nvSpPr>
          <p:spPr bwMode="auto">
            <a:xfrm>
              <a:off x="3773" y="1436"/>
              <a:ext cx="288"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17" name="Rectangle 57"/>
            <p:cNvSpPr>
              <a:spLocks noChangeArrowheads="1"/>
            </p:cNvSpPr>
            <p:nvPr/>
          </p:nvSpPr>
          <p:spPr bwMode="auto">
            <a:xfrm>
              <a:off x="1756" y="1197"/>
              <a:ext cx="288"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18" name="Rectangle 58"/>
            <p:cNvSpPr>
              <a:spLocks noChangeArrowheads="1"/>
            </p:cNvSpPr>
            <p:nvPr/>
          </p:nvSpPr>
          <p:spPr bwMode="auto">
            <a:xfrm>
              <a:off x="2044" y="1197"/>
              <a:ext cx="288"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19" name="Rectangle 59"/>
            <p:cNvSpPr>
              <a:spLocks noChangeArrowheads="1"/>
            </p:cNvSpPr>
            <p:nvPr/>
          </p:nvSpPr>
          <p:spPr bwMode="auto">
            <a:xfrm>
              <a:off x="3773" y="1193"/>
              <a:ext cx="288"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20" name="Rectangle 60"/>
            <p:cNvSpPr>
              <a:spLocks noChangeArrowheads="1"/>
            </p:cNvSpPr>
            <p:nvPr/>
          </p:nvSpPr>
          <p:spPr bwMode="auto">
            <a:xfrm>
              <a:off x="2333" y="1197"/>
              <a:ext cx="288"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21" name="Rectangle 61"/>
            <p:cNvSpPr>
              <a:spLocks noChangeArrowheads="1"/>
            </p:cNvSpPr>
            <p:nvPr/>
          </p:nvSpPr>
          <p:spPr bwMode="auto">
            <a:xfrm>
              <a:off x="2621" y="1197"/>
              <a:ext cx="288"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22" name="Rectangle 62"/>
            <p:cNvSpPr>
              <a:spLocks noChangeArrowheads="1"/>
            </p:cNvSpPr>
            <p:nvPr/>
          </p:nvSpPr>
          <p:spPr bwMode="auto">
            <a:xfrm>
              <a:off x="2909" y="1197"/>
              <a:ext cx="288"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23" name="Rectangle 63"/>
            <p:cNvSpPr>
              <a:spLocks noChangeArrowheads="1"/>
            </p:cNvSpPr>
            <p:nvPr/>
          </p:nvSpPr>
          <p:spPr bwMode="auto">
            <a:xfrm>
              <a:off x="3197" y="1197"/>
              <a:ext cx="288"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24" name="Rectangle 64"/>
            <p:cNvSpPr>
              <a:spLocks noChangeArrowheads="1"/>
            </p:cNvSpPr>
            <p:nvPr/>
          </p:nvSpPr>
          <p:spPr bwMode="auto">
            <a:xfrm>
              <a:off x="3485" y="1197"/>
              <a:ext cx="288"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25" name="Text Box 65"/>
            <p:cNvSpPr txBox="1">
              <a:spLocks noChangeArrowheads="1"/>
            </p:cNvSpPr>
            <p:nvPr/>
          </p:nvSpPr>
          <p:spPr bwMode="auto">
            <a:xfrm>
              <a:off x="1794" y="11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106526" name="Text Box 66"/>
            <p:cNvSpPr txBox="1">
              <a:spLocks noChangeArrowheads="1"/>
            </p:cNvSpPr>
            <p:nvPr/>
          </p:nvSpPr>
          <p:spPr bwMode="auto">
            <a:xfrm>
              <a:off x="2652" y="11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106527" name="Text Box 67"/>
            <p:cNvSpPr txBox="1">
              <a:spLocks noChangeArrowheads="1"/>
            </p:cNvSpPr>
            <p:nvPr/>
          </p:nvSpPr>
          <p:spPr bwMode="auto">
            <a:xfrm>
              <a:off x="3474" y="118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106528" name="Rectangle 68"/>
            <p:cNvSpPr>
              <a:spLocks noChangeArrowheads="1"/>
            </p:cNvSpPr>
            <p:nvPr/>
          </p:nvSpPr>
          <p:spPr bwMode="auto">
            <a:xfrm>
              <a:off x="2044" y="94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29" name="Rectangle 69"/>
            <p:cNvSpPr>
              <a:spLocks noChangeArrowheads="1"/>
            </p:cNvSpPr>
            <p:nvPr/>
          </p:nvSpPr>
          <p:spPr bwMode="auto">
            <a:xfrm>
              <a:off x="2332" y="94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30" name="Rectangle 70"/>
            <p:cNvSpPr>
              <a:spLocks noChangeArrowheads="1"/>
            </p:cNvSpPr>
            <p:nvPr/>
          </p:nvSpPr>
          <p:spPr bwMode="auto">
            <a:xfrm>
              <a:off x="4061" y="946"/>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31" name="Rectangle 71"/>
            <p:cNvSpPr>
              <a:spLocks noChangeArrowheads="1"/>
            </p:cNvSpPr>
            <p:nvPr/>
          </p:nvSpPr>
          <p:spPr bwMode="auto">
            <a:xfrm>
              <a:off x="2621" y="94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32" name="Rectangle 72"/>
            <p:cNvSpPr>
              <a:spLocks noChangeArrowheads="1"/>
            </p:cNvSpPr>
            <p:nvPr/>
          </p:nvSpPr>
          <p:spPr bwMode="auto">
            <a:xfrm>
              <a:off x="2909" y="94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33" name="Rectangle 73"/>
            <p:cNvSpPr>
              <a:spLocks noChangeArrowheads="1"/>
            </p:cNvSpPr>
            <p:nvPr/>
          </p:nvSpPr>
          <p:spPr bwMode="auto">
            <a:xfrm>
              <a:off x="3197" y="94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34" name="Rectangle 74"/>
            <p:cNvSpPr>
              <a:spLocks noChangeArrowheads="1"/>
            </p:cNvSpPr>
            <p:nvPr/>
          </p:nvSpPr>
          <p:spPr bwMode="auto">
            <a:xfrm>
              <a:off x="3485" y="94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35" name="Rectangle 75"/>
            <p:cNvSpPr>
              <a:spLocks noChangeArrowheads="1"/>
            </p:cNvSpPr>
            <p:nvPr/>
          </p:nvSpPr>
          <p:spPr bwMode="auto">
            <a:xfrm>
              <a:off x="3773" y="94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36" name="Text Box 76"/>
            <p:cNvSpPr txBox="1">
              <a:spLocks noChangeArrowheads="1"/>
            </p:cNvSpPr>
            <p:nvPr/>
          </p:nvSpPr>
          <p:spPr bwMode="auto">
            <a:xfrm>
              <a:off x="2082" y="9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106537" name="Text Box 77"/>
            <p:cNvSpPr txBox="1">
              <a:spLocks noChangeArrowheads="1"/>
            </p:cNvSpPr>
            <p:nvPr/>
          </p:nvSpPr>
          <p:spPr bwMode="auto">
            <a:xfrm>
              <a:off x="2940" y="9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106538" name="Text Box 78"/>
            <p:cNvSpPr txBox="1">
              <a:spLocks noChangeArrowheads="1"/>
            </p:cNvSpPr>
            <p:nvPr/>
          </p:nvSpPr>
          <p:spPr bwMode="auto">
            <a:xfrm>
              <a:off x="3762" y="93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106539" name="Text Box 79"/>
            <p:cNvSpPr txBox="1">
              <a:spLocks noChangeArrowheads="1"/>
            </p:cNvSpPr>
            <p:nvPr/>
          </p:nvSpPr>
          <p:spPr bwMode="auto">
            <a:xfrm>
              <a:off x="432" y="166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106540" name="Text Box 80"/>
            <p:cNvSpPr txBox="1">
              <a:spLocks noChangeArrowheads="1"/>
            </p:cNvSpPr>
            <p:nvPr/>
          </p:nvSpPr>
          <p:spPr bwMode="auto">
            <a:xfrm>
              <a:off x="432" y="13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106541" name="Text Box 81"/>
            <p:cNvSpPr txBox="1">
              <a:spLocks noChangeArrowheads="1"/>
            </p:cNvSpPr>
            <p:nvPr/>
          </p:nvSpPr>
          <p:spPr bwMode="auto">
            <a:xfrm>
              <a:off x="432" y="109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106542" name="Text Box 82"/>
            <p:cNvSpPr txBox="1">
              <a:spLocks noChangeArrowheads="1"/>
            </p:cNvSpPr>
            <p:nvPr/>
          </p:nvSpPr>
          <p:spPr bwMode="auto">
            <a:xfrm>
              <a:off x="432" y="79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106543" name="Text Box 83"/>
            <p:cNvSpPr txBox="1">
              <a:spLocks noChangeArrowheads="1"/>
            </p:cNvSpPr>
            <p:nvPr/>
          </p:nvSpPr>
          <p:spPr bwMode="auto">
            <a:xfrm>
              <a:off x="3784" y="142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106544" name="Rectangle 84"/>
            <p:cNvSpPr>
              <a:spLocks noChangeArrowheads="1"/>
            </p:cNvSpPr>
            <p:nvPr/>
          </p:nvSpPr>
          <p:spPr bwMode="auto">
            <a:xfrm>
              <a:off x="4061" y="1436"/>
              <a:ext cx="288"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45" name="Text Box 85"/>
            <p:cNvSpPr txBox="1">
              <a:spLocks noChangeArrowheads="1"/>
            </p:cNvSpPr>
            <p:nvPr/>
          </p:nvSpPr>
          <p:spPr bwMode="auto">
            <a:xfrm>
              <a:off x="4080" y="143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106546" name="Rectangle 86"/>
            <p:cNvSpPr>
              <a:spLocks noChangeArrowheads="1"/>
            </p:cNvSpPr>
            <p:nvPr/>
          </p:nvSpPr>
          <p:spPr bwMode="auto">
            <a:xfrm>
              <a:off x="4349" y="946"/>
              <a:ext cx="288" cy="2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47" name="Rectangle 87"/>
            <p:cNvSpPr>
              <a:spLocks noChangeArrowheads="1"/>
            </p:cNvSpPr>
            <p:nvPr/>
          </p:nvSpPr>
          <p:spPr bwMode="auto">
            <a:xfrm>
              <a:off x="4061" y="1197"/>
              <a:ext cx="288"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48" name="Rectangle 88"/>
            <p:cNvSpPr>
              <a:spLocks noChangeArrowheads="1"/>
            </p:cNvSpPr>
            <p:nvPr/>
          </p:nvSpPr>
          <p:spPr bwMode="auto">
            <a:xfrm>
              <a:off x="4349" y="1197"/>
              <a:ext cx="288"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49" name="Rectangle 89"/>
            <p:cNvSpPr>
              <a:spLocks noChangeArrowheads="1"/>
            </p:cNvSpPr>
            <p:nvPr/>
          </p:nvSpPr>
          <p:spPr bwMode="auto">
            <a:xfrm>
              <a:off x="4637" y="940"/>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50" name="Text Box 90"/>
            <p:cNvSpPr txBox="1">
              <a:spLocks noChangeArrowheads="1"/>
            </p:cNvSpPr>
            <p:nvPr/>
          </p:nvSpPr>
          <p:spPr bwMode="auto">
            <a:xfrm>
              <a:off x="4355" y="118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106551" name="Text Box 91"/>
            <p:cNvSpPr txBox="1">
              <a:spLocks noChangeArrowheads="1"/>
            </p:cNvSpPr>
            <p:nvPr/>
          </p:nvSpPr>
          <p:spPr bwMode="auto">
            <a:xfrm>
              <a:off x="4656" y="94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106552" name="Line 92"/>
            <p:cNvSpPr>
              <a:spLocks noChangeShapeType="1"/>
            </p:cNvSpPr>
            <p:nvPr/>
          </p:nvSpPr>
          <p:spPr bwMode="auto">
            <a:xfrm>
              <a:off x="2332" y="791"/>
              <a:ext cx="1"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53" name="Line 93"/>
            <p:cNvSpPr>
              <a:spLocks noChangeShapeType="1"/>
            </p:cNvSpPr>
            <p:nvPr/>
          </p:nvSpPr>
          <p:spPr bwMode="auto">
            <a:xfrm>
              <a:off x="3184" y="791"/>
              <a:ext cx="1"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54" name="Line 94"/>
            <p:cNvSpPr>
              <a:spLocks noChangeShapeType="1"/>
            </p:cNvSpPr>
            <p:nvPr/>
          </p:nvSpPr>
          <p:spPr bwMode="auto">
            <a:xfrm flipH="1">
              <a:off x="2333" y="849"/>
              <a:ext cx="2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55" name="Line 95"/>
            <p:cNvSpPr>
              <a:spLocks noChangeShapeType="1"/>
            </p:cNvSpPr>
            <p:nvPr/>
          </p:nvSpPr>
          <p:spPr bwMode="auto">
            <a:xfrm>
              <a:off x="2940" y="849"/>
              <a:ext cx="2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56" name="Text Box 96"/>
            <p:cNvSpPr txBox="1">
              <a:spLocks noChangeArrowheads="1"/>
            </p:cNvSpPr>
            <p:nvPr/>
          </p:nvSpPr>
          <p:spPr bwMode="auto">
            <a:xfrm>
              <a:off x="2508" y="65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3△t</a:t>
              </a:r>
            </a:p>
          </p:txBody>
        </p:sp>
        <p:sp>
          <p:nvSpPr>
            <p:cNvPr id="106557" name="Line 97"/>
            <p:cNvSpPr>
              <a:spLocks noChangeShapeType="1"/>
            </p:cNvSpPr>
            <p:nvPr/>
          </p:nvSpPr>
          <p:spPr bwMode="auto">
            <a:xfrm>
              <a:off x="4060" y="791"/>
              <a:ext cx="1"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58" name="Line 98"/>
            <p:cNvSpPr>
              <a:spLocks noChangeShapeType="1"/>
            </p:cNvSpPr>
            <p:nvPr/>
          </p:nvSpPr>
          <p:spPr bwMode="auto">
            <a:xfrm flipH="1">
              <a:off x="3209" y="849"/>
              <a:ext cx="2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59" name="Line 99"/>
            <p:cNvSpPr>
              <a:spLocks noChangeShapeType="1"/>
            </p:cNvSpPr>
            <p:nvPr/>
          </p:nvSpPr>
          <p:spPr bwMode="auto">
            <a:xfrm>
              <a:off x="3816" y="849"/>
              <a:ext cx="2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60" name="Text Box 100"/>
            <p:cNvSpPr txBox="1">
              <a:spLocks noChangeArrowheads="1"/>
            </p:cNvSpPr>
            <p:nvPr/>
          </p:nvSpPr>
          <p:spPr bwMode="auto">
            <a:xfrm>
              <a:off x="3384" y="65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3△t</a:t>
              </a:r>
            </a:p>
          </p:txBody>
        </p:sp>
        <p:sp>
          <p:nvSpPr>
            <p:cNvPr id="106561" name="Text Box 101"/>
            <p:cNvSpPr txBox="1">
              <a:spLocks noChangeArrowheads="1"/>
            </p:cNvSpPr>
            <p:nvPr/>
          </p:nvSpPr>
          <p:spPr bwMode="auto">
            <a:xfrm>
              <a:off x="77" y="3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latin typeface="宋体" pitchFamily="2" charset="-122"/>
                </a:rPr>
                <a:t>空间</a:t>
              </a:r>
            </a:p>
          </p:txBody>
        </p:sp>
      </p:grpSp>
      <p:sp>
        <p:nvSpPr>
          <p:cNvPr id="106502" name="Text Box 102"/>
          <p:cNvSpPr txBox="1">
            <a:spLocks noChangeArrowheads="1"/>
          </p:cNvSpPr>
          <p:nvPr/>
        </p:nvSpPr>
        <p:spPr bwMode="auto">
          <a:xfrm>
            <a:off x="3211031" y="289720"/>
            <a:ext cx="2025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dirty="0">
                <a:solidFill>
                  <a:srgbClr val="800000"/>
                </a:solidFill>
              </a:rPr>
              <a:t>(2)  </a:t>
            </a:r>
            <a:r>
              <a:rPr lang="zh-CN" altLang="en-US" b="1" dirty="0">
                <a:solidFill>
                  <a:srgbClr val="800000"/>
                </a:solidFill>
              </a:rPr>
              <a:t>时空图法</a:t>
            </a:r>
            <a:r>
              <a:rPr lang="en-US" altLang="zh-CN" b="1" dirty="0">
                <a:solidFill>
                  <a:srgbClr val="800000"/>
                </a:solidFill>
              </a:rPr>
              <a:t>:</a:t>
            </a:r>
          </a:p>
        </p:txBody>
      </p:sp>
      <p:grpSp>
        <p:nvGrpSpPr>
          <p:cNvPr id="8" name="Group 103"/>
          <p:cNvGrpSpPr>
            <a:grpSpLocks/>
          </p:cNvGrpSpPr>
          <p:nvPr/>
        </p:nvGrpSpPr>
        <p:grpSpPr bwMode="auto">
          <a:xfrm>
            <a:off x="468313" y="3297238"/>
            <a:ext cx="6805612" cy="2570162"/>
            <a:chOff x="295" y="2077"/>
            <a:chExt cx="4287" cy="1619"/>
          </a:xfrm>
        </p:grpSpPr>
        <p:sp>
          <p:nvSpPr>
            <p:cNvPr id="106504" name="Text Box 104"/>
            <p:cNvSpPr txBox="1">
              <a:spLocks noChangeArrowheads="1"/>
            </p:cNvSpPr>
            <p:nvPr/>
          </p:nvSpPr>
          <p:spPr bwMode="auto">
            <a:xfrm>
              <a:off x="642" y="2378"/>
              <a:ext cx="39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Tp=4/((6+3*3) </a:t>
              </a:r>
              <a:r>
                <a:rPr lang="en-US" altLang="zh-CN" b="1">
                  <a:latin typeface="宋体" pitchFamily="2" charset="-122"/>
                </a:rPr>
                <a:t>△t)=4/(15△t)=0.267(1/△t)</a:t>
              </a:r>
            </a:p>
          </p:txBody>
        </p:sp>
        <p:sp>
          <p:nvSpPr>
            <p:cNvPr id="106505" name="Text Box 105"/>
            <p:cNvSpPr txBox="1">
              <a:spLocks noChangeArrowheads="1"/>
            </p:cNvSpPr>
            <p:nvPr/>
          </p:nvSpPr>
          <p:spPr bwMode="auto">
            <a:xfrm>
              <a:off x="720" y="2736"/>
              <a:ext cx="26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ym typeface="Symbol" pitchFamily="18" charset="2"/>
                </a:rPr>
                <a:t>E</a:t>
              </a:r>
              <a:r>
                <a:rPr lang="en-US" altLang="zh-CN" b="1"/>
                <a:t>=24 </a:t>
              </a:r>
              <a:r>
                <a:rPr lang="en-US" altLang="zh-CN" b="1">
                  <a:latin typeface="宋体" pitchFamily="2" charset="-122"/>
                </a:rPr>
                <a:t>△t</a:t>
              </a:r>
              <a:r>
                <a:rPr lang="en-US" altLang="zh-CN" b="1"/>
                <a:t> </a:t>
              </a:r>
              <a:r>
                <a:rPr lang="en-US" altLang="zh-CN" b="1">
                  <a:latin typeface="宋体" pitchFamily="2" charset="-122"/>
                </a:rPr>
                <a:t>/(4*15△t)=2/5=40%</a:t>
              </a:r>
            </a:p>
          </p:txBody>
        </p:sp>
        <p:sp>
          <p:nvSpPr>
            <p:cNvPr id="106506" name="Text Box 106"/>
            <p:cNvSpPr txBox="1">
              <a:spLocks noChangeArrowheads="1"/>
            </p:cNvSpPr>
            <p:nvPr/>
          </p:nvSpPr>
          <p:spPr bwMode="auto">
            <a:xfrm>
              <a:off x="667" y="3072"/>
              <a:ext cx="24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Sp=4*6 </a:t>
              </a:r>
              <a:r>
                <a:rPr lang="en-US" altLang="zh-CN" b="1">
                  <a:latin typeface="宋体" pitchFamily="2" charset="-122"/>
                </a:rPr>
                <a:t>△t</a:t>
              </a:r>
              <a:r>
                <a:rPr lang="en-US" altLang="zh-CN" b="1"/>
                <a:t> </a:t>
              </a:r>
              <a:r>
                <a:rPr lang="en-US" altLang="zh-CN" b="1">
                  <a:latin typeface="宋体" pitchFamily="2" charset="-122"/>
                </a:rPr>
                <a:t>/15△t=8/5=1.6</a:t>
              </a:r>
            </a:p>
          </p:txBody>
        </p:sp>
        <p:sp>
          <p:nvSpPr>
            <p:cNvPr id="106507" name="Text Box 107"/>
            <p:cNvSpPr txBox="1">
              <a:spLocks noChangeArrowheads="1"/>
            </p:cNvSpPr>
            <p:nvPr/>
          </p:nvSpPr>
          <p:spPr bwMode="auto">
            <a:xfrm>
              <a:off x="295" y="2077"/>
              <a:ext cx="6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n=4</a:t>
              </a:r>
              <a:r>
                <a:rPr lang="zh-CN" altLang="en-US" b="1">
                  <a:latin typeface="宋体" pitchFamily="2" charset="-122"/>
                </a:rPr>
                <a:t>时</a:t>
              </a:r>
              <a:r>
                <a:rPr lang="en-US" altLang="zh-CN" b="1">
                  <a:latin typeface="宋体" pitchFamily="2" charset="-122"/>
                </a:rPr>
                <a:t>;</a:t>
              </a:r>
            </a:p>
          </p:txBody>
        </p:sp>
        <p:sp>
          <p:nvSpPr>
            <p:cNvPr id="106508" name="Text Box 108"/>
            <p:cNvSpPr txBox="1">
              <a:spLocks noChangeArrowheads="1"/>
            </p:cNvSpPr>
            <p:nvPr/>
          </p:nvSpPr>
          <p:spPr bwMode="auto">
            <a:xfrm>
              <a:off x="302" y="3408"/>
              <a:ext cx="12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宋体" pitchFamily="2" charset="-122"/>
                </a:rPr>
                <a:t>n=10</a:t>
              </a:r>
              <a:r>
                <a:rPr lang="zh-CN" altLang="en-US" b="1">
                  <a:latin typeface="宋体" pitchFamily="2" charset="-122"/>
                </a:rPr>
                <a:t>时</a:t>
              </a:r>
              <a:r>
                <a:rPr lang="en-US" altLang="zh-CN" b="1">
                  <a:latin typeface="宋体" pitchFamily="2" charset="-122"/>
                </a:rPr>
                <a:t>;</a:t>
              </a:r>
              <a:r>
                <a:rPr lang="zh-CN" altLang="en-US" b="1">
                  <a:latin typeface="宋体" pitchFamily="2" charset="-122"/>
                </a:rPr>
                <a:t>同上</a:t>
              </a:r>
              <a:r>
                <a:rPr lang="en-US" altLang="zh-CN" b="1">
                  <a:latin typeface="宋体" pitchFamily="2" charset="-122"/>
                </a:rPr>
                <a:t>.</a:t>
              </a:r>
            </a:p>
          </p:txBody>
        </p:sp>
      </p:gr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122</a:t>
            </a:fld>
            <a:endParaRPr lang="en-US" altLang="zh-CN" dirty="0"/>
          </a:p>
        </p:txBody>
      </p:sp>
    </p:spTree>
    <p:extLst>
      <p:ext uri="{BB962C8B-B14F-4D97-AF65-F5344CB8AC3E}">
        <p14:creationId xmlns:p14="http://schemas.microsoft.com/office/powerpoint/2010/main" val="3647884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8E3A1B1D-6BF0-45C0-9CAC-262AAC136EC9}" type="datetime1">
              <a:rPr lang="zh-CN" altLang="en-US" sz="1400" smtClean="0"/>
              <a:t>2021/11/7</a:t>
            </a:fld>
            <a:endParaRPr lang="en-US" altLang="zh-CN" sz="1400"/>
          </a:p>
        </p:txBody>
      </p:sp>
      <p:sp>
        <p:nvSpPr>
          <p:cNvPr id="10752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07525" name="Text Box 2"/>
          <p:cNvSpPr txBox="1">
            <a:spLocks noChangeArrowheads="1"/>
          </p:cNvSpPr>
          <p:nvPr/>
        </p:nvSpPr>
        <p:spPr bwMode="auto">
          <a:xfrm>
            <a:off x="1203325" y="422275"/>
            <a:ext cx="901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比较</a:t>
            </a:r>
            <a:r>
              <a:rPr lang="en-US" altLang="zh-CN" b="1"/>
              <a:t>:</a:t>
            </a:r>
          </a:p>
        </p:txBody>
      </p:sp>
      <p:sp>
        <p:nvSpPr>
          <p:cNvPr id="107526" name="Line 3"/>
          <p:cNvSpPr>
            <a:spLocks noChangeShapeType="1"/>
          </p:cNvSpPr>
          <p:nvPr/>
        </p:nvSpPr>
        <p:spPr bwMode="auto">
          <a:xfrm>
            <a:off x="1203325" y="1447800"/>
            <a:ext cx="59594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27" name="Line 4"/>
          <p:cNvSpPr>
            <a:spLocks noChangeShapeType="1"/>
          </p:cNvSpPr>
          <p:nvPr/>
        </p:nvSpPr>
        <p:spPr bwMode="auto">
          <a:xfrm>
            <a:off x="1203325" y="3505200"/>
            <a:ext cx="59594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28" name="Line 5"/>
          <p:cNvSpPr>
            <a:spLocks noChangeShapeType="1"/>
          </p:cNvSpPr>
          <p:nvPr/>
        </p:nvSpPr>
        <p:spPr bwMode="auto">
          <a:xfrm>
            <a:off x="4800600" y="879475"/>
            <a:ext cx="0" cy="3270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29" name="Line 6"/>
          <p:cNvSpPr>
            <a:spLocks noChangeShapeType="1"/>
          </p:cNvSpPr>
          <p:nvPr/>
        </p:nvSpPr>
        <p:spPr bwMode="auto">
          <a:xfrm>
            <a:off x="6019800" y="879475"/>
            <a:ext cx="0" cy="3270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0" name="Text Box 7"/>
          <p:cNvSpPr txBox="1">
            <a:spLocks noChangeArrowheads="1"/>
          </p:cNvSpPr>
          <p:nvPr/>
        </p:nvSpPr>
        <p:spPr bwMode="auto">
          <a:xfrm>
            <a:off x="1355725" y="1565275"/>
            <a:ext cx="2862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N=4                   0.267</a:t>
            </a:r>
          </a:p>
        </p:txBody>
      </p:sp>
      <p:sp>
        <p:nvSpPr>
          <p:cNvPr id="107531" name="Text Box 8"/>
          <p:cNvSpPr txBox="1">
            <a:spLocks noChangeArrowheads="1"/>
          </p:cNvSpPr>
          <p:nvPr/>
        </p:nvSpPr>
        <p:spPr bwMode="auto">
          <a:xfrm>
            <a:off x="1355725" y="2306638"/>
            <a:ext cx="2862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N=10                 0.303</a:t>
            </a:r>
          </a:p>
        </p:txBody>
      </p:sp>
      <p:sp>
        <p:nvSpPr>
          <p:cNvPr id="107532" name="Text Box 9"/>
          <p:cNvSpPr txBox="1">
            <a:spLocks noChangeArrowheads="1"/>
          </p:cNvSpPr>
          <p:nvPr/>
        </p:nvSpPr>
        <p:spPr bwMode="auto">
          <a:xfrm>
            <a:off x="1355725" y="3048000"/>
            <a:ext cx="270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N=100               0.33</a:t>
            </a:r>
          </a:p>
        </p:txBody>
      </p:sp>
      <p:sp>
        <p:nvSpPr>
          <p:cNvPr id="107533" name="Text Box 10"/>
          <p:cNvSpPr txBox="1">
            <a:spLocks noChangeArrowheads="1"/>
          </p:cNvSpPr>
          <p:nvPr/>
        </p:nvSpPr>
        <p:spPr bwMode="auto">
          <a:xfrm>
            <a:off x="5029200" y="1565275"/>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40%</a:t>
            </a:r>
          </a:p>
        </p:txBody>
      </p:sp>
      <p:sp>
        <p:nvSpPr>
          <p:cNvPr id="107534" name="Text Box 11"/>
          <p:cNvSpPr txBox="1">
            <a:spLocks noChangeArrowheads="1"/>
          </p:cNvSpPr>
          <p:nvPr/>
        </p:nvSpPr>
        <p:spPr bwMode="auto">
          <a:xfrm>
            <a:off x="5029200" y="2306638"/>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45%</a:t>
            </a:r>
          </a:p>
        </p:txBody>
      </p:sp>
      <p:sp>
        <p:nvSpPr>
          <p:cNvPr id="107535" name="Text Box 12"/>
          <p:cNvSpPr txBox="1">
            <a:spLocks noChangeArrowheads="1"/>
          </p:cNvSpPr>
          <p:nvPr/>
        </p:nvSpPr>
        <p:spPr bwMode="auto">
          <a:xfrm>
            <a:off x="5029200" y="30480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49%</a:t>
            </a:r>
          </a:p>
        </p:txBody>
      </p:sp>
      <p:sp>
        <p:nvSpPr>
          <p:cNvPr id="107536" name="Text Box 13"/>
          <p:cNvSpPr txBox="1">
            <a:spLocks noChangeArrowheads="1"/>
          </p:cNvSpPr>
          <p:nvPr/>
        </p:nvSpPr>
        <p:spPr bwMode="auto">
          <a:xfrm>
            <a:off x="6419850" y="1565275"/>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1.6</a:t>
            </a:r>
          </a:p>
        </p:txBody>
      </p:sp>
      <p:sp>
        <p:nvSpPr>
          <p:cNvPr id="107537" name="Text Box 14"/>
          <p:cNvSpPr txBox="1">
            <a:spLocks noChangeArrowheads="1"/>
          </p:cNvSpPr>
          <p:nvPr/>
        </p:nvSpPr>
        <p:spPr bwMode="auto">
          <a:xfrm>
            <a:off x="6419850" y="2306638"/>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1.8</a:t>
            </a:r>
          </a:p>
        </p:txBody>
      </p:sp>
      <p:sp>
        <p:nvSpPr>
          <p:cNvPr id="107538" name="Text Box 15"/>
          <p:cNvSpPr txBox="1">
            <a:spLocks noChangeArrowheads="1"/>
          </p:cNvSpPr>
          <p:nvPr/>
        </p:nvSpPr>
        <p:spPr bwMode="auto">
          <a:xfrm>
            <a:off x="6419850" y="3048000"/>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1.98</a:t>
            </a:r>
          </a:p>
        </p:txBody>
      </p:sp>
      <p:sp>
        <p:nvSpPr>
          <p:cNvPr id="107539" name="Text Box 16"/>
          <p:cNvSpPr txBox="1">
            <a:spLocks noChangeArrowheads="1"/>
          </p:cNvSpPr>
          <p:nvPr/>
        </p:nvSpPr>
        <p:spPr bwMode="auto">
          <a:xfrm>
            <a:off x="5029200" y="990600"/>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E</a:t>
            </a:r>
          </a:p>
        </p:txBody>
      </p:sp>
      <p:sp>
        <p:nvSpPr>
          <p:cNvPr id="107540" name="Text Box 17"/>
          <p:cNvSpPr txBox="1">
            <a:spLocks noChangeArrowheads="1"/>
          </p:cNvSpPr>
          <p:nvPr/>
        </p:nvSpPr>
        <p:spPr bwMode="auto">
          <a:xfrm>
            <a:off x="6419850" y="990600"/>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sp</a:t>
            </a:r>
          </a:p>
        </p:txBody>
      </p:sp>
      <p:sp>
        <p:nvSpPr>
          <p:cNvPr id="107541" name="Text Box 18"/>
          <p:cNvSpPr txBox="1">
            <a:spLocks noChangeArrowheads="1"/>
          </p:cNvSpPr>
          <p:nvPr/>
        </p:nvSpPr>
        <p:spPr bwMode="auto">
          <a:xfrm>
            <a:off x="2987675" y="981075"/>
            <a:ext cx="1804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Tp(1/</a:t>
            </a:r>
            <a:r>
              <a:rPr lang="en-US" altLang="zh-CN" b="1">
                <a:latin typeface="宋体" pitchFamily="2" charset="-122"/>
              </a:rPr>
              <a:t>△t</a:t>
            </a:r>
            <a:r>
              <a:rPr lang="en-US" altLang="zh-CN" b="1"/>
              <a:t>)</a:t>
            </a:r>
          </a:p>
        </p:txBody>
      </p:sp>
      <p:sp>
        <p:nvSpPr>
          <p:cNvPr id="107542" name="Text Box 19"/>
          <p:cNvSpPr txBox="1">
            <a:spLocks noChangeArrowheads="1"/>
          </p:cNvSpPr>
          <p:nvPr/>
        </p:nvSpPr>
        <p:spPr bwMode="auto">
          <a:xfrm>
            <a:off x="6419850" y="422275"/>
            <a:ext cx="1804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n=4,m=4</a:t>
            </a:r>
          </a:p>
        </p:txBody>
      </p:sp>
      <p:sp>
        <p:nvSpPr>
          <p:cNvPr id="107543" name="Text Box 20"/>
          <p:cNvSpPr txBox="1">
            <a:spLocks noChangeArrowheads="1"/>
          </p:cNvSpPr>
          <p:nvPr/>
        </p:nvSpPr>
        <p:spPr bwMode="auto">
          <a:xfrm>
            <a:off x="1203325" y="4495800"/>
            <a:ext cx="6035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说明</a:t>
            </a:r>
            <a:r>
              <a:rPr lang="en-US" altLang="zh-CN" b="1"/>
              <a:t>:N&gt;&gt;M</a:t>
            </a:r>
            <a:r>
              <a:rPr lang="zh-CN" altLang="en-US" b="1"/>
              <a:t>流水性能才发挥得更好</a:t>
            </a: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123</a:t>
            </a:fld>
            <a:endParaRPr lang="en-US" altLang="zh-CN" dirty="0"/>
          </a:p>
        </p:txBody>
      </p:sp>
    </p:spTree>
    <p:extLst>
      <p:ext uri="{BB962C8B-B14F-4D97-AF65-F5344CB8AC3E}">
        <p14:creationId xmlns:p14="http://schemas.microsoft.com/office/powerpoint/2010/main" val="1418906464"/>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5F2151F-0560-4D3D-8C12-8021E50B986C}" type="datetime1">
              <a:rPr lang="zh-CN" altLang="en-US" sz="1400" smtClean="0"/>
              <a:t>2021/11/7</a:t>
            </a:fld>
            <a:endParaRPr lang="en-US" altLang="zh-CN" sz="1400"/>
          </a:p>
        </p:txBody>
      </p:sp>
      <p:sp>
        <p:nvSpPr>
          <p:cNvPr id="1741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grpSp>
        <p:nvGrpSpPr>
          <p:cNvPr id="17415" name="Group 2"/>
          <p:cNvGrpSpPr>
            <a:grpSpLocks/>
          </p:cNvGrpSpPr>
          <p:nvPr/>
        </p:nvGrpSpPr>
        <p:grpSpPr bwMode="auto">
          <a:xfrm>
            <a:off x="152400" y="257175"/>
            <a:ext cx="8686800" cy="1400175"/>
            <a:chOff x="0" y="48"/>
            <a:chExt cx="5760" cy="882"/>
          </a:xfrm>
        </p:grpSpPr>
        <p:sp>
          <p:nvSpPr>
            <p:cNvPr id="17443" name="Text Box 3"/>
            <p:cNvSpPr txBox="1">
              <a:spLocks noChangeArrowheads="1"/>
            </p:cNvSpPr>
            <p:nvPr/>
          </p:nvSpPr>
          <p:spPr bwMode="auto">
            <a:xfrm>
              <a:off x="0" y="48"/>
              <a:ext cx="5760" cy="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dirty="0" smtClean="0">
                  <a:solidFill>
                    <a:srgbClr val="FF3399"/>
                  </a:solidFill>
                  <a:latin typeface="宋体" pitchFamily="2" charset="-122"/>
                </a:rPr>
                <a:t>例</a:t>
              </a:r>
              <a:r>
                <a:rPr lang="en-US" altLang="zh-CN" sz="2800" b="1" dirty="0" smtClean="0">
                  <a:solidFill>
                    <a:srgbClr val="FF3399"/>
                  </a:solidFill>
                  <a:latin typeface="宋体" pitchFamily="2" charset="-122"/>
                </a:rPr>
                <a:t>4</a:t>
              </a:r>
              <a:endParaRPr lang="en-US" altLang="zh-CN" sz="2800" b="1" dirty="0">
                <a:solidFill>
                  <a:srgbClr val="FF3399"/>
                </a:solidFill>
                <a:latin typeface="宋体" pitchFamily="2" charset="-122"/>
              </a:endParaRPr>
            </a:p>
            <a:p>
              <a:pPr eaLnBrk="1" hangingPunct="1"/>
              <a:r>
                <a:rPr lang="en-US" altLang="zh-CN" sz="1800" b="1" dirty="0">
                  <a:latin typeface="宋体" pitchFamily="2" charset="-122"/>
                </a:rPr>
                <a:t>          </a:t>
              </a:r>
            </a:p>
            <a:p>
              <a:pPr eaLnBrk="1" hangingPunct="1"/>
              <a:r>
                <a:rPr lang="en-US" altLang="zh-CN" sz="2800" b="1" dirty="0">
                  <a:latin typeface="宋体" pitchFamily="2" charset="-122"/>
                </a:rPr>
                <a:t>           </a:t>
              </a:r>
              <a:r>
                <a:rPr lang="zh-CN" altLang="en-US" sz="2800" b="1" dirty="0">
                  <a:latin typeface="宋体" pitchFamily="2" charset="-122"/>
                </a:rPr>
                <a:t>在静态、加乘双功能流水线上实现。</a:t>
              </a:r>
            </a:p>
          </p:txBody>
        </p:sp>
        <p:graphicFrame>
          <p:nvGraphicFramePr>
            <p:cNvPr id="17411" name="Object 4"/>
            <p:cNvGraphicFramePr>
              <a:graphicFrameLocks noChangeAspect="1"/>
            </p:cNvGraphicFramePr>
            <p:nvPr/>
          </p:nvGraphicFramePr>
          <p:xfrm>
            <a:off x="300" y="336"/>
            <a:ext cx="996" cy="594"/>
          </p:xfrm>
          <a:graphic>
            <a:graphicData uri="http://schemas.openxmlformats.org/presentationml/2006/ole">
              <mc:AlternateContent xmlns:mc="http://schemas.openxmlformats.org/markup-compatibility/2006">
                <mc:Choice xmlns:v="urn:schemas-microsoft-com:vml" Requires="v">
                  <p:oleObj spid="_x0000_s214170" name="Equation" r:id="rId4" imgW="723600" imgH="431640" progId="Equation.3">
                    <p:embed/>
                  </p:oleObj>
                </mc:Choice>
                <mc:Fallback>
                  <p:oleObj name="Equation" r:id="rId4" imgW="72360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 y="336"/>
                          <a:ext cx="996" cy="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5"/>
          <p:cNvGrpSpPr>
            <a:grpSpLocks/>
          </p:cNvGrpSpPr>
          <p:nvPr/>
        </p:nvGrpSpPr>
        <p:grpSpPr bwMode="auto">
          <a:xfrm>
            <a:off x="152400" y="1749425"/>
            <a:ext cx="8991600" cy="1755775"/>
            <a:chOff x="0" y="960"/>
            <a:chExt cx="5760" cy="1106"/>
          </a:xfrm>
        </p:grpSpPr>
        <p:grpSp>
          <p:nvGrpSpPr>
            <p:cNvPr id="17419" name="Group 6"/>
            <p:cNvGrpSpPr>
              <a:grpSpLocks/>
            </p:cNvGrpSpPr>
            <p:nvPr/>
          </p:nvGrpSpPr>
          <p:grpSpPr bwMode="auto">
            <a:xfrm>
              <a:off x="432" y="1104"/>
              <a:ext cx="4280" cy="962"/>
              <a:chOff x="668" y="334"/>
              <a:chExt cx="4280" cy="962"/>
            </a:xfrm>
          </p:grpSpPr>
          <p:sp>
            <p:nvSpPr>
              <p:cNvPr id="17421" name="Rectangle 7"/>
              <p:cNvSpPr>
                <a:spLocks noChangeArrowheads="1"/>
              </p:cNvSpPr>
              <p:nvPr/>
            </p:nvSpPr>
            <p:spPr bwMode="auto">
              <a:xfrm>
                <a:off x="1200" y="576"/>
                <a:ext cx="3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1</a:t>
                </a:r>
              </a:p>
            </p:txBody>
          </p:sp>
          <p:sp>
            <p:nvSpPr>
              <p:cNvPr id="17422" name="Line 8"/>
              <p:cNvSpPr>
                <a:spLocks noChangeShapeType="1"/>
              </p:cNvSpPr>
              <p:nvPr/>
            </p:nvSpPr>
            <p:spPr bwMode="auto">
              <a:xfrm>
                <a:off x="1536" y="67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3" name="Rectangle 9"/>
              <p:cNvSpPr>
                <a:spLocks noChangeArrowheads="1"/>
              </p:cNvSpPr>
              <p:nvPr/>
            </p:nvSpPr>
            <p:spPr bwMode="auto">
              <a:xfrm>
                <a:off x="3360" y="576"/>
                <a:ext cx="3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4</a:t>
                </a:r>
              </a:p>
            </p:txBody>
          </p:sp>
          <p:sp>
            <p:nvSpPr>
              <p:cNvPr id="17424" name="Rectangle 10"/>
              <p:cNvSpPr>
                <a:spLocks noChangeArrowheads="1"/>
              </p:cNvSpPr>
              <p:nvPr/>
            </p:nvSpPr>
            <p:spPr bwMode="auto">
              <a:xfrm>
                <a:off x="2640" y="576"/>
                <a:ext cx="3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3</a:t>
                </a:r>
              </a:p>
            </p:txBody>
          </p:sp>
          <p:sp>
            <p:nvSpPr>
              <p:cNvPr id="17425" name="Rectangle 11"/>
              <p:cNvSpPr>
                <a:spLocks noChangeArrowheads="1"/>
              </p:cNvSpPr>
              <p:nvPr/>
            </p:nvSpPr>
            <p:spPr bwMode="auto">
              <a:xfrm>
                <a:off x="1920" y="576"/>
                <a:ext cx="3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2</a:t>
                </a:r>
              </a:p>
            </p:txBody>
          </p:sp>
          <p:sp>
            <p:nvSpPr>
              <p:cNvPr id="17426" name="Rectangle 12"/>
              <p:cNvSpPr>
                <a:spLocks noChangeArrowheads="1"/>
              </p:cNvSpPr>
              <p:nvPr/>
            </p:nvSpPr>
            <p:spPr bwMode="auto">
              <a:xfrm>
                <a:off x="4080" y="576"/>
                <a:ext cx="3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6</a:t>
                </a:r>
              </a:p>
            </p:txBody>
          </p:sp>
          <p:sp>
            <p:nvSpPr>
              <p:cNvPr id="17427" name="Rectangle 13"/>
              <p:cNvSpPr>
                <a:spLocks noChangeArrowheads="1"/>
              </p:cNvSpPr>
              <p:nvPr/>
            </p:nvSpPr>
            <p:spPr bwMode="auto">
              <a:xfrm>
                <a:off x="2640" y="864"/>
                <a:ext cx="336"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5</a:t>
                </a:r>
              </a:p>
            </p:txBody>
          </p:sp>
          <p:sp>
            <p:nvSpPr>
              <p:cNvPr id="17428" name="Line 14"/>
              <p:cNvSpPr>
                <a:spLocks noChangeShapeType="1"/>
              </p:cNvSpPr>
              <p:nvPr/>
            </p:nvSpPr>
            <p:spPr bwMode="auto">
              <a:xfrm>
                <a:off x="2256" y="67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9" name="Line 15"/>
              <p:cNvSpPr>
                <a:spLocks noChangeShapeType="1"/>
              </p:cNvSpPr>
              <p:nvPr/>
            </p:nvSpPr>
            <p:spPr bwMode="auto">
              <a:xfrm>
                <a:off x="2976" y="67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0" name="Line 16"/>
              <p:cNvSpPr>
                <a:spLocks noChangeShapeType="1"/>
              </p:cNvSpPr>
              <p:nvPr/>
            </p:nvSpPr>
            <p:spPr bwMode="auto">
              <a:xfrm>
                <a:off x="3696" y="67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1" name="Line 17"/>
              <p:cNvSpPr>
                <a:spLocks noChangeShapeType="1"/>
              </p:cNvSpPr>
              <p:nvPr/>
            </p:nvSpPr>
            <p:spPr bwMode="auto">
              <a:xfrm>
                <a:off x="4416" y="67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2" name="Line 18"/>
              <p:cNvSpPr>
                <a:spLocks noChangeShapeType="1"/>
              </p:cNvSpPr>
              <p:nvPr/>
            </p:nvSpPr>
            <p:spPr bwMode="auto">
              <a:xfrm>
                <a:off x="816" y="720"/>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3" name="Line 19"/>
              <p:cNvSpPr>
                <a:spLocks noChangeShapeType="1"/>
              </p:cNvSpPr>
              <p:nvPr/>
            </p:nvSpPr>
            <p:spPr bwMode="auto">
              <a:xfrm>
                <a:off x="816" y="624"/>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4" name="Line 20"/>
              <p:cNvSpPr>
                <a:spLocks noChangeShapeType="1"/>
              </p:cNvSpPr>
              <p:nvPr/>
            </p:nvSpPr>
            <p:spPr bwMode="auto">
              <a:xfrm>
                <a:off x="1728" y="67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5" name="Line 21"/>
              <p:cNvSpPr>
                <a:spLocks noChangeShapeType="1"/>
              </p:cNvSpPr>
              <p:nvPr/>
            </p:nvSpPr>
            <p:spPr bwMode="auto">
              <a:xfrm>
                <a:off x="1728" y="960"/>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6" name="Line 22"/>
              <p:cNvSpPr>
                <a:spLocks noChangeShapeType="1"/>
              </p:cNvSpPr>
              <p:nvPr/>
            </p:nvSpPr>
            <p:spPr bwMode="auto">
              <a:xfrm>
                <a:off x="2976" y="960"/>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7" name="Line 23"/>
              <p:cNvSpPr>
                <a:spLocks noChangeShapeType="1"/>
              </p:cNvSpPr>
              <p:nvPr/>
            </p:nvSpPr>
            <p:spPr bwMode="auto">
              <a:xfrm>
                <a:off x="3888" y="67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8" name="Text Box 24"/>
              <p:cNvSpPr txBox="1">
                <a:spLocks noChangeArrowheads="1"/>
              </p:cNvSpPr>
              <p:nvPr/>
            </p:nvSpPr>
            <p:spPr bwMode="auto">
              <a:xfrm>
                <a:off x="668" y="480"/>
                <a:ext cx="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x</a:t>
                </a:r>
              </a:p>
            </p:txBody>
          </p:sp>
          <p:sp>
            <p:nvSpPr>
              <p:cNvPr id="17439" name="Text Box 25"/>
              <p:cNvSpPr txBox="1">
                <a:spLocks noChangeArrowheads="1"/>
              </p:cNvSpPr>
              <p:nvPr/>
            </p:nvSpPr>
            <p:spPr bwMode="auto">
              <a:xfrm>
                <a:off x="668" y="576"/>
                <a:ext cx="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y</a:t>
                </a:r>
              </a:p>
            </p:txBody>
          </p:sp>
          <p:sp>
            <p:nvSpPr>
              <p:cNvPr id="17440" name="Text Box 26"/>
              <p:cNvSpPr txBox="1">
                <a:spLocks noChangeArrowheads="1"/>
              </p:cNvSpPr>
              <p:nvPr/>
            </p:nvSpPr>
            <p:spPr bwMode="auto">
              <a:xfrm>
                <a:off x="4757" y="537"/>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z</a:t>
                </a:r>
              </a:p>
            </p:txBody>
          </p:sp>
          <p:sp>
            <p:nvSpPr>
              <p:cNvPr id="17441" name="Text Box 27"/>
              <p:cNvSpPr txBox="1">
                <a:spLocks noChangeArrowheads="1"/>
              </p:cNvSpPr>
              <p:nvPr/>
            </p:nvSpPr>
            <p:spPr bwMode="auto">
              <a:xfrm>
                <a:off x="2640" y="334"/>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t>乘</a:t>
                </a:r>
              </a:p>
            </p:txBody>
          </p:sp>
          <p:sp>
            <p:nvSpPr>
              <p:cNvPr id="17442" name="Text Box 28"/>
              <p:cNvSpPr txBox="1">
                <a:spLocks noChangeArrowheads="1"/>
              </p:cNvSpPr>
              <p:nvPr/>
            </p:nvSpPr>
            <p:spPr bwMode="auto">
              <a:xfrm>
                <a:off x="2640" y="1046"/>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t>加</a:t>
                </a:r>
              </a:p>
            </p:txBody>
          </p:sp>
        </p:grpSp>
        <p:sp>
          <p:nvSpPr>
            <p:cNvPr id="17420" name="Text Box 29"/>
            <p:cNvSpPr txBox="1">
              <a:spLocks noChangeArrowheads="1"/>
            </p:cNvSpPr>
            <p:nvPr/>
          </p:nvSpPr>
          <p:spPr bwMode="auto">
            <a:xfrm>
              <a:off x="0" y="960"/>
              <a:ext cx="57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t>流水线结构如下：</a:t>
              </a:r>
            </a:p>
          </p:txBody>
        </p:sp>
      </p:grpSp>
      <p:sp>
        <p:nvSpPr>
          <p:cNvPr id="1543198" name="Text Box 30"/>
          <p:cNvSpPr txBox="1">
            <a:spLocks noChangeArrowheads="1"/>
          </p:cNvSpPr>
          <p:nvPr/>
        </p:nvSpPr>
        <p:spPr bwMode="auto">
          <a:xfrm>
            <a:off x="228600" y="3549650"/>
            <a:ext cx="8915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solidFill>
                  <a:srgbClr val="CC3300"/>
                </a:solidFill>
                <a:latin typeface="宋体" pitchFamily="2" charset="-122"/>
              </a:rPr>
              <a:t>实现算法：</a:t>
            </a:r>
            <a:r>
              <a:rPr lang="zh-CN" altLang="en-US" sz="2800" b="1">
                <a:latin typeface="宋体" pitchFamily="2" charset="-122"/>
              </a:rPr>
              <a:t>消除相关性，可并行执行的操作先执行；</a:t>
            </a:r>
          </a:p>
          <a:p>
            <a:pPr eaLnBrk="1" hangingPunct="1"/>
            <a:r>
              <a:rPr lang="zh-CN" altLang="en-US" sz="2800" b="1">
                <a:latin typeface="宋体" pitchFamily="2" charset="-122"/>
              </a:rPr>
              <a:t>            使流水线尽可能长时间执行同一种功能。</a:t>
            </a:r>
          </a:p>
        </p:txBody>
      </p:sp>
      <p:sp>
        <p:nvSpPr>
          <p:cNvPr id="1543199" name="Text Box 31"/>
          <p:cNvSpPr txBox="1">
            <a:spLocks noChangeArrowheads="1"/>
          </p:cNvSpPr>
          <p:nvPr/>
        </p:nvSpPr>
        <p:spPr bwMode="auto">
          <a:xfrm>
            <a:off x="228600" y="4600575"/>
            <a:ext cx="8610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solidFill>
                  <a:srgbClr val="CC3300"/>
                </a:solidFill>
                <a:latin typeface="宋体" pitchFamily="2" charset="-122"/>
              </a:rPr>
              <a:t>最佳</a:t>
            </a:r>
            <a:r>
              <a:rPr lang="zh-CN" altLang="en-US" sz="2800" b="1">
                <a:solidFill>
                  <a:srgbClr val="CC3300"/>
                </a:solidFill>
              </a:rPr>
              <a:t>实现顺序：</a:t>
            </a:r>
          </a:p>
          <a:p>
            <a:pPr eaLnBrk="1" hangingPunct="1"/>
            <a:r>
              <a:rPr lang="zh-CN" altLang="en-US" sz="2800" b="1">
                <a:latin typeface="宋体" pitchFamily="2" charset="-122"/>
              </a:rPr>
              <a:t>    </a:t>
            </a:r>
            <a:r>
              <a:rPr lang="en-US" altLang="zh-CN" sz="2800" b="1">
                <a:latin typeface="宋体" pitchFamily="2" charset="-122"/>
              </a:rPr>
              <a:t>x1=a1+b1</a:t>
            </a:r>
            <a:r>
              <a:rPr lang="zh-CN" altLang="en-US" sz="2800" b="1">
                <a:latin typeface="宋体" pitchFamily="2" charset="-122"/>
              </a:rPr>
              <a:t>，</a:t>
            </a:r>
            <a:r>
              <a:rPr lang="en-US" altLang="zh-CN" sz="2800" b="1">
                <a:latin typeface="宋体" pitchFamily="2" charset="-122"/>
              </a:rPr>
              <a:t>x2=a2+b2,x3=a3+b3,x4=a4+b4</a:t>
            </a:r>
            <a:r>
              <a:rPr lang="zh-CN" altLang="en-US" sz="2800" b="1">
                <a:latin typeface="宋体" pitchFamily="2" charset="-122"/>
              </a:rPr>
              <a:t>；</a:t>
            </a:r>
          </a:p>
          <a:p>
            <a:pPr eaLnBrk="1" hangingPunct="1"/>
            <a:r>
              <a:rPr lang="zh-CN" altLang="en-US" sz="2800" b="1">
                <a:latin typeface="宋体" pitchFamily="2" charset="-122"/>
              </a:rPr>
              <a:t>    </a:t>
            </a:r>
            <a:r>
              <a:rPr lang="en-US" altLang="zh-CN" sz="2800" b="1">
                <a:latin typeface="宋体" pitchFamily="2" charset="-122"/>
              </a:rPr>
              <a:t>y1=x1*x2,y2=x3*x4</a:t>
            </a:r>
            <a:r>
              <a:rPr lang="zh-CN" altLang="en-US" sz="2800" b="1">
                <a:latin typeface="宋体" pitchFamily="2" charset="-122"/>
              </a:rPr>
              <a:t>；</a:t>
            </a:r>
          </a:p>
          <a:p>
            <a:pPr eaLnBrk="1" hangingPunct="1"/>
            <a:r>
              <a:rPr lang="zh-CN" altLang="en-US" sz="2800" b="1">
                <a:latin typeface="宋体" pitchFamily="2" charset="-122"/>
              </a:rPr>
              <a:t>    </a:t>
            </a:r>
            <a:r>
              <a:rPr lang="en-US" altLang="zh-CN" sz="2800" b="1">
                <a:latin typeface="宋体" pitchFamily="2" charset="-122"/>
              </a:rPr>
              <a:t>z=y1*y2</a:t>
            </a:r>
            <a:endParaRPr lang="en-US" altLang="zh-CN"/>
          </a:p>
        </p:txBody>
      </p:sp>
      <p:graphicFrame>
        <p:nvGraphicFramePr>
          <p:cNvPr id="17410" name="Object 32">
            <a:hlinkClick r:id="" action="ppaction://ole?verb=0"/>
          </p:cNvPr>
          <p:cNvGraphicFramePr>
            <a:graphicFrameLocks noChangeAspect="1"/>
          </p:cNvGraphicFramePr>
          <p:nvPr/>
        </p:nvGraphicFramePr>
        <p:xfrm>
          <a:off x="7019925" y="5876925"/>
          <a:ext cx="714375" cy="466725"/>
        </p:xfrm>
        <a:graphic>
          <a:graphicData uri="http://schemas.openxmlformats.org/presentationml/2006/ole">
            <mc:AlternateContent xmlns:mc="http://schemas.openxmlformats.org/markup-compatibility/2006">
              <mc:Choice xmlns:v="urn:schemas-microsoft-com:vml" Requires="v">
                <p:oleObj spid="_x0000_s214171" name="包" r:id="rId6" imgW="714240" imgH="466560" progId="Package">
                  <p:embed/>
                </p:oleObj>
              </mc:Choice>
              <mc:Fallback>
                <p:oleObj name="包" r:id="rId6" imgW="714240" imgH="466560" progId="Packag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9925" y="5876925"/>
                        <a:ext cx="71437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124</a:t>
            </a:fld>
            <a:endParaRPr lang="en-US" altLang="zh-CN" dirty="0"/>
          </a:p>
        </p:txBody>
      </p:sp>
    </p:spTree>
    <p:extLst>
      <p:ext uri="{BB962C8B-B14F-4D97-AF65-F5344CB8AC3E}">
        <p14:creationId xmlns:p14="http://schemas.microsoft.com/office/powerpoint/2010/main" val="2775042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431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43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198" grpId="0" autoUpdateAnimBg="0"/>
      <p:bldP spid="1543199"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9754FA8-7F0B-404A-BC33-BC1C9DBDAB88}" type="datetime1">
              <a:rPr lang="zh-CN" altLang="en-US" sz="1400" smtClean="0"/>
              <a:t>2021/11/7</a:t>
            </a:fld>
            <a:endParaRPr lang="en-US" altLang="zh-CN" sz="1400"/>
          </a:p>
        </p:txBody>
      </p:sp>
      <p:sp>
        <p:nvSpPr>
          <p:cNvPr id="10854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258498" name="Text Box 2"/>
          <p:cNvSpPr txBox="1">
            <a:spLocks noChangeArrowheads="1"/>
          </p:cNvSpPr>
          <p:nvPr/>
        </p:nvSpPr>
        <p:spPr bwMode="auto">
          <a:xfrm>
            <a:off x="228600" y="4967288"/>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en-US" altLang="zh-CN" sz="2800" b="1">
                <a:solidFill>
                  <a:srgbClr val="CC3300"/>
                </a:solidFill>
                <a:latin typeface="宋体" pitchFamily="2" charset="-122"/>
              </a:rPr>
              <a:t>T</a:t>
            </a:r>
            <a:r>
              <a:rPr lang="en-US" altLang="zh-CN" sz="2800" b="1" baseline="-20000">
                <a:solidFill>
                  <a:srgbClr val="CC3300"/>
                </a:solidFill>
                <a:latin typeface="宋体" pitchFamily="2" charset="-122"/>
              </a:rPr>
              <a:t>P</a:t>
            </a:r>
            <a:r>
              <a:rPr lang="en-US" altLang="zh-CN" sz="2800" b="1">
                <a:solidFill>
                  <a:srgbClr val="CC3300"/>
                </a:solidFill>
                <a:latin typeface="宋体" pitchFamily="2" charset="-122"/>
              </a:rPr>
              <a:t>=</a:t>
            </a:r>
            <a:endParaRPr lang="en-US" altLang="zh-CN" sz="2800" b="1">
              <a:latin typeface="宋体" pitchFamily="2" charset="-122"/>
            </a:endParaRPr>
          </a:p>
        </p:txBody>
      </p:sp>
      <p:sp>
        <p:nvSpPr>
          <p:cNvPr id="1258499" name="Text Box 3"/>
          <p:cNvSpPr txBox="1">
            <a:spLocks noChangeArrowheads="1"/>
          </p:cNvSpPr>
          <p:nvPr/>
        </p:nvSpPr>
        <p:spPr bwMode="auto">
          <a:xfrm>
            <a:off x="228600" y="54244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en-US" altLang="zh-CN" sz="2800" b="1">
                <a:solidFill>
                  <a:srgbClr val="CC3300"/>
                </a:solidFill>
                <a:latin typeface="宋体" pitchFamily="2" charset="-122"/>
              </a:rPr>
              <a:t>S</a:t>
            </a:r>
            <a:r>
              <a:rPr lang="en-US" altLang="zh-CN" sz="2800" b="1" baseline="-20000">
                <a:solidFill>
                  <a:srgbClr val="CC3300"/>
                </a:solidFill>
                <a:latin typeface="宋体" pitchFamily="2" charset="-122"/>
              </a:rPr>
              <a:t>P</a:t>
            </a:r>
            <a:r>
              <a:rPr lang="en-US" altLang="zh-CN" sz="2800" b="1">
                <a:solidFill>
                  <a:srgbClr val="CC3300"/>
                </a:solidFill>
                <a:latin typeface="宋体" pitchFamily="2" charset="-122"/>
              </a:rPr>
              <a:t>=</a:t>
            </a:r>
            <a:endParaRPr lang="en-US" altLang="zh-CN" sz="2800" b="1">
              <a:latin typeface="宋体" pitchFamily="2" charset="-122"/>
            </a:endParaRPr>
          </a:p>
        </p:txBody>
      </p:sp>
      <p:sp>
        <p:nvSpPr>
          <p:cNvPr id="1258500" name="Text Box 4"/>
          <p:cNvSpPr txBox="1">
            <a:spLocks noChangeArrowheads="1"/>
          </p:cNvSpPr>
          <p:nvPr/>
        </p:nvSpPr>
        <p:spPr bwMode="auto">
          <a:xfrm>
            <a:off x="228600" y="58816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en-US" altLang="zh-CN" sz="2800" b="1">
                <a:solidFill>
                  <a:srgbClr val="CC3300"/>
                </a:solidFill>
                <a:latin typeface="宋体" pitchFamily="2" charset="-122"/>
              </a:rPr>
              <a:t>E</a:t>
            </a:r>
            <a:r>
              <a:rPr lang="en-US" altLang="zh-CN" sz="2800" b="1">
                <a:solidFill>
                  <a:srgbClr val="CC3300"/>
                </a:solidFill>
              </a:rPr>
              <a:t> </a:t>
            </a:r>
            <a:r>
              <a:rPr lang="en-US" altLang="zh-CN" sz="2800" b="1">
                <a:solidFill>
                  <a:srgbClr val="CC3300"/>
                </a:solidFill>
                <a:latin typeface="宋体" pitchFamily="2" charset="-122"/>
              </a:rPr>
              <a:t>=</a:t>
            </a:r>
            <a:endParaRPr lang="en-US" altLang="zh-CN" sz="2800" b="1">
              <a:latin typeface="宋体" pitchFamily="2" charset="-122"/>
            </a:endParaRPr>
          </a:p>
        </p:txBody>
      </p:sp>
      <p:sp>
        <p:nvSpPr>
          <p:cNvPr id="1258502" name="Text Box 6"/>
          <p:cNvSpPr txBox="1">
            <a:spLocks noChangeArrowheads="1"/>
          </p:cNvSpPr>
          <p:nvPr/>
        </p:nvSpPr>
        <p:spPr bwMode="auto">
          <a:xfrm>
            <a:off x="1143000" y="4967288"/>
            <a:ext cx="1997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7/(17Δt)</a:t>
            </a:r>
          </a:p>
        </p:txBody>
      </p:sp>
      <p:sp>
        <p:nvSpPr>
          <p:cNvPr id="1258503" name="Text Box 7"/>
          <p:cNvSpPr txBox="1">
            <a:spLocks noChangeArrowheads="1"/>
          </p:cNvSpPr>
          <p:nvPr/>
        </p:nvSpPr>
        <p:spPr bwMode="auto">
          <a:xfrm>
            <a:off x="1143000" y="5424488"/>
            <a:ext cx="6340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(4*3Δt+3*5Δt)/(17Δt)=27/17=1.88</a:t>
            </a:r>
            <a:endParaRPr lang="en-US" altLang="zh-CN"/>
          </a:p>
        </p:txBody>
      </p:sp>
      <p:sp>
        <p:nvSpPr>
          <p:cNvPr id="1258504" name="Text Box 8"/>
          <p:cNvSpPr txBox="1">
            <a:spLocks noChangeArrowheads="1"/>
          </p:cNvSpPr>
          <p:nvPr/>
        </p:nvSpPr>
        <p:spPr bwMode="auto">
          <a:xfrm>
            <a:off x="1143000" y="5881688"/>
            <a:ext cx="678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(3*4Δt+3*5Δt)/(6*17Δt)=9/34=26.4%</a:t>
            </a:r>
            <a:endParaRPr lang="en-US" altLang="zh-CN"/>
          </a:p>
        </p:txBody>
      </p:sp>
      <p:grpSp>
        <p:nvGrpSpPr>
          <p:cNvPr id="108555" name="Group 9"/>
          <p:cNvGrpSpPr>
            <a:grpSpLocks/>
          </p:cNvGrpSpPr>
          <p:nvPr/>
        </p:nvGrpSpPr>
        <p:grpSpPr bwMode="auto">
          <a:xfrm>
            <a:off x="457200" y="166688"/>
            <a:ext cx="8064500" cy="4648200"/>
            <a:chOff x="288" y="0"/>
            <a:chExt cx="5080" cy="2928"/>
          </a:xfrm>
        </p:grpSpPr>
        <p:sp>
          <p:nvSpPr>
            <p:cNvPr id="108556" name="Line 10"/>
            <p:cNvSpPr>
              <a:spLocks noChangeShapeType="1"/>
            </p:cNvSpPr>
            <p:nvPr/>
          </p:nvSpPr>
          <p:spPr bwMode="auto">
            <a:xfrm>
              <a:off x="567" y="1898"/>
              <a:ext cx="46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57" name="Line 11"/>
            <p:cNvSpPr>
              <a:spLocks noChangeShapeType="1"/>
            </p:cNvSpPr>
            <p:nvPr/>
          </p:nvSpPr>
          <p:spPr bwMode="auto">
            <a:xfrm flipV="1">
              <a:off x="567" y="54"/>
              <a:ext cx="0" cy="18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58" name="Rectangle 12"/>
            <p:cNvSpPr>
              <a:spLocks noChangeArrowheads="1"/>
            </p:cNvSpPr>
            <p:nvPr/>
          </p:nvSpPr>
          <p:spPr bwMode="auto">
            <a:xfrm>
              <a:off x="567" y="1681"/>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1</a:t>
              </a:r>
            </a:p>
          </p:txBody>
        </p:sp>
        <p:sp>
          <p:nvSpPr>
            <p:cNvPr id="108559" name="Rectangle 13"/>
            <p:cNvSpPr>
              <a:spLocks noChangeArrowheads="1"/>
            </p:cNvSpPr>
            <p:nvPr/>
          </p:nvSpPr>
          <p:spPr bwMode="auto">
            <a:xfrm>
              <a:off x="1014" y="1681"/>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3</a:t>
              </a:r>
            </a:p>
          </p:txBody>
        </p:sp>
        <p:sp>
          <p:nvSpPr>
            <p:cNvPr id="108560" name="Rectangle 14"/>
            <p:cNvSpPr>
              <a:spLocks noChangeArrowheads="1"/>
            </p:cNvSpPr>
            <p:nvPr/>
          </p:nvSpPr>
          <p:spPr bwMode="auto">
            <a:xfrm>
              <a:off x="1237" y="1681"/>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4</a:t>
              </a:r>
            </a:p>
          </p:txBody>
        </p:sp>
        <p:sp>
          <p:nvSpPr>
            <p:cNvPr id="108561" name="Text Box 15"/>
            <p:cNvSpPr txBox="1">
              <a:spLocks noChangeArrowheads="1"/>
            </p:cNvSpPr>
            <p:nvPr/>
          </p:nvSpPr>
          <p:spPr bwMode="auto">
            <a:xfrm>
              <a:off x="344" y="0"/>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S</a:t>
              </a:r>
            </a:p>
          </p:txBody>
        </p:sp>
        <p:sp>
          <p:nvSpPr>
            <p:cNvPr id="108562" name="Line 16"/>
            <p:cNvSpPr>
              <a:spLocks noChangeShapeType="1"/>
            </p:cNvSpPr>
            <p:nvPr/>
          </p:nvSpPr>
          <p:spPr bwMode="auto">
            <a:xfrm>
              <a:off x="567" y="1464"/>
              <a:ext cx="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3" name="Line 17"/>
            <p:cNvSpPr>
              <a:spLocks noChangeShapeType="1"/>
            </p:cNvSpPr>
            <p:nvPr/>
          </p:nvSpPr>
          <p:spPr bwMode="auto">
            <a:xfrm>
              <a:off x="567" y="1247"/>
              <a:ext cx="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4" name="Line 18"/>
            <p:cNvSpPr>
              <a:spLocks noChangeShapeType="1"/>
            </p:cNvSpPr>
            <p:nvPr/>
          </p:nvSpPr>
          <p:spPr bwMode="auto">
            <a:xfrm>
              <a:off x="567" y="1030"/>
              <a:ext cx="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5" name="Text Box 19"/>
            <p:cNvSpPr txBox="1">
              <a:spLocks noChangeArrowheads="1"/>
            </p:cNvSpPr>
            <p:nvPr/>
          </p:nvSpPr>
          <p:spPr bwMode="auto">
            <a:xfrm>
              <a:off x="288" y="976"/>
              <a:ext cx="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 s</a:t>
              </a:r>
              <a:r>
                <a:rPr lang="en-US" altLang="zh-CN" sz="1200" b="1"/>
                <a:t>4</a:t>
              </a:r>
            </a:p>
          </p:txBody>
        </p:sp>
        <p:sp>
          <p:nvSpPr>
            <p:cNvPr id="108566" name="Text Box 20"/>
            <p:cNvSpPr txBox="1">
              <a:spLocks noChangeArrowheads="1"/>
            </p:cNvSpPr>
            <p:nvPr/>
          </p:nvSpPr>
          <p:spPr bwMode="auto">
            <a:xfrm>
              <a:off x="288" y="1193"/>
              <a:ext cx="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 s</a:t>
              </a:r>
              <a:r>
                <a:rPr lang="en-US" altLang="zh-CN" sz="1200" b="1"/>
                <a:t>3</a:t>
              </a:r>
            </a:p>
          </p:txBody>
        </p:sp>
        <p:sp>
          <p:nvSpPr>
            <p:cNvPr id="108567" name="Text Box 21"/>
            <p:cNvSpPr txBox="1">
              <a:spLocks noChangeArrowheads="1"/>
            </p:cNvSpPr>
            <p:nvPr/>
          </p:nvSpPr>
          <p:spPr bwMode="auto">
            <a:xfrm>
              <a:off x="288" y="1410"/>
              <a:ext cx="26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 s</a:t>
              </a:r>
              <a:r>
                <a:rPr lang="en-US" altLang="zh-CN" sz="1200" b="1"/>
                <a:t>2</a:t>
              </a:r>
            </a:p>
          </p:txBody>
        </p:sp>
        <p:sp>
          <p:nvSpPr>
            <p:cNvPr id="108568" name="Text Box 22"/>
            <p:cNvSpPr txBox="1">
              <a:spLocks noChangeArrowheads="1"/>
            </p:cNvSpPr>
            <p:nvPr/>
          </p:nvSpPr>
          <p:spPr bwMode="auto">
            <a:xfrm>
              <a:off x="288" y="1627"/>
              <a:ext cx="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 s</a:t>
              </a:r>
              <a:r>
                <a:rPr lang="en-US" altLang="zh-CN" sz="1200" b="1"/>
                <a:t>1</a:t>
              </a:r>
            </a:p>
          </p:txBody>
        </p:sp>
        <p:sp>
          <p:nvSpPr>
            <p:cNvPr id="108569" name="Line 23"/>
            <p:cNvSpPr>
              <a:spLocks noChangeShapeType="1"/>
            </p:cNvSpPr>
            <p:nvPr/>
          </p:nvSpPr>
          <p:spPr bwMode="auto">
            <a:xfrm flipV="1">
              <a:off x="1683" y="18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0" name="Line 24"/>
            <p:cNvSpPr>
              <a:spLocks noChangeShapeType="1"/>
            </p:cNvSpPr>
            <p:nvPr/>
          </p:nvSpPr>
          <p:spPr bwMode="auto">
            <a:xfrm flipV="1">
              <a:off x="2353" y="18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1" name="Line 25"/>
            <p:cNvSpPr>
              <a:spLocks noChangeShapeType="1"/>
            </p:cNvSpPr>
            <p:nvPr/>
          </p:nvSpPr>
          <p:spPr bwMode="auto">
            <a:xfrm flipV="1">
              <a:off x="3023" y="18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2" name="Line 26"/>
            <p:cNvSpPr>
              <a:spLocks noChangeShapeType="1"/>
            </p:cNvSpPr>
            <p:nvPr/>
          </p:nvSpPr>
          <p:spPr bwMode="auto">
            <a:xfrm flipV="1">
              <a:off x="3246" y="18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3" name="Line 27"/>
            <p:cNvSpPr>
              <a:spLocks noChangeShapeType="1"/>
            </p:cNvSpPr>
            <p:nvPr/>
          </p:nvSpPr>
          <p:spPr bwMode="auto">
            <a:xfrm flipV="1">
              <a:off x="3470" y="18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4" name="Line 28"/>
            <p:cNvSpPr>
              <a:spLocks noChangeShapeType="1"/>
            </p:cNvSpPr>
            <p:nvPr/>
          </p:nvSpPr>
          <p:spPr bwMode="auto">
            <a:xfrm flipV="1">
              <a:off x="3693" y="18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5" name="Line 29"/>
            <p:cNvSpPr>
              <a:spLocks noChangeShapeType="1"/>
            </p:cNvSpPr>
            <p:nvPr/>
          </p:nvSpPr>
          <p:spPr bwMode="auto">
            <a:xfrm flipV="1">
              <a:off x="3916" y="18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6" name="Text Box 30"/>
            <p:cNvSpPr txBox="1">
              <a:spLocks noChangeArrowheads="1"/>
            </p:cNvSpPr>
            <p:nvPr/>
          </p:nvSpPr>
          <p:spPr bwMode="auto">
            <a:xfrm>
              <a:off x="1795" y="1844"/>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t</a:t>
              </a:r>
              <a:r>
                <a:rPr lang="en-US" altLang="zh-CN" sz="1200" b="1"/>
                <a:t>6</a:t>
              </a:r>
            </a:p>
          </p:txBody>
        </p:sp>
        <p:sp>
          <p:nvSpPr>
            <p:cNvPr id="108577" name="Text Box 31"/>
            <p:cNvSpPr txBox="1">
              <a:spLocks noChangeArrowheads="1"/>
            </p:cNvSpPr>
            <p:nvPr/>
          </p:nvSpPr>
          <p:spPr bwMode="auto">
            <a:xfrm>
              <a:off x="3135" y="1832"/>
              <a:ext cx="2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t</a:t>
              </a:r>
              <a:r>
                <a:rPr lang="en-US" altLang="zh-CN" sz="1200" b="1"/>
                <a:t>12</a:t>
              </a:r>
            </a:p>
          </p:txBody>
        </p:sp>
        <p:sp>
          <p:nvSpPr>
            <p:cNvPr id="108578" name="Text Box 32"/>
            <p:cNvSpPr txBox="1">
              <a:spLocks noChangeArrowheads="1"/>
            </p:cNvSpPr>
            <p:nvPr/>
          </p:nvSpPr>
          <p:spPr bwMode="auto">
            <a:xfrm>
              <a:off x="4977" y="1886"/>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T</a:t>
              </a:r>
            </a:p>
          </p:txBody>
        </p:sp>
        <p:sp>
          <p:nvSpPr>
            <p:cNvPr id="108579" name="Rectangle 33"/>
            <p:cNvSpPr>
              <a:spLocks noChangeArrowheads="1"/>
            </p:cNvSpPr>
            <p:nvPr/>
          </p:nvSpPr>
          <p:spPr bwMode="auto">
            <a:xfrm>
              <a:off x="790" y="1681"/>
              <a:ext cx="224"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2</a:t>
              </a:r>
            </a:p>
          </p:txBody>
        </p:sp>
        <p:sp>
          <p:nvSpPr>
            <p:cNvPr id="108580" name="Rectangle 34"/>
            <p:cNvSpPr>
              <a:spLocks noChangeArrowheads="1"/>
            </p:cNvSpPr>
            <p:nvPr/>
          </p:nvSpPr>
          <p:spPr bwMode="auto">
            <a:xfrm>
              <a:off x="2130" y="1681"/>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2</a:t>
              </a:r>
            </a:p>
          </p:txBody>
        </p:sp>
        <p:sp>
          <p:nvSpPr>
            <p:cNvPr id="108581" name="Rectangle 35"/>
            <p:cNvSpPr>
              <a:spLocks noChangeArrowheads="1"/>
            </p:cNvSpPr>
            <p:nvPr/>
          </p:nvSpPr>
          <p:spPr bwMode="auto">
            <a:xfrm>
              <a:off x="1907" y="1681"/>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1</a:t>
              </a:r>
            </a:p>
          </p:txBody>
        </p:sp>
        <p:sp>
          <p:nvSpPr>
            <p:cNvPr id="108582" name="Line 36"/>
            <p:cNvSpPr>
              <a:spLocks noChangeShapeType="1"/>
            </p:cNvSpPr>
            <p:nvPr/>
          </p:nvSpPr>
          <p:spPr bwMode="auto">
            <a:xfrm flipV="1">
              <a:off x="2800" y="18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3" name="Line 37"/>
            <p:cNvSpPr>
              <a:spLocks noChangeShapeType="1"/>
            </p:cNvSpPr>
            <p:nvPr/>
          </p:nvSpPr>
          <p:spPr bwMode="auto">
            <a:xfrm flipV="1">
              <a:off x="2577" y="18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4" name="Line 38"/>
            <p:cNvSpPr>
              <a:spLocks noChangeShapeType="1"/>
            </p:cNvSpPr>
            <p:nvPr/>
          </p:nvSpPr>
          <p:spPr bwMode="auto">
            <a:xfrm flipV="1">
              <a:off x="4363" y="18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5" name="Line 39"/>
            <p:cNvSpPr>
              <a:spLocks noChangeShapeType="1"/>
            </p:cNvSpPr>
            <p:nvPr/>
          </p:nvSpPr>
          <p:spPr bwMode="auto">
            <a:xfrm flipV="1">
              <a:off x="4139" y="18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6" name="Line 40"/>
            <p:cNvSpPr>
              <a:spLocks noChangeShapeType="1"/>
            </p:cNvSpPr>
            <p:nvPr/>
          </p:nvSpPr>
          <p:spPr bwMode="auto">
            <a:xfrm flipV="1">
              <a:off x="2577" y="1627"/>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7" name="Rectangle 41"/>
            <p:cNvSpPr>
              <a:spLocks noChangeArrowheads="1"/>
            </p:cNvSpPr>
            <p:nvPr/>
          </p:nvSpPr>
          <p:spPr bwMode="auto">
            <a:xfrm>
              <a:off x="2353" y="1464"/>
              <a:ext cx="224"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2</a:t>
              </a:r>
            </a:p>
          </p:txBody>
        </p:sp>
        <p:sp>
          <p:nvSpPr>
            <p:cNvPr id="108588" name="Rectangle 42"/>
            <p:cNvSpPr>
              <a:spLocks noChangeArrowheads="1"/>
            </p:cNvSpPr>
            <p:nvPr/>
          </p:nvSpPr>
          <p:spPr bwMode="auto">
            <a:xfrm>
              <a:off x="2130" y="1464"/>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1</a:t>
              </a:r>
            </a:p>
          </p:txBody>
        </p:sp>
        <p:sp>
          <p:nvSpPr>
            <p:cNvPr id="108589" name="Line 43"/>
            <p:cNvSpPr>
              <a:spLocks noChangeShapeType="1"/>
            </p:cNvSpPr>
            <p:nvPr/>
          </p:nvSpPr>
          <p:spPr bwMode="auto">
            <a:xfrm flipV="1">
              <a:off x="2800" y="1410"/>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90" name="Rectangle 44"/>
            <p:cNvSpPr>
              <a:spLocks noChangeArrowheads="1"/>
            </p:cNvSpPr>
            <p:nvPr/>
          </p:nvSpPr>
          <p:spPr bwMode="auto">
            <a:xfrm>
              <a:off x="2577" y="1247"/>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2</a:t>
              </a:r>
            </a:p>
          </p:txBody>
        </p:sp>
        <p:sp>
          <p:nvSpPr>
            <p:cNvPr id="108591" name="Rectangle 45"/>
            <p:cNvSpPr>
              <a:spLocks noChangeArrowheads="1"/>
            </p:cNvSpPr>
            <p:nvPr/>
          </p:nvSpPr>
          <p:spPr bwMode="auto">
            <a:xfrm>
              <a:off x="2353" y="1247"/>
              <a:ext cx="224"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1</a:t>
              </a:r>
            </a:p>
          </p:txBody>
        </p:sp>
        <p:sp>
          <p:nvSpPr>
            <p:cNvPr id="108592" name="Line 46"/>
            <p:cNvSpPr>
              <a:spLocks noChangeShapeType="1"/>
            </p:cNvSpPr>
            <p:nvPr/>
          </p:nvSpPr>
          <p:spPr bwMode="auto">
            <a:xfrm flipV="1">
              <a:off x="3023" y="1193"/>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93" name="Rectangle 47"/>
            <p:cNvSpPr>
              <a:spLocks noChangeArrowheads="1"/>
            </p:cNvSpPr>
            <p:nvPr/>
          </p:nvSpPr>
          <p:spPr bwMode="auto">
            <a:xfrm>
              <a:off x="2800" y="1030"/>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2</a:t>
              </a:r>
            </a:p>
          </p:txBody>
        </p:sp>
        <p:sp>
          <p:nvSpPr>
            <p:cNvPr id="108594" name="Rectangle 48"/>
            <p:cNvSpPr>
              <a:spLocks noChangeArrowheads="1"/>
            </p:cNvSpPr>
            <p:nvPr/>
          </p:nvSpPr>
          <p:spPr bwMode="auto">
            <a:xfrm>
              <a:off x="2577" y="1030"/>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1</a:t>
              </a:r>
            </a:p>
          </p:txBody>
        </p:sp>
        <p:sp>
          <p:nvSpPr>
            <p:cNvPr id="108595" name="Rectangle 49"/>
            <p:cNvSpPr>
              <a:spLocks noChangeArrowheads="1"/>
            </p:cNvSpPr>
            <p:nvPr/>
          </p:nvSpPr>
          <p:spPr bwMode="auto">
            <a:xfrm>
              <a:off x="3246" y="1681"/>
              <a:ext cx="224"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3</a:t>
              </a:r>
            </a:p>
          </p:txBody>
        </p:sp>
        <p:sp>
          <p:nvSpPr>
            <p:cNvPr id="108596" name="Rectangle 50"/>
            <p:cNvSpPr>
              <a:spLocks noChangeArrowheads="1"/>
            </p:cNvSpPr>
            <p:nvPr/>
          </p:nvSpPr>
          <p:spPr bwMode="auto">
            <a:xfrm>
              <a:off x="3470" y="1464"/>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3</a:t>
              </a:r>
            </a:p>
          </p:txBody>
        </p:sp>
        <p:sp>
          <p:nvSpPr>
            <p:cNvPr id="108597" name="Rectangle 51"/>
            <p:cNvSpPr>
              <a:spLocks noChangeArrowheads="1"/>
            </p:cNvSpPr>
            <p:nvPr/>
          </p:nvSpPr>
          <p:spPr bwMode="auto">
            <a:xfrm>
              <a:off x="3693" y="1247"/>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3</a:t>
              </a:r>
            </a:p>
          </p:txBody>
        </p:sp>
        <p:sp>
          <p:nvSpPr>
            <p:cNvPr id="108598" name="Rectangle 52"/>
            <p:cNvSpPr>
              <a:spLocks noChangeArrowheads="1"/>
            </p:cNvSpPr>
            <p:nvPr/>
          </p:nvSpPr>
          <p:spPr bwMode="auto">
            <a:xfrm>
              <a:off x="3916" y="1030"/>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3</a:t>
              </a:r>
            </a:p>
          </p:txBody>
        </p:sp>
        <p:sp>
          <p:nvSpPr>
            <p:cNvPr id="108599" name="Rectangle 53"/>
            <p:cNvSpPr>
              <a:spLocks noChangeArrowheads="1"/>
            </p:cNvSpPr>
            <p:nvPr/>
          </p:nvSpPr>
          <p:spPr bwMode="auto">
            <a:xfrm>
              <a:off x="790" y="813"/>
              <a:ext cx="224"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1</a:t>
              </a:r>
            </a:p>
          </p:txBody>
        </p:sp>
        <p:sp>
          <p:nvSpPr>
            <p:cNvPr id="108600" name="Rectangle 54"/>
            <p:cNvSpPr>
              <a:spLocks noChangeArrowheads="1"/>
            </p:cNvSpPr>
            <p:nvPr/>
          </p:nvSpPr>
          <p:spPr bwMode="auto">
            <a:xfrm>
              <a:off x="1237" y="813"/>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3</a:t>
              </a:r>
            </a:p>
          </p:txBody>
        </p:sp>
        <p:sp>
          <p:nvSpPr>
            <p:cNvPr id="108601" name="Rectangle 55"/>
            <p:cNvSpPr>
              <a:spLocks noChangeArrowheads="1"/>
            </p:cNvSpPr>
            <p:nvPr/>
          </p:nvSpPr>
          <p:spPr bwMode="auto">
            <a:xfrm>
              <a:off x="1460" y="813"/>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4</a:t>
              </a:r>
            </a:p>
          </p:txBody>
        </p:sp>
        <p:sp>
          <p:nvSpPr>
            <p:cNvPr id="108602" name="Rectangle 56"/>
            <p:cNvSpPr>
              <a:spLocks noChangeArrowheads="1"/>
            </p:cNvSpPr>
            <p:nvPr/>
          </p:nvSpPr>
          <p:spPr bwMode="auto">
            <a:xfrm>
              <a:off x="1014" y="813"/>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2</a:t>
              </a:r>
            </a:p>
          </p:txBody>
        </p:sp>
        <p:sp>
          <p:nvSpPr>
            <p:cNvPr id="108603" name="Line 57"/>
            <p:cNvSpPr>
              <a:spLocks noChangeShapeType="1"/>
            </p:cNvSpPr>
            <p:nvPr/>
          </p:nvSpPr>
          <p:spPr bwMode="auto">
            <a:xfrm>
              <a:off x="567" y="813"/>
              <a:ext cx="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4" name="Line 58"/>
            <p:cNvSpPr>
              <a:spLocks noChangeShapeType="1"/>
            </p:cNvSpPr>
            <p:nvPr/>
          </p:nvSpPr>
          <p:spPr bwMode="auto">
            <a:xfrm>
              <a:off x="567" y="596"/>
              <a:ext cx="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5" name="Rectangle 59"/>
            <p:cNvSpPr>
              <a:spLocks noChangeArrowheads="1"/>
            </p:cNvSpPr>
            <p:nvPr/>
          </p:nvSpPr>
          <p:spPr bwMode="auto">
            <a:xfrm>
              <a:off x="1014" y="596"/>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1</a:t>
              </a:r>
            </a:p>
          </p:txBody>
        </p:sp>
        <p:sp>
          <p:nvSpPr>
            <p:cNvPr id="108606" name="Rectangle 60"/>
            <p:cNvSpPr>
              <a:spLocks noChangeArrowheads="1"/>
            </p:cNvSpPr>
            <p:nvPr/>
          </p:nvSpPr>
          <p:spPr bwMode="auto">
            <a:xfrm>
              <a:off x="1460" y="596"/>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3</a:t>
              </a:r>
            </a:p>
          </p:txBody>
        </p:sp>
        <p:sp>
          <p:nvSpPr>
            <p:cNvPr id="108607" name="Rectangle 61"/>
            <p:cNvSpPr>
              <a:spLocks noChangeArrowheads="1"/>
            </p:cNvSpPr>
            <p:nvPr/>
          </p:nvSpPr>
          <p:spPr bwMode="auto">
            <a:xfrm>
              <a:off x="1683" y="596"/>
              <a:ext cx="224"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4</a:t>
              </a:r>
            </a:p>
          </p:txBody>
        </p:sp>
        <p:sp>
          <p:nvSpPr>
            <p:cNvPr id="108608" name="Rectangle 62"/>
            <p:cNvSpPr>
              <a:spLocks noChangeArrowheads="1"/>
            </p:cNvSpPr>
            <p:nvPr/>
          </p:nvSpPr>
          <p:spPr bwMode="auto">
            <a:xfrm>
              <a:off x="1237" y="596"/>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2</a:t>
              </a:r>
            </a:p>
          </p:txBody>
        </p:sp>
        <p:sp>
          <p:nvSpPr>
            <p:cNvPr id="108609" name="Text Box 63"/>
            <p:cNvSpPr txBox="1">
              <a:spLocks noChangeArrowheads="1"/>
            </p:cNvSpPr>
            <p:nvPr/>
          </p:nvSpPr>
          <p:spPr bwMode="auto">
            <a:xfrm>
              <a:off x="288" y="759"/>
              <a:ext cx="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 s</a:t>
              </a:r>
              <a:r>
                <a:rPr lang="en-US" altLang="zh-CN" sz="1200" b="1"/>
                <a:t>5</a:t>
              </a:r>
            </a:p>
          </p:txBody>
        </p:sp>
        <p:sp>
          <p:nvSpPr>
            <p:cNvPr id="108610" name="Text Box 64"/>
            <p:cNvSpPr txBox="1">
              <a:spLocks noChangeArrowheads="1"/>
            </p:cNvSpPr>
            <p:nvPr/>
          </p:nvSpPr>
          <p:spPr bwMode="auto">
            <a:xfrm>
              <a:off x="288" y="542"/>
              <a:ext cx="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 s</a:t>
              </a:r>
              <a:r>
                <a:rPr lang="en-US" altLang="zh-CN" sz="1200" b="1"/>
                <a:t>6</a:t>
              </a:r>
            </a:p>
          </p:txBody>
        </p:sp>
        <p:sp>
          <p:nvSpPr>
            <p:cNvPr id="108611" name="Line 65"/>
            <p:cNvSpPr>
              <a:spLocks noChangeShapeType="1"/>
            </p:cNvSpPr>
            <p:nvPr/>
          </p:nvSpPr>
          <p:spPr bwMode="auto">
            <a:xfrm flipV="1">
              <a:off x="3246" y="759"/>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12" name="Rectangle 66"/>
            <p:cNvSpPr>
              <a:spLocks noChangeArrowheads="1"/>
            </p:cNvSpPr>
            <p:nvPr/>
          </p:nvSpPr>
          <p:spPr bwMode="auto">
            <a:xfrm>
              <a:off x="3023" y="596"/>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2</a:t>
              </a:r>
            </a:p>
          </p:txBody>
        </p:sp>
        <p:sp>
          <p:nvSpPr>
            <p:cNvPr id="108613" name="Rectangle 67"/>
            <p:cNvSpPr>
              <a:spLocks noChangeArrowheads="1"/>
            </p:cNvSpPr>
            <p:nvPr/>
          </p:nvSpPr>
          <p:spPr bwMode="auto">
            <a:xfrm>
              <a:off x="2800" y="596"/>
              <a:ext cx="223"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1</a:t>
              </a:r>
            </a:p>
          </p:txBody>
        </p:sp>
        <p:sp>
          <p:nvSpPr>
            <p:cNvPr id="108614" name="Rectangle 68"/>
            <p:cNvSpPr>
              <a:spLocks noChangeArrowheads="1"/>
            </p:cNvSpPr>
            <p:nvPr/>
          </p:nvSpPr>
          <p:spPr bwMode="auto">
            <a:xfrm>
              <a:off x="4139" y="596"/>
              <a:ext cx="224"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2000" b="1"/>
                <a:t>3</a:t>
              </a:r>
            </a:p>
          </p:txBody>
        </p:sp>
        <p:sp>
          <p:nvSpPr>
            <p:cNvPr id="108615" name="Line 69"/>
            <p:cNvSpPr>
              <a:spLocks noChangeShapeType="1"/>
            </p:cNvSpPr>
            <p:nvPr/>
          </p:nvSpPr>
          <p:spPr bwMode="auto">
            <a:xfrm flipV="1">
              <a:off x="1237" y="434"/>
              <a:ext cx="167" cy="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616" name="Text Box 70"/>
            <p:cNvSpPr txBox="1">
              <a:spLocks noChangeArrowheads="1"/>
            </p:cNvSpPr>
            <p:nvPr/>
          </p:nvSpPr>
          <p:spPr bwMode="auto">
            <a:xfrm>
              <a:off x="1053" y="271"/>
              <a:ext cx="4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(a</a:t>
              </a:r>
              <a:r>
                <a:rPr lang="en-US" altLang="zh-CN" sz="800" b="1"/>
                <a:t>1</a:t>
              </a:r>
              <a:r>
                <a:rPr lang="en-US" altLang="zh-CN" sz="1400" b="1"/>
                <a:t>+</a:t>
              </a:r>
              <a:r>
                <a:rPr lang="en-US" altLang="zh-CN" sz="1200" b="1"/>
                <a:t>b</a:t>
              </a:r>
              <a:r>
                <a:rPr lang="en-US" altLang="zh-CN" sz="800" b="1"/>
                <a:t>1</a:t>
              </a:r>
              <a:r>
                <a:rPr lang="en-US" altLang="zh-CN" sz="1200" b="1"/>
                <a:t>)</a:t>
              </a:r>
            </a:p>
          </p:txBody>
        </p:sp>
        <p:sp>
          <p:nvSpPr>
            <p:cNvPr id="108617" name="Text Box 71"/>
            <p:cNvSpPr txBox="1">
              <a:spLocks noChangeArrowheads="1"/>
            </p:cNvSpPr>
            <p:nvPr/>
          </p:nvSpPr>
          <p:spPr bwMode="auto">
            <a:xfrm>
              <a:off x="1553" y="52"/>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r>
                <a:rPr lang="en-US" altLang="zh-CN" sz="1200" b="1"/>
                <a:t>a</a:t>
              </a:r>
              <a:r>
                <a:rPr lang="en-US" altLang="zh-CN" sz="800" b="1"/>
                <a:t>2</a:t>
              </a:r>
              <a:r>
                <a:rPr lang="en-US" altLang="zh-CN" sz="1400" b="1"/>
                <a:t>+</a:t>
              </a:r>
              <a:r>
                <a:rPr lang="en-US" altLang="zh-CN" sz="1200" b="1"/>
                <a:t>b</a:t>
              </a:r>
              <a:r>
                <a:rPr lang="en-US" altLang="zh-CN" sz="800" b="1"/>
                <a:t>2</a:t>
              </a:r>
              <a:r>
                <a:rPr lang="en-US" altLang="zh-CN" sz="1400" b="1"/>
                <a:t>)</a:t>
              </a:r>
            </a:p>
          </p:txBody>
        </p:sp>
        <p:sp>
          <p:nvSpPr>
            <p:cNvPr id="108618" name="Text Box 72"/>
            <p:cNvSpPr txBox="1">
              <a:spLocks noChangeArrowheads="1"/>
            </p:cNvSpPr>
            <p:nvPr/>
          </p:nvSpPr>
          <p:spPr bwMode="auto">
            <a:xfrm>
              <a:off x="1665" y="269"/>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r>
                <a:rPr lang="en-US" altLang="zh-CN" sz="1200" b="1"/>
                <a:t>a</a:t>
              </a:r>
              <a:r>
                <a:rPr lang="en-US" altLang="zh-CN" sz="800" b="1"/>
                <a:t>3</a:t>
              </a:r>
              <a:r>
                <a:rPr lang="en-US" altLang="zh-CN" sz="1400" b="1"/>
                <a:t>+</a:t>
              </a:r>
              <a:r>
                <a:rPr lang="en-US" altLang="zh-CN" sz="1200" b="1"/>
                <a:t>b</a:t>
              </a:r>
              <a:r>
                <a:rPr lang="en-US" altLang="zh-CN" sz="800" b="1"/>
                <a:t>3</a:t>
              </a:r>
              <a:r>
                <a:rPr lang="en-US" altLang="zh-CN" sz="1400" b="1"/>
                <a:t>)</a:t>
              </a:r>
            </a:p>
          </p:txBody>
        </p:sp>
        <p:sp>
          <p:nvSpPr>
            <p:cNvPr id="108619" name="Text Box 73"/>
            <p:cNvSpPr txBox="1">
              <a:spLocks noChangeArrowheads="1"/>
            </p:cNvSpPr>
            <p:nvPr/>
          </p:nvSpPr>
          <p:spPr bwMode="auto">
            <a:xfrm>
              <a:off x="2279" y="269"/>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r>
                <a:rPr lang="en-US" altLang="zh-CN" sz="1200" b="1"/>
                <a:t>a</a:t>
              </a:r>
              <a:r>
                <a:rPr lang="en-US" altLang="zh-CN" sz="800" b="1"/>
                <a:t>4</a:t>
              </a:r>
              <a:r>
                <a:rPr lang="en-US" altLang="zh-CN" sz="1400" b="1"/>
                <a:t>+</a:t>
              </a:r>
              <a:r>
                <a:rPr lang="en-US" altLang="zh-CN" sz="1200" b="1"/>
                <a:t>b</a:t>
              </a:r>
              <a:r>
                <a:rPr lang="en-US" altLang="zh-CN" sz="800" b="1"/>
                <a:t>4</a:t>
              </a:r>
              <a:r>
                <a:rPr lang="en-US" altLang="zh-CN" sz="1400" b="1"/>
                <a:t>)</a:t>
              </a:r>
            </a:p>
          </p:txBody>
        </p:sp>
        <p:sp>
          <p:nvSpPr>
            <p:cNvPr id="108620" name="Line 74"/>
            <p:cNvSpPr>
              <a:spLocks noChangeShapeType="1"/>
            </p:cNvSpPr>
            <p:nvPr/>
          </p:nvSpPr>
          <p:spPr bwMode="auto">
            <a:xfrm flipV="1">
              <a:off x="1683" y="434"/>
              <a:ext cx="168" cy="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621" name="Line 75"/>
            <p:cNvSpPr>
              <a:spLocks noChangeShapeType="1"/>
            </p:cNvSpPr>
            <p:nvPr/>
          </p:nvSpPr>
          <p:spPr bwMode="auto">
            <a:xfrm flipV="1">
              <a:off x="1460" y="217"/>
              <a:ext cx="223"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622" name="Line 76"/>
            <p:cNvSpPr>
              <a:spLocks noChangeShapeType="1"/>
            </p:cNvSpPr>
            <p:nvPr/>
          </p:nvSpPr>
          <p:spPr bwMode="auto">
            <a:xfrm flipV="1">
              <a:off x="1907" y="434"/>
              <a:ext cx="446" cy="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623" name="Line 77"/>
            <p:cNvSpPr>
              <a:spLocks noChangeShapeType="1"/>
            </p:cNvSpPr>
            <p:nvPr/>
          </p:nvSpPr>
          <p:spPr bwMode="auto">
            <a:xfrm flipV="1">
              <a:off x="3023" y="217"/>
              <a:ext cx="112"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624" name="Text Box 78"/>
            <p:cNvSpPr txBox="1">
              <a:spLocks noChangeArrowheads="1"/>
            </p:cNvSpPr>
            <p:nvPr/>
          </p:nvSpPr>
          <p:spPr bwMode="auto">
            <a:xfrm>
              <a:off x="2744" y="54"/>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r>
                <a:rPr lang="en-US" altLang="zh-CN" sz="1200" b="1"/>
                <a:t>a</a:t>
              </a:r>
              <a:r>
                <a:rPr lang="en-US" altLang="zh-CN" sz="800" b="1"/>
                <a:t>1</a:t>
              </a:r>
              <a:r>
                <a:rPr lang="en-US" altLang="zh-CN" sz="1400" b="1"/>
                <a:t>+</a:t>
              </a:r>
              <a:r>
                <a:rPr lang="en-US" altLang="zh-CN" sz="1200" b="1"/>
                <a:t>b</a:t>
              </a:r>
              <a:r>
                <a:rPr lang="en-US" altLang="zh-CN" sz="800" b="1"/>
                <a:t>1</a:t>
              </a:r>
              <a:r>
                <a:rPr lang="en-US" altLang="zh-CN" sz="1400" b="1"/>
                <a:t>)</a:t>
              </a:r>
            </a:p>
          </p:txBody>
        </p:sp>
        <p:sp>
          <p:nvSpPr>
            <p:cNvPr id="108625" name="Text Box 79"/>
            <p:cNvSpPr txBox="1">
              <a:spLocks noChangeArrowheads="1"/>
            </p:cNvSpPr>
            <p:nvPr/>
          </p:nvSpPr>
          <p:spPr bwMode="auto">
            <a:xfrm>
              <a:off x="3209" y="66"/>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r>
                <a:rPr lang="en-US" altLang="zh-CN" sz="1200" b="1"/>
                <a:t>a</a:t>
              </a:r>
              <a:r>
                <a:rPr lang="en-US" altLang="zh-CN" sz="800" b="1"/>
                <a:t>2</a:t>
              </a:r>
              <a:r>
                <a:rPr lang="en-US" altLang="zh-CN" sz="1400" b="1"/>
                <a:t>+</a:t>
              </a:r>
              <a:r>
                <a:rPr lang="en-US" altLang="zh-CN" sz="1200" b="1"/>
                <a:t>b</a:t>
              </a:r>
              <a:r>
                <a:rPr lang="en-US" altLang="zh-CN" sz="800" b="1"/>
                <a:t>2</a:t>
              </a:r>
              <a:r>
                <a:rPr lang="en-US" altLang="zh-CN" sz="1400" b="1"/>
                <a:t>)</a:t>
              </a:r>
            </a:p>
          </p:txBody>
        </p:sp>
        <p:sp>
          <p:nvSpPr>
            <p:cNvPr id="108626" name="Text Box 80"/>
            <p:cNvSpPr txBox="1">
              <a:spLocks noChangeArrowheads="1"/>
            </p:cNvSpPr>
            <p:nvPr/>
          </p:nvSpPr>
          <p:spPr bwMode="auto">
            <a:xfrm>
              <a:off x="3098" y="68"/>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a:t>
              </a:r>
            </a:p>
          </p:txBody>
        </p:sp>
        <p:sp>
          <p:nvSpPr>
            <p:cNvPr id="108627" name="Text Box 81"/>
            <p:cNvSpPr txBox="1">
              <a:spLocks noChangeArrowheads="1"/>
            </p:cNvSpPr>
            <p:nvPr/>
          </p:nvSpPr>
          <p:spPr bwMode="auto">
            <a:xfrm>
              <a:off x="3135" y="217"/>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r>
                <a:rPr lang="en-US" altLang="zh-CN" sz="1200" b="1"/>
                <a:t>a</a:t>
              </a:r>
              <a:r>
                <a:rPr lang="en-US" altLang="zh-CN" sz="800" b="1"/>
                <a:t>3</a:t>
              </a:r>
              <a:r>
                <a:rPr lang="en-US" altLang="zh-CN" sz="1400" b="1"/>
                <a:t>+</a:t>
              </a:r>
              <a:r>
                <a:rPr lang="en-US" altLang="zh-CN" sz="1200" b="1"/>
                <a:t>b</a:t>
              </a:r>
              <a:r>
                <a:rPr lang="en-US" altLang="zh-CN" sz="800" b="1"/>
                <a:t>3</a:t>
              </a:r>
              <a:r>
                <a:rPr lang="en-US" altLang="zh-CN" sz="1400" b="1"/>
                <a:t>)</a:t>
              </a:r>
            </a:p>
          </p:txBody>
        </p:sp>
        <p:sp>
          <p:nvSpPr>
            <p:cNvPr id="108628" name="Text Box 82"/>
            <p:cNvSpPr txBox="1">
              <a:spLocks noChangeArrowheads="1"/>
            </p:cNvSpPr>
            <p:nvPr/>
          </p:nvSpPr>
          <p:spPr bwMode="auto">
            <a:xfrm>
              <a:off x="3609" y="217"/>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r>
                <a:rPr lang="en-US" altLang="zh-CN" sz="1200" b="1"/>
                <a:t>a</a:t>
              </a:r>
              <a:r>
                <a:rPr lang="en-US" altLang="zh-CN" sz="800" b="1"/>
                <a:t>4</a:t>
              </a:r>
              <a:r>
                <a:rPr lang="en-US" altLang="zh-CN" sz="1400" b="1"/>
                <a:t>+</a:t>
              </a:r>
              <a:r>
                <a:rPr lang="en-US" altLang="zh-CN" sz="1200" b="1"/>
                <a:t>b</a:t>
              </a:r>
              <a:r>
                <a:rPr lang="en-US" altLang="zh-CN" sz="800" b="1"/>
                <a:t>4</a:t>
              </a:r>
              <a:r>
                <a:rPr lang="en-US" altLang="zh-CN" sz="1400" b="1"/>
                <a:t>)</a:t>
              </a:r>
            </a:p>
          </p:txBody>
        </p:sp>
        <p:sp>
          <p:nvSpPr>
            <p:cNvPr id="108629" name="Text Box 83"/>
            <p:cNvSpPr txBox="1">
              <a:spLocks noChangeArrowheads="1"/>
            </p:cNvSpPr>
            <p:nvPr/>
          </p:nvSpPr>
          <p:spPr bwMode="auto">
            <a:xfrm>
              <a:off x="3502" y="217"/>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a:t>
              </a:r>
            </a:p>
          </p:txBody>
        </p:sp>
        <p:sp>
          <p:nvSpPr>
            <p:cNvPr id="108630" name="Line 84"/>
            <p:cNvSpPr>
              <a:spLocks noChangeShapeType="1"/>
            </p:cNvSpPr>
            <p:nvPr/>
          </p:nvSpPr>
          <p:spPr bwMode="auto">
            <a:xfrm flipV="1">
              <a:off x="3246" y="380"/>
              <a:ext cx="224" cy="2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631" name="Line 85"/>
            <p:cNvSpPr>
              <a:spLocks noChangeShapeType="1"/>
            </p:cNvSpPr>
            <p:nvPr/>
          </p:nvSpPr>
          <p:spPr bwMode="auto">
            <a:xfrm flipV="1">
              <a:off x="4363" y="380"/>
              <a:ext cx="111" cy="2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632" name="Text Box 86"/>
            <p:cNvSpPr txBox="1">
              <a:spLocks noChangeArrowheads="1"/>
            </p:cNvSpPr>
            <p:nvPr/>
          </p:nvSpPr>
          <p:spPr bwMode="auto">
            <a:xfrm>
              <a:off x="4428" y="54"/>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r>
                <a:rPr lang="en-US" altLang="zh-CN" sz="1200" b="1"/>
                <a:t>a</a:t>
              </a:r>
              <a:r>
                <a:rPr lang="en-US" altLang="zh-CN" sz="800" b="1"/>
                <a:t>1</a:t>
              </a:r>
              <a:r>
                <a:rPr lang="en-US" altLang="zh-CN" sz="1400" b="1"/>
                <a:t>+</a:t>
              </a:r>
              <a:r>
                <a:rPr lang="en-US" altLang="zh-CN" sz="1200" b="1"/>
                <a:t>b</a:t>
              </a:r>
              <a:r>
                <a:rPr lang="en-US" altLang="zh-CN" sz="800" b="1"/>
                <a:t>1</a:t>
              </a:r>
              <a:r>
                <a:rPr lang="en-US" altLang="zh-CN" sz="1400" b="1"/>
                <a:t>)</a:t>
              </a:r>
            </a:p>
          </p:txBody>
        </p:sp>
        <p:sp>
          <p:nvSpPr>
            <p:cNvPr id="108633" name="Text Box 87"/>
            <p:cNvSpPr txBox="1">
              <a:spLocks noChangeArrowheads="1"/>
            </p:cNvSpPr>
            <p:nvPr/>
          </p:nvSpPr>
          <p:spPr bwMode="auto">
            <a:xfrm>
              <a:off x="4893" y="66"/>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r>
                <a:rPr lang="en-US" altLang="zh-CN" sz="1200" b="1"/>
                <a:t>a</a:t>
              </a:r>
              <a:r>
                <a:rPr lang="en-US" altLang="zh-CN" sz="800" b="1"/>
                <a:t>2</a:t>
              </a:r>
              <a:r>
                <a:rPr lang="en-US" altLang="zh-CN" sz="1400" b="1"/>
                <a:t>+</a:t>
              </a:r>
              <a:r>
                <a:rPr lang="en-US" altLang="zh-CN" sz="1200" b="1"/>
                <a:t>b</a:t>
              </a:r>
              <a:r>
                <a:rPr lang="en-US" altLang="zh-CN" sz="800" b="1"/>
                <a:t>2</a:t>
              </a:r>
              <a:r>
                <a:rPr lang="en-US" altLang="zh-CN" sz="1400" b="1"/>
                <a:t>)</a:t>
              </a:r>
            </a:p>
          </p:txBody>
        </p:sp>
        <p:sp>
          <p:nvSpPr>
            <p:cNvPr id="108634" name="Text Box 88"/>
            <p:cNvSpPr txBox="1">
              <a:spLocks noChangeArrowheads="1"/>
            </p:cNvSpPr>
            <p:nvPr/>
          </p:nvSpPr>
          <p:spPr bwMode="auto">
            <a:xfrm>
              <a:off x="4781" y="68"/>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a:t>
              </a:r>
            </a:p>
          </p:txBody>
        </p:sp>
        <p:sp>
          <p:nvSpPr>
            <p:cNvPr id="108635" name="Text Box 89"/>
            <p:cNvSpPr txBox="1">
              <a:spLocks noChangeArrowheads="1"/>
            </p:cNvSpPr>
            <p:nvPr/>
          </p:nvSpPr>
          <p:spPr bwMode="auto">
            <a:xfrm>
              <a:off x="4484" y="206"/>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r>
                <a:rPr lang="en-US" altLang="zh-CN" sz="1200" b="1"/>
                <a:t>a</a:t>
              </a:r>
              <a:r>
                <a:rPr lang="en-US" altLang="zh-CN" sz="800" b="1"/>
                <a:t>3</a:t>
              </a:r>
              <a:r>
                <a:rPr lang="en-US" altLang="zh-CN" sz="1400" b="1"/>
                <a:t>+</a:t>
              </a:r>
              <a:r>
                <a:rPr lang="en-US" altLang="zh-CN" sz="1200" b="1"/>
                <a:t>b</a:t>
              </a:r>
              <a:r>
                <a:rPr lang="en-US" altLang="zh-CN" sz="800" b="1"/>
                <a:t>3</a:t>
              </a:r>
              <a:r>
                <a:rPr lang="en-US" altLang="zh-CN" sz="1400" b="1"/>
                <a:t>)</a:t>
              </a:r>
            </a:p>
          </p:txBody>
        </p:sp>
        <p:sp>
          <p:nvSpPr>
            <p:cNvPr id="108636" name="Text Box 90"/>
            <p:cNvSpPr txBox="1">
              <a:spLocks noChangeArrowheads="1"/>
            </p:cNvSpPr>
            <p:nvPr/>
          </p:nvSpPr>
          <p:spPr bwMode="auto">
            <a:xfrm>
              <a:off x="4949" y="217"/>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r>
                <a:rPr lang="en-US" altLang="zh-CN" sz="1200" b="1"/>
                <a:t>a</a:t>
              </a:r>
              <a:r>
                <a:rPr lang="en-US" altLang="zh-CN" sz="800" b="1"/>
                <a:t>4</a:t>
              </a:r>
              <a:r>
                <a:rPr lang="en-US" altLang="zh-CN" sz="1400" b="1"/>
                <a:t>+</a:t>
              </a:r>
              <a:r>
                <a:rPr lang="en-US" altLang="zh-CN" sz="1200" b="1"/>
                <a:t>b</a:t>
              </a:r>
              <a:r>
                <a:rPr lang="en-US" altLang="zh-CN" sz="800" b="1"/>
                <a:t>4</a:t>
              </a:r>
              <a:r>
                <a:rPr lang="en-US" altLang="zh-CN" sz="1400" b="1"/>
                <a:t>)</a:t>
              </a:r>
            </a:p>
          </p:txBody>
        </p:sp>
        <p:sp>
          <p:nvSpPr>
            <p:cNvPr id="108637" name="Text Box 91"/>
            <p:cNvSpPr txBox="1">
              <a:spLocks noChangeArrowheads="1"/>
            </p:cNvSpPr>
            <p:nvPr/>
          </p:nvSpPr>
          <p:spPr bwMode="auto">
            <a:xfrm>
              <a:off x="4837" y="219"/>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a:t>
              </a:r>
            </a:p>
          </p:txBody>
        </p:sp>
        <p:sp>
          <p:nvSpPr>
            <p:cNvPr id="108638" name="Text Box 92"/>
            <p:cNvSpPr txBox="1">
              <a:spLocks noChangeArrowheads="1"/>
            </p:cNvSpPr>
            <p:nvPr/>
          </p:nvSpPr>
          <p:spPr bwMode="auto">
            <a:xfrm>
              <a:off x="4363" y="236"/>
              <a:ext cx="2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t>×</a:t>
              </a:r>
            </a:p>
          </p:txBody>
        </p:sp>
        <p:sp>
          <p:nvSpPr>
            <p:cNvPr id="108639" name="Line 93"/>
            <p:cNvSpPr>
              <a:spLocks noChangeShapeType="1"/>
            </p:cNvSpPr>
            <p:nvPr/>
          </p:nvSpPr>
          <p:spPr bwMode="auto">
            <a:xfrm>
              <a:off x="567" y="2711"/>
              <a:ext cx="0" cy="2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40" name="Line 94"/>
            <p:cNvSpPr>
              <a:spLocks noChangeShapeType="1"/>
            </p:cNvSpPr>
            <p:nvPr/>
          </p:nvSpPr>
          <p:spPr bwMode="auto">
            <a:xfrm>
              <a:off x="1907" y="2711"/>
              <a:ext cx="0" cy="2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41" name="Line 95"/>
            <p:cNvSpPr>
              <a:spLocks noChangeShapeType="1"/>
            </p:cNvSpPr>
            <p:nvPr/>
          </p:nvSpPr>
          <p:spPr bwMode="auto">
            <a:xfrm>
              <a:off x="3246" y="2711"/>
              <a:ext cx="0" cy="2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42" name="Line 96"/>
            <p:cNvSpPr>
              <a:spLocks noChangeShapeType="1"/>
            </p:cNvSpPr>
            <p:nvPr/>
          </p:nvSpPr>
          <p:spPr bwMode="auto">
            <a:xfrm>
              <a:off x="4363" y="2711"/>
              <a:ext cx="0" cy="2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43" name="Text Box 97"/>
            <p:cNvSpPr txBox="1">
              <a:spLocks noChangeArrowheads="1"/>
            </p:cNvSpPr>
            <p:nvPr/>
          </p:nvSpPr>
          <p:spPr bwMode="auto">
            <a:xfrm>
              <a:off x="4251" y="1844"/>
              <a:ext cx="2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t>t</a:t>
              </a:r>
              <a:r>
                <a:rPr lang="en-US" altLang="zh-CN" sz="1200" b="1"/>
                <a:t>17</a:t>
              </a:r>
            </a:p>
          </p:txBody>
        </p:sp>
        <p:sp>
          <p:nvSpPr>
            <p:cNvPr id="108644" name="Line 98"/>
            <p:cNvSpPr>
              <a:spLocks noChangeShapeType="1"/>
            </p:cNvSpPr>
            <p:nvPr/>
          </p:nvSpPr>
          <p:spPr bwMode="auto">
            <a:xfrm>
              <a:off x="567" y="2820"/>
              <a:ext cx="1340"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8645" name="Line 99"/>
            <p:cNvSpPr>
              <a:spLocks noChangeShapeType="1"/>
            </p:cNvSpPr>
            <p:nvPr/>
          </p:nvSpPr>
          <p:spPr bwMode="auto">
            <a:xfrm>
              <a:off x="1907" y="2820"/>
              <a:ext cx="1339"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8646" name="Line 100"/>
            <p:cNvSpPr>
              <a:spLocks noChangeShapeType="1"/>
            </p:cNvSpPr>
            <p:nvPr/>
          </p:nvSpPr>
          <p:spPr bwMode="auto">
            <a:xfrm>
              <a:off x="3246" y="2820"/>
              <a:ext cx="1117"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8647" name="Text Box 101"/>
            <p:cNvSpPr txBox="1">
              <a:spLocks noChangeArrowheads="1"/>
            </p:cNvSpPr>
            <p:nvPr/>
          </p:nvSpPr>
          <p:spPr bwMode="auto">
            <a:xfrm>
              <a:off x="1014" y="2603"/>
              <a:ext cx="3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600" b="1"/>
                <a:t>加法</a:t>
              </a:r>
            </a:p>
          </p:txBody>
        </p:sp>
        <p:sp>
          <p:nvSpPr>
            <p:cNvPr id="108648" name="Text Box 102"/>
            <p:cNvSpPr txBox="1">
              <a:spLocks noChangeArrowheads="1"/>
            </p:cNvSpPr>
            <p:nvPr/>
          </p:nvSpPr>
          <p:spPr bwMode="auto">
            <a:xfrm>
              <a:off x="2297" y="2603"/>
              <a:ext cx="4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600" b="1"/>
                <a:t>乘法</a:t>
              </a:r>
              <a:r>
                <a:rPr lang="en-US" altLang="zh-CN" sz="1200" b="1"/>
                <a:t>1</a:t>
              </a:r>
            </a:p>
          </p:txBody>
        </p:sp>
        <p:sp>
          <p:nvSpPr>
            <p:cNvPr id="108649" name="Text Box 103"/>
            <p:cNvSpPr txBox="1">
              <a:spLocks noChangeArrowheads="1"/>
            </p:cNvSpPr>
            <p:nvPr/>
          </p:nvSpPr>
          <p:spPr bwMode="auto">
            <a:xfrm>
              <a:off x="3581" y="2603"/>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600" b="1"/>
                <a:t>乘法</a:t>
              </a:r>
              <a:r>
                <a:rPr lang="en-US" altLang="zh-CN" sz="1200" b="1"/>
                <a:t>2</a:t>
              </a:r>
            </a:p>
          </p:txBody>
        </p:sp>
        <p:sp>
          <p:nvSpPr>
            <p:cNvPr id="108650" name="Line 104"/>
            <p:cNvSpPr>
              <a:spLocks noChangeShapeType="1"/>
            </p:cNvSpPr>
            <p:nvPr/>
          </p:nvSpPr>
          <p:spPr bwMode="auto">
            <a:xfrm flipV="1">
              <a:off x="567" y="2060"/>
              <a:ext cx="0" cy="217"/>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8651" name="Line 105"/>
            <p:cNvSpPr>
              <a:spLocks noChangeShapeType="1"/>
            </p:cNvSpPr>
            <p:nvPr/>
          </p:nvSpPr>
          <p:spPr bwMode="auto">
            <a:xfrm flipV="1">
              <a:off x="790" y="2060"/>
              <a:ext cx="0" cy="217"/>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8652" name="Text Box 106"/>
            <p:cNvSpPr txBox="1">
              <a:spLocks noChangeArrowheads="1"/>
            </p:cNvSpPr>
            <p:nvPr/>
          </p:nvSpPr>
          <p:spPr bwMode="auto">
            <a:xfrm>
              <a:off x="444" y="2243"/>
              <a:ext cx="22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1</a:t>
              </a:r>
            </a:p>
            <a:p>
              <a:pPr eaLnBrk="1" hangingPunct="1"/>
              <a:r>
                <a:rPr lang="en-US" altLang="zh-CN" sz="1600" b="1"/>
                <a:t>b</a:t>
              </a:r>
              <a:r>
                <a:rPr lang="en-US" altLang="zh-CN" sz="1000" b="1"/>
                <a:t>1</a:t>
              </a:r>
            </a:p>
          </p:txBody>
        </p:sp>
        <p:sp>
          <p:nvSpPr>
            <p:cNvPr id="108653" name="Text Box 107"/>
            <p:cNvSpPr txBox="1">
              <a:spLocks noChangeArrowheads="1"/>
            </p:cNvSpPr>
            <p:nvPr/>
          </p:nvSpPr>
          <p:spPr bwMode="auto">
            <a:xfrm>
              <a:off x="679" y="2243"/>
              <a:ext cx="22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2</a:t>
              </a:r>
            </a:p>
            <a:p>
              <a:pPr eaLnBrk="1" hangingPunct="1"/>
              <a:r>
                <a:rPr lang="en-US" altLang="zh-CN" sz="1600" b="1"/>
                <a:t>b</a:t>
              </a:r>
              <a:r>
                <a:rPr lang="en-US" altLang="zh-CN" sz="1000" b="1"/>
                <a:t>2</a:t>
              </a:r>
            </a:p>
          </p:txBody>
        </p:sp>
        <p:sp>
          <p:nvSpPr>
            <p:cNvPr id="108654" name="Text Box 108"/>
            <p:cNvSpPr txBox="1">
              <a:spLocks noChangeArrowheads="1"/>
            </p:cNvSpPr>
            <p:nvPr/>
          </p:nvSpPr>
          <p:spPr bwMode="auto">
            <a:xfrm>
              <a:off x="902" y="2243"/>
              <a:ext cx="22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3</a:t>
              </a:r>
            </a:p>
            <a:p>
              <a:pPr eaLnBrk="1" hangingPunct="1"/>
              <a:r>
                <a:rPr lang="en-US" altLang="zh-CN" sz="1600" b="1"/>
                <a:t>b</a:t>
              </a:r>
              <a:r>
                <a:rPr lang="en-US" altLang="zh-CN" sz="1000" b="1"/>
                <a:t>3</a:t>
              </a:r>
            </a:p>
          </p:txBody>
        </p:sp>
        <p:sp>
          <p:nvSpPr>
            <p:cNvPr id="108655" name="Line 109"/>
            <p:cNvSpPr>
              <a:spLocks noChangeShapeType="1"/>
            </p:cNvSpPr>
            <p:nvPr/>
          </p:nvSpPr>
          <p:spPr bwMode="auto">
            <a:xfrm flipV="1">
              <a:off x="1014" y="2060"/>
              <a:ext cx="0" cy="217"/>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8656" name="Line 110"/>
            <p:cNvSpPr>
              <a:spLocks noChangeShapeType="1"/>
            </p:cNvSpPr>
            <p:nvPr/>
          </p:nvSpPr>
          <p:spPr bwMode="auto">
            <a:xfrm flipV="1">
              <a:off x="1237" y="2060"/>
              <a:ext cx="0" cy="217"/>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8657" name="Line 111"/>
            <p:cNvSpPr>
              <a:spLocks noChangeShapeType="1"/>
            </p:cNvSpPr>
            <p:nvPr/>
          </p:nvSpPr>
          <p:spPr bwMode="auto">
            <a:xfrm flipV="1">
              <a:off x="1907" y="2060"/>
              <a:ext cx="0" cy="217"/>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8658" name="Line 112"/>
            <p:cNvSpPr>
              <a:spLocks noChangeShapeType="1"/>
            </p:cNvSpPr>
            <p:nvPr/>
          </p:nvSpPr>
          <p:spPr bwMode="auto">
            <a:xfrm flipV="1">
              <a:off x="3246" y="2060"/>
              <a:ext cx="0" cy="217"/>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8659" name="Line 113"/>
            <p:cNvSpPr>
              <a:spLocks noChangeShapeType="1"/>
            </p:cNvSpPr>
            <p:nvPr/>
          </p:nvSpPr>
          <p:spPr bwMode="auto">
            <a:xfrm flipV="1">
              <a:off x="2130" y="2060"/>
              <a:ext cx="0" cy="217"/>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8660" name="Text Box 114"/>
            <p:cNvSpPr txBox="1">
              <a:spLocks noChangeArrowheads="1"/>
            </p:cNvSpPr>
            <p:nvPr/>
          </p:nvSpPr>
          <p:spPr bwMode="auto">
            <a:xfrm>
              <a:off x="1460" y="2242"/>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1</a:t>
              </a:r>
              <a:r>
                <a:rPr lang="en-US" altLang="zh-CN" sz="1800" b="1"/>
                <a:t>+</a:t>
              </a:r>
              <a:r>
                <a:rPr lang="en-US" altLang="zh-CN" sz="1600" b="1"/>
                <a:t>b</a:t>
              </a:r>
              <a:r>
                <a:rPr lang="en-US" altLang="zh-CN" sz="1000" b="1"/>
                <a:t>1</a:t>
              </a:r>
              <a:r>
                <a:rPr lang="en-US" altLang="zh-CN" sz="1600" b="1"/>
                <a:t>)</a:t>
              </a:r>
            </a:p>
          </p:txBody>
        </p:sp>
        <p:sp>
          <p:nvSpPr>
            <p:cNvPr id="108661" name="Text Box 115"/>
            <p:cNvSpPr txBox="1">
              <a:spLocks noChangeArrowheads="1"/>
            </p:cNvSpPr>
            <p:nvPr/>
          </p:nvSpPr>
          <p:spPr bwMode="auto">
            <a:xfrm>
              <a:off x="1460" y="2396"/>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2</a:t>
              </a:r>
              <a:r>
                <a:rPr lang="en-US" altLang="zh-CN" sz="1800" b="1"/>
                <a:t>+</a:t>
              </a:r>
              <a:r>
                <a:rPr lang="en-US" altLang="zh-CN" sz="1600" b="1"/>
                <a:t>b</a:t>
              </a:r>
              <a:r>
                <a:rPr lang="en-US" altLang="zh-CN" sz="1000" b="1"/>
                <a:t>2</a:t>
              </a:r>
              <a:r>
                <a:rPr lang="en-US" altLang="zh-CN" sz="1600" b="1"/>
                <a:t>)</a:t>
              </a:r>
            </a:p>
          </p:txBody>
        </p:sp>
        <p:sp>
          <p:nvSpPr>
            <p:cNvPr id="108662" name="Text Box 116"/>
            <p:cNvSpPr txBox="1">
              <a:spLocks noChangeArrowheads="1"/>
            </p:cNvSpPr>
            <p:nvPr/>
          </p:nvSpPr>
          <p:spPr bwMode="auto">
            <a:xfrm>
              <a:off x="2018" y="2233"/>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3</a:t>
              </a:r>
              <a:r>
                <a:rPr lang="en-US" altLang="zh-CN" sz="1800" b="1"/>
                <a:t>+</a:t>
              </a:r>
              <a:r>
                <a:rPr lang="en-US" altLang="zh-CN" sz="1600" b="1"/>
                <a:t>b</a:t>
              </a:r>
              <a:r>
                <a:rPr lang="en-US" altLang="zh-CN" sz="1000" b="1"/>
                <a:t>3</a:t>
              </a:r>
              <a:r>
                <a:rPr lang="en-US" altLang="zh-CN" sz="1600" b="1"/>
                <a:t>)</a:t>
              </a:r>
            </a:p>
          </p:txBody>
        </p:sp>
        <p:sp>
          <p:nvSpPr>
            <p:cNvPr id="108663" name="Text Box 117"/>
            <p:cNvSpPr txBox="1">
              <a:spLocks noChangeArrowheads="1"/>
            </p:cNvSpPr>
            <p:nvPr/>
          </p:nvSpPr>
          <p:spPr bwMode="auto">
            <a:xfrm>
              <a:off x="2018" y="2396"/>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4</a:t>
              </a:r>
              <a:r>
                <a:rPr lang="en-US" altLang="zh-CN" sz="1800" b="1"/>
                <a:t>+</a:t>
              </a:r>
              <a:r>
                <a:rPr lang="en-US" altLang="zh-CN" sz="1600" b="1"/>
                <a:t>b</a:t>
              </a:r>
              <a:r>
                <a:rPr lang="en-US" altLang="zh-CN" sz="1000" b="1"/>
                <a:t>4</a:t>
              </a:r>
              <a:r>
                <a:rPr lang="en-US" altLang="zh-CN" sz="1600" b="1"/>
                <a:t>)</a:t>
              </a:r>
            </a:p>
          </p:txBody>
        </p:sp>
        <p:sp>
          <p:nvSpPr>
            <p:cNvPr id="108664" name="Text Box 118"/>
            <p:cNvSpPr txBox="1">
              <a:spLocks noChangeArrowheads="1"/>
            </p:cNvSpPr>
            <p:nvPr/>
          </p:nvSpPr>
          <p:spPr bwMode="auto">
            <a:xfrm>
              <a:off x="2739" y="2223"/>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1</a:t>
              </a:r>
              <a:r>
                <a:rPr lang="en-US" altLang="zh-CN" sz="1800" b="1"/>
                <a:t>+</a:t>
              </a:r>
              <a:r>
                <a:rPr lang="en-US" altLang="zh-CN" sz="1600" b="1"/>
                <a:t>b</a:t>
              </a:r>
              <a:r>
                <a:rPr lang="en-US" altLang="zh-CN" sz="1000" b="1"/>
                <a:t>1</a:t>
              </a:r>
              <a:r>
                <a:rPr lang="en-US" altLang="zh-CN" sz="1600" b="1"/>
                <a:t>)</a:t>
              </a:r>
            </a:p>
          </p:txBody>
        </p:sp>
        <p:sp>
          <p:nvSpPr>
            <p:cNvPr id="108665" name="Text Box 119"/>
            <p:cNvSpPr txBox="1">
              <a:spLocks noChangeArrowheads="1"/>
            </p:cNvSpPr>
            <p:nvPr/>
          </p:nvSpPr>
          <p:spPr bwMode="auto">
            <a:xfrm>
              <a:off x="3298" y="2223"/>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2</a:t>
              </a:r>
              <a:r>
                <a:rPr lang="en-US" altLang="zh-CN" sz="1800" b="1"/>
                <a:t>+</a:t>
              </a:r>
              <a:r>
                <a:rPr lang="en-US" altLang="zh-CN" sz="1600" b="1"/>
                <a:t>b</a:t>
              </a:r>
              <a:r>
                <a:rPr lang="en-US" altLang="zh-CN" sz="1000" b="1"/>
                <a:t>2</a:t>
              </a:r>
              <a:r>
                <a:rPr lang="en-US" altLang="zh-CN" sz="1600" b="1"/>
                <a:t>)</a:t>
              </a:r>
            </a:p>
          </p:txBody>
        </p:sp>
        <p:sp>
          <p:nvSpPr>
            <p:cNvPr id="108666" name="Text Box 120"/>
            <p:cNvSpPr txBox="1">
              <a:spLocks noChangeArrowheads="1"/>
            </p:cNvSpPr>
            <p:nvPr/>
          </p:nvSpPr>
          <p:spPr bwMode="auto">
            <a:xfrm>
              <a:off x="3167" y="2258"/>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p>
          </p:txBody>
        </p:sp>
        <p:sp>
          <p:nvSpPr>
            <p:cNvPr id="108667" name="Text Box 121"/>
            <p:cNvSpPr txBox="1">
              <a:spLocks noChangeArrowheads="1"/>
            </p:cNvSpPr>
            <p:nvPr/>
          </p:nvSpPr>
          <p:spPr bwMode="auto">
            <a:xfrm>
              <a:off x="2739" y="2396"/>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3</a:t>
              </a:r>
              <a:r>
                <a:rPr lang="en-US" altLang="zh-CN" sz="1800" b="1"/>
                <a:t>+</a:t>
              </a:r>
              <a:r>
                <a:rPr lang="en-US" altLang="zh-CN" sz="1600" b="1"/>
                <a:t>b</a:t>
              </a:r>
              <a:r>
                <a:rPr lang="en-US" altLang="zh-CN" sz="1000" b="1"/>
                <a:t>3</a:t>
              </a:r>
              <a:r>
                <a:rPr lang="en-US" altLang="zh-CN" sz="1600" b="1"/>
                <a:t>)</a:t>
              </a:r>
            </a:p>
          </p:txBody>
        </p:sp>
        <p:sp>
          <p:nvSpPr>
            <p:cNvPr id="108668" name="Text Box 122"/>
            <p:cNvSpPr txBox="1">
              <a:spLocks noChangeArrowheads="1"/>
            </p:cNvSpPr>
            <p:nvPr/>
          </p:nvSpPr>
          <p:spPr bwMode="auto">
            <a:xfrm>
              <a:off x="3298" y="2396"/>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4</a:t>
              </a:r>
              <a:r>
                <a:rPr lang="en-US" altLang="zh-CN" sz="1800" b="1"/>
                <a:t>+</a:t>
              </a:r>
              <a:r>
                <a:rPr lang="en-US" altLang="zh-CN" sz="1600" b="1"/>
                <a:t>b</a:t>
              </a:r>
              <a:r>
                <a:rPr lang="en-US" altLang="zh-CN" sz="1000" b="1"/>
                <a:t>4</a:t>
              </a:r>
              <a:r>
                <a:rPr lang="en-US" altLang="zh-CN" sz="1600" b="1"/>
                <a:t>)</a:t>
              </a:r>
            </a:p>
          </p:txBody>
        </p:sp>
        <p:sp>
          <p:nvSpPr>
            <p:cNvPr id="108669" name="Text Box 123"/>
            <p:cNvSpPr txBox="1">
              <a:spLocks noChangeArrowheads="1"/>
            </p:cNvSpPr>
            <p:nvPr/>
          </p:nvSpPr>
          <p:spPr bwMode="auto">
            <a:xfrm>
              <a:off x="3149" y="2440"/>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a:t>×</a:t>
              </a:r>
            </a:p>
          </p:txBody>
        </p:sp>
        <p:sp>
          <p:nvSpPr>
            <p:cNvPr id="108670" name="Text Box 124"/>
            <p:cNvSpPr txBox="1">
              <a:spLocks noChangeArrowheads="1"/>
            </p:cNvSpPr>
            <p:nvPr/>
          </p:nvSpPr>
          <p:spPr bwMode="auto">
            <a:xfrm>
              <a:off x="1172" y="2256"/>
              <a:ext cx="22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b="1"/>
                <a:t>a</a:t>
              </a:r>
              <a:r>
                <a:rPr lang="en-US" altLang="zh-CN" sz="1000" b="1"/>
                <a:t>4</a:t>
              </a:r>
            </a:p>
            <a:p>
              <a:pPr eaLnBrk="1" hangingPunct="1"/>
              <a:r>
                <a:rPr lang="en-US" altLang="zh-CN" sz="1600" b="1"/>
                <a:t>b</a:t>
              </a:r>
              <a:r>
                <a:rPr lang="en-US" altLang="zh-CN" sz="1000" b="1"/>
                <a:t>4</a:t>
              </a:r>
            </a:p>
          </p:txBody>
        </p:sp>
      </p:gr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125</a:t>
            </a:fld>
            <a:endParaRPr lang="en-US" altLang="zh-CN" dirty="0"/>
          </a:p>
        </p:txBody>
      </p:sp>
    </p:spTree>
    <p:extLst>
      <p:ext uri="{BB962C8B-B14F-4D97-AF65-F5344CB8AC3E}">
        <p14:creationId xmlns:p14="http://schemas.microsoft.com/office/powerpoint/2010/main" val="2361636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84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585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584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5850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5850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58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8498" grpId="0" autoUpdateAnimBg="0"/>
      <p:bldP spid="1258499" grpId="0" autoUpdateAnimBg="0"/>
      <p:bldP spid="1258500" grpId="0" autoUpdateAnimBg="0"/>
      <p:bldP spid="1258502" grpId="0" autoUpdateAnimBg="0"/>
      <p:bldP spid="1258503" grpId="0" autoUpdateAnimBg="0"/>
      <p:bldP spid="1258504"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F5900A2-383B-4C2D-99B4-CA2D65AEEE2C}" type="datetime1">
              <a:rPr lang="zh-CN" altLang="en-US" sz="1400" smtClean="0"/>
              <a:t>2021/11/7</a:t>
            </a:fld>
            <a:endParaRPr lang="en-US" altLang="zh-CN" sz="1400"/>
          </a:p>
        </p:txBody>
      </p:sp>
      <p:sp>
        <p:nvSpPr>
          <p:cNvPr id="10957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09573" name="Text Box 2"/>
          <p:cNvSpPr txBox="1">
            <a:spLocks noChangeArrowheads="1"/>
          </p:cNvSpPr>
          <p:nvPr/>
        </p:nvSpPr>
        <p:spPr bwMode="auto">
          <a:xfrm>
            <a:off x="228600" y="2286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solidFill>
                  <a:srgbClr val="CC3300"/>
                </a:solidFill>
                <a:latin typeface="宋体" pitchFamily="2" charset="-122"/>
              </a:rPr>
              <a:t>  </a:t>
            </a:r>
            <a:r>
              <a:rPr lang="zh-CN" altLang="en-US" sz="2800" b="1">
                <a:solidFill>
                  <a:srgbClr val="CC3300"/>
                </a:solidFill>
              </a:rPr>
              <a:t>结果分析：</a:t>
            </a:r>
            <a:endParaRPr lang="zh-CN" altLang="en-US" sz="2800" b="1">
              <a:solidFill>
                <a:srgbClr val="CC3300"/>
              </a:solidFill>
              <a:latin typeface="宋体" pitchFamily="2" charset="-122"/>
            </a:endParaRPr>
          </a:p>
        </p:txBody>
      </p:sp>
      <p:sp>
        <p:nvSpPr>
          <p:cNvPr id="1260547" name="Text Box 3"/>
          <p:cNvSpPr txBox="1">
            <a:spLocks noChangeArrowheads="1"/>
          </p:cNvSpPr>
          <p:nvPr/>
        </p:nvSpPr>
        <p:spPr bwMode="auto">
          <a:xfrm>
            <a:off x="228600" y="4281488"/>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solidFill>
                  <a:srgbClr val="CC3300"/>
                </a:solidFill>
                <a:latin typeface="宋体" pitchFamily="2" charset="-122"/>
              </a:rPr>
              <a:t>  </a:t>
            </a:r>
            <a:r>
              <a:rPr lang="en-US" altLang="zh-CN" sz="2800" b="1" dirty="0" smtClean="0">
                <a:solidFill>
                  <a:srgbClr val="CC3300"/>
                </a:solidFill>
                <a:latin typeface="宋体" pitchFamily="2" charset="-122"/>
              </a:rPr>
              <a:t>  </a:t>
            </a:r>
            <a:r>
              <a:rPr lang="zh-CN" altLang="en-US" sz="2800" b="1" dirty="0" smtClean="0">
                <a:solidFill>
                  <a:srgbClr val="CC3300"/>
                </a:solidFill>
              </a:rPr>
              <a:t>流水线</a:t>
            </a:r>
            <a:r>
              <a:rPr lang="zh-CN" altLang="en-US" sz="2800" b="1" dirty="0">
                <a:solidFill>
                  <a:srgbClr val="CC3300"/>
                </a:solidFill>
              </a:rPr>
              <a:t>适用范围？</a:t>
            </a:r>
          </a:p>
        </p:txBody>
      </p:sp>
      <p:sp>
        <p:nvSpPr>
          <p:cNvPr id="1260548" name="Text Box 4"/>
          <p:cNvSpPr txBox="1">
            <a:spLocks noChangeArrowheads="1"/>
          </p:cNvSpPr>
          <p:nvPr/>
        </p:nvSpPr>
        <p:spPr bwMode="auto">
          <a:xfrm>
            <a:off x="228600" y="48006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t>流水线适合于操作相同、操作数间无相关性的多个指令的执行。</a:t>
            </a:r>
          </a:p>
        </p:txBody>
      </p:sp>
      <p:sp>
        <p:nvSpPr>
          <p:cNvPr id="1260549" name="Text Box 5"/>
          <p:cNvSpPr txBox="1">
            <a:spLocks noChangeArrowheads="1"/>
          </p:cNvSpPr>
          <p:nvPr/>
        </p:nvSpPr>
        <p:spPr bwMode="auto">
          <a:xfrm>
            <a:off x="228600" y="172085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latin typeface="宋体" pitchFamily="2" charset="-122"/>
              </a:rPr>
              <a:t>    </a:t>
            </a:r>
            <a:r>
              <a:rPr lang="zh-CN" altLang="en-US" sz="2800" b="1" dirty="0">
                <a:latin typeface="宋体" pitchFamily="2" charset="-122"/>
              </a:rPr>
              <a:t>功能切换必须等待排空后进行。</a:t>
            </a:r>
            <a:r>
              <a:rPr lang="zh-CN" altLang="en-US" sz="2800" b="1" dirty="0">
                <a:solidFill>
                  <a:schemeClr val="accent2"/>
                </a:solidFill>
                <a:latin typeface="宋体" pitchFamily="2" charset="-122"/>
              </a:rPr>
              <a:t>（静态通病）</a:t>
            </a:r>
          </a:p>
        </p:txBody>
      </p:sp>
      <p:sp>
        <p:nvSpPr>
          <p:cNvPr id="1260550" name="Text Box 6"/>
          <p:cNvSpPr txBox="1">
            <a:spLocks noChangeArrowheads="1"/>
          </p:cNvSpPr>
          <p:nvPr/>
        </p:nvSpPr>
        <p:spPr bwMode="auto">
          <a:xfrm>
            <a:off x="228600" y="2757488"/>
            <a:ext cx="586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solidFill>
                  <a:srgbClr val="CC3300"/>
                </a:solidFill>
                <a:latin typeface="宋体" pitchFamily="2" charset="-122"/>
              </a:rPr>
              <a:t>  </a:t>
            </a:r>
            <a:r>
              <a:rPr lang="en-US" altLang="zh-CN" sz="2800" b="1" dirty="0" smtClean="0">
                <a:solidFill>
                  <a:srgbClr val="CC3300"/>
                </a:solidFill>
                <a:latin typeface="宋体" pitchFamily="2" charset="-122"/>
              </a:rPr>
              <a:t>   </a:t>
            </a:r>
            <a:r>
              <a:rPr lang="zh-CN" altLang="en-US" sz="2800" b="1" dirty="0" smtClean="0">
                <a:solidFill>
                  <a:srgbClr val="CC3300"/>
                </a:solidFill>
                <a:latin typeface="宋体" pitchFamily="2" charset="-122"/>
              </a:rPr>
              <a:t>如何</a:t>
            </a:r>
            <a:r>
              <a:rPr lang="zh-CN" altLang="en-US" sz="2800" b="1" dirty="0">
                <a:solidFill>
                  <a:srgbClr val="CC3300"/>
                </a:solidFill>
                <a:latin typeface="宋体" pitchFamily="2" charset="-122"/>
              </a:rPr>
              <a:t>提高流水线效率？</a:t>
            </a:r>
          </a:p>
        </p:txBody>
      </p:sp>
      <p:sp>
        <p:nvSpPr>
          <p:cNvPr id="1260551" name="Text Box 7"/>
          <p:cNvSpPr txBox="1">
            <a:spLocks noChangeArrowheads="1"/>
          </p:cNvSpPr>
          <p:nvPr/>
        </p:nvSpPr>
        <p:spPr bwMode="auto">
          <a:xfrm>
            <a:off x="683568" y="3276600"/>
            <a:ext cx="823183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dirty="0" smtClean="0">
                <a:latin typeface="宋体" pitchFamily="2" charset="-122"/>
              </a:rPr>
              <a:t>  尽量</a:t>
            </a:r>
            <a:r>
              <a:rPr lang="zh-CN" altLang="en-US" sz="2800" b="1" dirty="0">
                <a:latin typeface="宋体" pitchFamily="2" charset="-122"/>
              </a:rPr>
              <a:t>细化各功能段，</a:t>
            </a:r>
            <a:r>
              <a:rPr lang="zh-CN" altLang="en-US" sz="2800" b="1" dirty="0"/>
              <a:t>尽量减少功能切换，尽量减少数据相关，尽量增加一次处理的指令数量。</a:t>
            </a:r>
          </a:p>
        </p:txBody>
      </p:sp>
      <p:sp>
        <p:nvSpPr>
          <p:cNvPr id="1260553" name="Text Box 9"/>
          <p:cNvSpPr txBox="1">
            <a:spLocks noChangeArrowheads="1"/>
          </p:cNvSpPr>
          <p:nvPr/>
        </p:nvSpPr>
        <p:spPr bwMode="auto">
          <a:xfrm>
            <a:off x="228600" y="760413"/>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latin typeface="宋体" pitchFamily="2" charset="-122"/>
              </a:rPr>
              <a:t>建立、排空时间过多；</a:t>
            </a:r>
            <a:endParaRPr lang="zh-CN" altLang="en-US" sz="2800" b="1">
              <a:solidFill>
                <a:schemeClr val="accent2"/>
              </a:solidFill>
              <a:latin typeface="宋体" pitchFamily="2" charset="-122"/>
            </a:endParaRPr>
          </a:p>
        </p:txBody>
      </p:sp>
      <p:sp>
        <p:nvSpPr>
          <p:cNvPr id="1260554" name="Text Box 10"/>
          <p:cNvSpPr txBox="1">
            <a:spLocks noChangeArrowheads="1"/>
          </p:cNvSpPr>
          <p:nvPr/>
        </p:nvSpPr>
        <p:spPr bwMode="auto">
          <a:xfrm>
            <a:off x="228600" y="126365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solidFill>
                  <a:schemeClr val="accent2"/>
                </a:solidFill>
                <a:latin typeface="宋体" pitchFamily="2" charset="-122"/>
              </a:rPr>
              <a:t>（流水线断流</a:t>
            </a:r>
            <a:r>
              <a:rPr lang="en-US" altLang="zh-CN" sz="2800" b="1">
                <a:solidFill>
                  <a:schemeClr val="accent2"/>
                </a:solidFill>
              </a:rPr>
              <a:t>—</a:t>
            </a:r>
            <a:r>
              <a:rPr lang="zh-CN" altLang="en-US" sz="2800" b="1">
                <a:solidFill>
                  <a:schemeClr val="accent2"/>
                </a:solidFill>
                <a:latin typeface="宋体" pitchFamily="2" charset="-122"/>
              </a:rPr>
              <a:t>数据相关和操作变换 ）</a:t>
            </a:r>
          </a:p>
        </p:txBody>
      </p:sp>
      <p:sp>
        <p:nvSpPr>
          <p:cNvPr id="1260555" name="Text Box 11"/>
          <p:cNvSpPr txBox="1">
            <a:spLocks noChangeArrowheads="1"/>
          </p:cNvSpPr>
          <p:nvPr/>
        </p:nvSpPr>
        <p:spPr bwMode="auto">
          <a:xfrm>
            <a:off x="228600" y="22098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solidFill>
                  <a:schemeClr val="folHlink"/>
                </a:solidFill>
                <a:latin typeface="宋体" pitchFamily="2" charset="-122"/>
              </a:rPr>
              <a:t>    </a:t>
            </a:r>
            <a:r>
              <a:rPr lang="zh-CN" altLang="en-US" sz="2800" b="1" dirty="0" smtClean="0">
                <a:solidFill>
                  <a:srgbClr val="990099"/>
                </a:solidFill>
                <a:latin typeface="宋体" pitchFamily="2" charset="-122"/>
              </a:rPr>
              <a:t>对此</a:t>
            </a:r>
            <a:r>
              <a:rPr lang="zh-CN" altLang="en-US" sz="2800" b="1" dirty="0">
                <a:solidFill>
                  <a:srgbClr val="990099"/>
                </a:solidFill>
                <a:latin typeface="宋体" pitchFamily="2" charset="-122"/>
              </a:rPr>
              <a:t>题动态流水线结果如何？</a:t>
            </a:r>
            <a:r>
              <a:rPr lang="zh-CN" altLang="en-US" sz="2800" b="1" dirty="0">
                <a:solidFill>
                  <a:schemeClr val="folHlink"/>
                </a:solidFill>
                <a:latin typeface="宋体" pitchFamily="2" charset="-122"/>
              </a:rPr>
              <a:t>（减少</a:t>
            </a:r>
            <a:r>
              <a:rPr lang="en-US" altLang="zh-CN" sz="2800" b="1" dirty="0">
                <a:solidFill>
                  <a:schemeClr val="folHlink"/>
                </a:solidFill>
                <a:latin typeface="宋体" pitchFamily="2" charset="-122"/>
              </a:rPr>
              <a:t>2</a:t>
            </a:r>
            <a:r>
              <a:rPr lang="zh-CN" altLang="en-US" sz="2800" b="1" dirty="0">
                <a:solidFill>
                  <a:schemeClr val="folHlink"/>
                </a:solidFill>
                <a:latin typeface="宋体" pitchFamily="2" charset="-122"/>
              </a:rPr>
              <a:t>个</a:t>
            </a:r>
            <a:r>
              <a:rPr lang="en-US" altLang="zh-CN" sz="2800" b="1" dirty="0" err="1">
                <a:solidFill>
                  <a:schemeClr val="folHlink"/>
                </a:solidFill>
                <a:latin typeface="宋体" pitchFamily="2" charset="-122"/>
              </a:rPr>
              <a:t>Δt</a:t>
            </a:r>
            <a:r>
              <a:rPr lang="zh-CN" altLang="en-US" sz="2800" b="1" dirty="0">
                <a:solidFill>
                  <a:schemeClr val="folHlink"/>
                </a:solidFill>
                <a:latin typeface="宋体" pitchFamily="2" charset="-122"/>
              </a:rPr>
              <a:t>）</a:t>
            </a:r>
          </a:p>
        </p:txBody>
      </p:sp>
      <p:sp>
        <p:nvSpPr>
          <p:cNvPr id="109582" name="Text Box 12"/>
          <p:cNvSpPr txBox="1">
            <a:spLocks noChangeArrowheads="1"/>
          </p:cNvSpPr>
          <p:nvPr/>
        </p:nvSpPr>
        <p:spPr bwMode="auto">
          <a:xfrm>
            <a:off x="323850" y="5681663"/>
            <a:ext cx="8820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dirty="0"/>
              <a:t>课堂作业  </a:t>
            </a:r>
            <a:r>
              <a:rPr lang="en-US" altLang="zh-CN" dirty="0">
                <a:solidFill>
                  <a:srgbClr val="0070C0"/>
                </a:solidFill>
              </a:rPr>
              <a:t>stage 1 : 1 </a:t>
            </a:r>
            <a:r>
              <a:rPr lang="en-US" altLang="zh-CN" b="1" dirty="0" err="1">
                <a:solidFill>
                  <a:srgbClr val="0070C0"/>
                </a:solidFill>
              </a:rPr>
              <a:t>Δt</a:t>
            </a:r>
            <a:r>
              <a:rPr lang="en-US" altLang="zh-CN" b="1" dirty="0">
                <a:solidFill>
                  <a:srgbClr val="0070C0"/>
                </a:solidFill>
              </a:rPr>
              <a:t> ,Stage 2: 3 </a:t>
            </a:r>
            <a:r>
              <a:rPr lang="en-US" altLang="zh-CN" b="1" dirty="0" err="1">
                <a:solidFill>
                  <a:srgbClr val="0070C0"/>
                </a:solidFill>
              </a:rPr>
              <a:t>Δt</a:t>
            </a:r>
            <a:r>
              <a:rPr lang="en-US" altLang="zh-CN" b="1" dirty="0">
                <a:solidFill>
                  <a:srgbClr val="0070C0"/>
                </a:solidFill>
              </a:rPr>
              <a:t> , stage 3: 2 </a:t>
            </a:r>
            <a:r>
              <a:rPr lang="en-US" altLang="zh-CN" b="1" dirty="0" err="1">
                <a:solidFill>
                  <a:srgbClr val="0070C0"/>
                </a:solidFill>
              </a:rPr>
              <a:t>Δt</a:t>
            </a:r>
            <a:r>
              <a:rPr lang="en-US" altLang="zh-CN" b="1" dirty="0">
                <a:solidFill>
                  <a:srgbClr val="0070C0"/>
                </a:solidFill>
              </a:rPr>
              <a:t>, stage 4 :1 </a:t>
            </a:r>
            <a:r>
              <a:rPr lang="en-US" altLang="zh-CN" b="1" dirty="0" err="1">
                <a:solidFill>
                  <a:srgbClr val="0070C0"/>
                </a:solidFill>
              </a:rPr>
              <a:t>Δt</a:t>
            </a:r>
            <a:r>
              <a:rPr lang="en-US" altLang="zh-CN" b="1" dirty="0">
                <a:solidFill>
                  <a:srgbClr val="0070C0"/>
                </a:solidFill>
              </a:rPr>
              <a:t>, </a:t>
            </a:r>
            <a:r>
              <a:rPr lang="zh-CN" altLang="en-US" b="1" dirty="0">
                <a:solidFill>
                  <a:srgbClr val="0070C0"/>
                </a:solidFill>
              </a:rPr>
              <a:t>每隔</a:t>
            </a:r>
            <a:r>
              <a:rPr lang="en-US" altLang="zh-CN" b="1" dirty="0">
                <a:solidFill>
                  <a:srgbClr val="0070C0"/>
                </a:solidFill>
              </a:rPr>
              <a:t>3 </a:t>
            </a:r>
            <a:r>
              <a:rPr lang="en-US" altLang="zh-CN" b="1" dirty="0" err="1">
                <a:solidFill>
                  <a:srgbClr val="0070C0"/>
                </a:solidFill>
              </a:rPr>
              <a:t>Δt</a:t>
            </a:r>
            <a:r>
              <a:rPr lang="zh-CN" altLang="en-US" b="1" dirty="0">
                <a:solidFill>
                  <a:srgbClr val="0070C0"/>
                </a:solidFill>
              </a:rPr>
              <a:t>输入一个任务</a:t>
            </a:r>
            <a:r>
              <a:rPr lang="en-US" altLang="zh-CN" b="1" dirty="0">
                <a:solidFill>
                  <a:srgbClr val="0070C0"/>
                </a:solidFill>
              </a:rPr>
              <a:t>,</a:t>
            </a:r>
            <a:r>
              <a:rPr lang="zh-CN" altLang="en-US" b="1" dirty="0">
                <a:solidFill>
                  <a:srgbClr val="0070C0"/>
                </a:solidFill>
              </a:rPr>
              <a:t>求</a:t>
            </a:r>
            <a:r>
              <a:rPr lang="en-US" altLang="zh-CN" b="1" dirty="0" err="1">
                <a:solidFill>
                  <a:srgbClr val="0070C0"/>
                </a:solidFill>
              </a:rPr>
              <a:t>Tp,E,Sp</a:t>
            </a:r>
            <a:endParaRPr lang="en-US" altLang="zh-CN" b="1" dirty="0">
              <a:solidFill>
                <a:srgbClr val="0070C0"/>
              </a:solidFill>
            </a:endParaRPr>
          </a:p>
        </p:txBody>
      </p:sp>
      <p:sp>
        <p:nvSpPr>
          <p:cNvPr id="15" name="矩形 14"/>
          <p:cNvSpPr/>
          <p:nvPr/>
        </p:nvSpPr>
        <p:spPr>
          <a:xfrm>
            <a:off x="4799484" y="4151452"/>
            <a:ext cx="3556173" cy="707886"/>
          </a:xfrm>
          <a:prstGeom prst="rect">
            <a:avLst/>
          </a:prstGeom>
        </p:spPr>
        <p:txBody>
          <a:bodyPr wrap="square">
            <a:spAutoFit/>
          </a:bodyPr>
          <a:lstStyle/>
          <a:p>
            <a:r>
              <a:rPr lang="en-US" altLang="zh-CN" sz="2000" b="1" dirty="0" smtClean="0">
                <a:solidFill>
                  <a:srgbClr val="FF0066"/>
                </a:solidFill>
              </a:rPr>
              <a:t>How about stage </a:t>
            </a:r>
            <a:r>
              <a:rPr lang="en-US" altLang="zh-CN" sz="2000" b="1" dirty="0">
                <a:solidFill>
                  <a:srgbClr val="FF0066"/>
                </a:solidFill>
              </a:rPr>
              <a:t>1 and 5 needs 3 time units</a:t>
            </a:r>
            <a:endParaRPr lang="zh-CN" altLang="en-US" sz="2000" dirty="0">
              <a:solidFill>
                <a:srgbClr val="FF0066"/>
              </a:solidFill>
            </a:endParaRP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126</a:t>
            </a:fld>
            <a:endParaRPr lang="en-US" altLang="zh-CN" dirty="0"/>
          </a:p>
        </p:txBody>
      </p:sp>
    </p:spTree>
    <p:extLst>
      <p:ext uri="{BB962C8B-B14F-4D97-AF65-F5344CB8AC3E}">
        <p14:creationId xmlns:p14="http://schemas.microsoft.com/office/powerpoint/2010/main" val="3804731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05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605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605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6055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6055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605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2605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260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0547" grpId="0" autoUpdateAnimBg="0"/>
      <p:bldP spid="1260548" grpId="0" autoUpdateAnimBg="0"/>
      <p:bldP spid="1260549" grpId="0" autoUpdateAnimBg="0"/>
      <p:bldP spid="1260550" grpId="0" autoUpdateAnimBg="0"/>
      <p:bldP spid="1260551" grpId="0" autoUpdateAnimBg="0"/>
      <p:bldP spid="1260553" grpId="0" autoUpdateAnimBg="0"/>
      <p:bldP spid="1260554" grpId="0" autoUpdateAnimBg="0"/>
      <p:bldP spid="1260555" grpId="0" autoUpdateAnimBg="0"/>
      <p:bldP spid="1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2C65F7E-F7F1-4804-A520-48B78823EB44}"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78851"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78858" name="Text Box 7"/>
          <p:cNvSpPr txBox="1">
            <a:spLocks noChangeArrowheads="1"/>
          </p:cNvSpPr>
          <p:nvPr/>
        </p:nvSpPr>
        <p:spPr bwMode="auto">
          <a:xfrm>
            <a:off x="1187624" y="457200"/>
            <a:ext cx="7488238" cy="253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None/>
            </a:pPr>
            <a:r>
              <a:rPr lang="zh-CN" altLang="en-US" sz="1800" dirty="0">
                <a:solidFill>
                  <a:schemeClr val="accent2"/>
                </a:solidFill>
                <a:latin typeface="Times New Roman" panose="02020603050405020304" pitchFamily="18" charset="0"/>
              </a:rPr>
              <a:t>假设前面</a:t>
            </a:r>
            <a:r>
              <a:rPr lang="en-US" altLang="zh-CN" sz="1800" dirty="0">
                <a:solidFill>
                  <a:schemeClr val="accent2"/>
                </a:solidFill>
                <a:latin typeface="Times New Roman" panose="02020603050405020304" pitchFamily="18" charset="0"/>
              </a:rPr>
              <a:t>MIPS</a:t>
            </a:r>
            <a:r>
              <a:rPr lang="zh-CN" altLang="en-US" sz="1800" dirty="0">
                <a:solidFill>
                  <a:schemeClr val="accent2"/>
                </a:solidFill>
                <a:latin typeface="Times New Roman" panose="02020603050405020304" pitchFamily="18" charset="0"/>
              </a:rPr>
              <a:t>非流水线实现的时钟周期时间为</a:t>
            </a:r>
            <a:r>
              <a:rPr lang="en-US" altLang="zh-CN" sz="1800" dirty="0">
                <a:solidFill>
                  <a:schemeClr val="accent2"/>
                </a:solidFill>
                <a:latin typeface="Times New Roman" panose="02020603050405020304" pitchFamily="18" charset="0"/>
              </a:rPr>
              <a:t>10ns</a:t>
            </a:r>
            <a:r>
              <a:rPr lang="zh-CN" altLang="en-US" sz="1800" dirty="0">
                <a:solidFill>
                  <a:schemeClr val="accent2"/>
                </a:solidFill>
                <a:latin typeface="Times New Roman" panose="02020603050405020304" pitchFamily="18" charset="0"/>
              </a:rPr>
              <a:t>，</a:t>
            </a:r>
            <a:r>
              <a:rPr lang="en-US" altLang="zh-CN" sz="1800" dirty="0">
                <a:solidFill>
                  <a:schemeClr val="accent2"/>
                </a:solidFill>
                <a:latin typeface="Times New Roman" panose="02020603050405020304" pitchFamily="18" charset="0"/>
              </a:rPr>
              <a:t>ALU</a:t>
            </a:r>
            <a:r>
              <a:rPr lang="zh-CN" altLang="en-US" sz="1800" dirty="0">
                <a:solidFill>
                  <a:schemeClr val="accent2"/>
                </a:solidFill>
                <a:latin typeface="Times New Roman" panose="02020603050405020304" pitchFamily="18" charset="0"/>
              </a:rPr>
              <a:t>和分支指令需要</a:t>
            </a:r>
            <a:r>
              <a:rPr lang="en-US" altLang="zh-CN" sz="1800" dirty="0">
                <a:solidFill>
                  <a:schemeClr val="accent2"/>
                </a:solidFill>
                <a:latin typeface="Times New Roman" panose="02020603050405020304" pitchFamily="18" charset="0"/>
              </a:rPr>
              <a:t>4</a:t>
            </a:r>
            <a:r>
              <a:rPr lang="zh-CN" altLang="en-US" sz="1800" dirty="0">
                <a:solidFill>
                  <a:schemeClr val="accent2"/>
                </a:solidFill>
                <a:latin typeface="Times New Roman" panose="02020603050405020304" pitchFamily="18" charset="0"/>
              </a:rPr>
              <a:t>个时钟周期，访问存储器指令需</a:t>
            </a:r>
            <a:r>
              <a:rPr lang="en-US" altLang="zh-CN" sz="1800" dirty="0">
                <a:solidFill>
                  <a:schemeClr val="accent2"/>
                </a:solidFill>
                <a:latin typeface="Times New Roman" panose="02020603050405020304" pitchFamily="18" charset="0"/>
              </a:rPr>
              <a:t>5</a:t>
            </a:r>
            <a:r>
              <a:rPr lang="zh-CN" altLang="en-US" sz="1800" dirty="0">
                <a:solidFill>
                  <a:schemeClr val="accent2"/>
                </a:solidFill>
                <a:latin typeface="Times New Roman" panose="02020603050405020304" pitchFamily="18" charset="0"/>
              </a:rPr>
              <a:t>个时钟周期，上述指令在程序中出现的相对频率分别是：</a:t>
            </a:r>
            <a:r>
              <a:rPr lang="en-US" altLang="zh-CN" sz="1800" dirty="0">
                <a:solidFill>
                  <a:schemeClr val="accent2"/>
                </a:solidFill>
                <a:latin typeface="Times New Roman" panose="02020603050405020304" pitchFamily="18" charset="0"/>
              </a:rPr>
              <a:t>40%</a:t>
            </a:r>
            <a:r>
              <a:rPr lang="zh-CN" altLang="en-US" sz="1800" dirty="0">
                <a:solidFill>
                  <a:schemeClr val="accent2"/>
                </a:solidFill>
                <a:latin typeface="Times New Roman" panose="02020603050405020304" pitchFamily="18" charset="0"/>
              </a:rPr>
              <a:t>、</a:t>
            </a:r>
            <a:r>
              <a:rPr lang="en-US" altLang="zh-CN" sz="1800" dirty="0">
                <a:solidFill>
                  <a:schemeClr val="accent2"/>
                </a:solidFill>
                <a:latin typeface="Times New Roman" panose="02020603050405020304" pitchFamily="18" charset="0"/>
              </a:rPr>
              <a:t>20%</a:t>
            </a:r>
            <a:r>
              <a:rPr lang="zh-CN" altLang="en-US" sz="1800" dirty="0">
                <a:solidFill>
                  <a:schemeClr val="accent2"/>
                </a:solidFill>
                <a:latin typeface="Times New Roman" panose="02020603050405020304" pitchFamily="18" charset="0"/>
              </a:rPr>
              <a:t>和</a:t>
            </a:r>
            <a:r>
              <a:rPr lang="en-US" altLang="zh-CN" sz="1800" dirty="0">
                <a:solidFill>
                  <a:schemeClr val="accent2"/>
                </a:solidFill>
                <a:latin typeface="Times New Roman" panose="02020603050405020304" pitchFamily="18" charset="0"/>
              </a:rPr>
              <a:t>40%</a:t>
            </a:r>
            <a:r>
              <a:rPr lang="zh-CN" altLang="en-US" sz="1800" dirty="0">
                <a:solidFill>
                  <a:schemeClr val="accent2"/>
                </a:solidFill>
                <a:latin typeface="Times New Roman" panose="02020603050405020304" pitchFamily="18" charset="0"/>
              </a:rPr>
              <a:t>。在基本的</a:t>
            </a:r>
            <a:r>
              <a:rPr lang="en-US" altLang="zh-CN" sz="1800" dirty="0">
                <a:solidFill>
                  <a:schemeClr val="accent2"/>
                </a:solidFill>
                <a:latin typeface="Times New Roman" panose="02020603050405020304" pitchFamily="18" charset="0"/>
              </a:rPr>
              <a:t>MIPS</a:t>
            </a:r>
            <a:r>
              <a:rPr lang="zh-CN" altLang="en-US" sz="1800" dirty="0">
                <a:solidFill>
                  <a:schemeClr val="accent2"/>
                </a:solidFill>
                <a:latin typeface="Times New Roman" panose="02020603050405020304" pitchFamily="18" charset="0"/>
              </a:rPr>
              <a:t>流水线中，假设由于时钟扭曲和寄存器建立延迟等原因，流水线要在其时钟周期时间上附加</a:t>
            </a:r>
            <a:r>
              <a:rPr lang="en-US" altLang="zh-CN" sz="1800" dirty="0">
                <a:solidFill>
                  <a:schemeClr val="accent2"/>
                </a:solidFill>
                <a:latin typeface="Times New Roman" panose="02020603050405020304" pitchFamily="18" charset="0"/>
              </a:rPr>
              <a:t>1ns</a:t>
            </a:r>
            <a:r>
              <a:rPr lang="zh-CN" altLang="en-US" sz="1800" dirty="0">
                <a:solidFill>
                  <a:schemeClr val="accent2"/>
                </a:solidFill>
                <a:latin typeface="Times New Roman" panose="02020603050405020304" pitchFamily="18" charset="0"/>
              </a:rPr>
              <a:t>的额外开销。现忽略任何其他延迟因素的影响，请问：相对于非流水实现而，基本的</a:t>
            </a:r>
            <a:r>
              <a:rPr lang="en-US" altLang="zh-CN" sz="1800" dirty="0">
                <a:solidFill>
                  <a:schemeClr val="accent2"/>
                </a:solidFill>
                <a:latin typeface="Times New Roman" panose="02020603050405020304" pitchFamily="18" charset="0"/>
              </a:rPr>
              <a:t>MIPS</a:t>
            </a:r>
            <a:r>
              <a:rPr lang="zh-CN" altLang="en-US" sz="1800" dirty="0">
                <a:solidFill>
                  <a:schemeClr val="accent2"/>
                </a:solidFill>
                <a:latin typeface="Times New Roman" panose="02020603050405020304" pitchFamily="18" charset="0"/>
              </a:rPr>
              <a:t>流水线执行指令的加速比是多少</a:t>
            </a:r>
            <a:r>
              <a:rPr lang="zh-CN" altLang="en-US" sz="1800" dirty="0" smtClean="0">
                <a:solidFill>
                  <a:schemeClr val="accent2"/>
                </a:solidFill>
                <a:latin typeface="Times New Roman" panose="02020603050405020304" pitchFamily="18" charset="0"/>
              </a:rPr>
              <a:t>？</a:t>
            </a:r>
            <a:endParaRPr lang="en-US" altLang="zh-CN" sz="1800" dirty="0">
              <a:solidFill>
                <a:schemeClr val="accent2"/>
              </a:solidFill>
              <a:latin typeface="Times New Roman" panose="02020603050405020304" pitchFamily="18" charset="0"/>
            </a:endParaRPr>
          </a:p>
        </p:txBody>
      </p:sp>
      <p:sp>
        <p:nvSpPr>
          <p:cNvPr id="78859" name="Text Box 8"/>
          <p:cNvSpPr txBox="1">
            <a:spLocks noChangeArrowheads="1"/>
          </p:cNvSpPr>
          <p:nvPr/>
        </p:nvSpPr>
        <p:spPr bwMode="auto">
          <a:xfrm>
            <a:off x="432966" y="786888"/>
            <a:ext cx="1079500"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2400" dirty="0" smtClean="0">
                <a:latin typeface="Times New Roman" panose="02020603050405020304" pitchFamily="18" charset="0"/>
              </a:rPr>
              <a:t>例</a:t>
            </a:r>
            <a:r>
              <a:rPr lang="en-US" altLang="zh-CN" sz="2400" dirty="0" smtClean="0">
                <a:latin typeface="Times New Roman" panose="02020603050405020304" pitchFamily="18" charset="0"/>
              </a:rPr>
              <a:t>5</a:t>
            </a:r>
            <a:endParaRPr lang="en-US" altLang="zh-CN" sz="2400" dirty="0">
              <a:solidFill>
                <a:schemeClr val="accent2"/>
              </a:solidFill>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995936" y="3061979"/>
            <a:ext cx="5026682" cy="3342987"/>
          </a:xfrm>
          <a:prstGeom prst="rect">
            <a:avLst/>
          </a:prstGeom>
        </p:spPr>
      </p:pic>
      <p:sp>
        <p:nvSpPr>
          <p:cNvPr id="3" name="矩形 2"/>
          <p:cNvSpPr/>
          <p:nvPr/>
        </p:nvSpPr>
        <p:spPr>
          <a:xfrm>
            <a:off x="152400" y="4022858"/>
            <a:ext cx="3843536" cy="1130246"/>
          </a:xfrm>
          <a:prstGeom prst="rect">
            <a:avLst/>
          </a:prstGeom>
        </p:spPr>
        <p:txBody>
          <a:bodyPr wrap="square">
            <a:spAutoFit/>
          </a:bodyPr>
          <a:lstStyle/>
          <a:p>
            <a:pPr eaLnBrk="1" hangingPunct="1">
              <a:lnSpc>
                <a:spcPct val="150000"/>
              </a:lnSpc>
              <a:buFontTx/>
              <a:buNone/>
            </a:pPr>
            <a:r>
              <a:rPr lang="zh-CN" altLang="en-US" dirty="0">
                <a:solidFill>
                  <a:srgbClr val="FF3399"/>
                </a:solidFill>
              </a:rPr>
              <a:t>答案是</a:t>
            </a:r>
            <a:r>
              <a:rPr lang="en-US" altLang="zh-CN" dirty="0">
                <a:solidFill>
                  <a:srgbClr val="FF3399"/>
                </a:solidFill>
              </a:rPr>
              <a:t>n</a:t>
            </a:r>
            <a:r>
              <a:rPr lang="zh-CN" altLang="en-US" dirty="0">
                <a:solidFill>
                  <a:srgbClr val="FF3399"/>
                </a:solidFill>
              </a:rPr>
              <a:t>趋向于无穷大的答案，也就是最大加速比。</a:t>
            </a:r>
          </a:p>
        </p:txBody>
      </p:sp>
      <p:sp>
        <p:nvSpPr>
          <p:cNvPr id="4" name="灯片编号占位符 3"/>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127</a:t>
            </a:fld>
            <a:endParaRPr lang="en-US" altLang="zh-CN" dirty="0"/>
          </a:p>
        </p:txBody>
      </p:sp>
    </p:spTree>
    <p:extLst>
      <p:ext uri="{BB962C8B-B14F-4D97-AF65-F5344CB8AC3E}">
        <p14:creationId xmlns:p14="http://schemas.microsoft.com/office/powerpoint/2010/main" val="252613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91ED3A8-8DBE-42AA-A01C-28E36A94408B}"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81923"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81929"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81930" name="Text Box 7"/>
          <p:cNvSpPr txBox="1">
            <a:spLocks noChangeArrowheads="1"/>
          </p:cNvSpPr>
          <p:nvPr/>
        </p:nvSpPr>
        <p:spPr bwMode="auto">
          <a:xfrm>
            <a:off x="611188" y="1125538"/>
            <a:ext cx="8065268"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None/>
            </a:pPr>
            <a:r>
              <a:rPr lang="zh-CN" altLang="en-US" sz="2400" dirty="0" smtClean="0">
                <a:solidFill>
                  <a:schemeClr val="accent2"/>
                </a:solidFill>
                <a:latin typeface="Times New Roman" panose="02020603050405020304" pitchFamily="18" charset="0"/>
              </a:rPr>
              <a:t>练习：假设</a:t>
            </a:r>
            <a:r>
              <a:rPr lang="zh-CN" altLang="en-US" sz="2400" dirty="0">
                <a:solidFill>
                  <a:schemeClr val="accent2"/>
                </a:solidFill>
                <a:latin typeface="Times New Roman" panose="02020603050405020304" pitchFamily="18" charset="0"/>
              </a:rPr>
              <a:t>在</a:t>
            </a:r>
            <a:r>
              <a:rPr lang="en-US" altLang="zh-CN" sz="2400" dirty="0">
                <a:solidFill>
                  <a:schemeClr val="accent2"/>
                </a:solidFill>
                <a:latin typeface="Times New Roman" panose="02020603050405020304" pitchFamily="18" charset="0"/>
              </a:rPr>
              <a:t>MIPS</a:t>
            </a:r>
            <a:r>
              <a:rPr lang="zh-CN" altLang="en-US" sz="2400" dirty="0">
                <a:solidFill>
                  <a:schemeClr val="accent2"/>
                </a:solidFill>
                <a:latin typeface="Times New Roman" panose="02020603050405020304" pitchFamily="18" charset="0"/>
              </a:rPr>
              <a:t>的非流水实现和基本流水线中，</a:t>
            </a:r>
            <a:r>
              <a:rPr lang="en-US" altLang="zh-CN" sz="2400" dirty="0">
                <a:solidFill>
                  <a:schemeClr val="accent2"/>
                </a:solidFill>
                <a:latin typeface="Times New Roman" panose="02020603050405020304" pitchFamily="18" charset="0"/>
              </a:rPr>
              <a:t>5</a:t>
            </a:r>
            <a:r>
              <a:rPr lang="zh-CN" altLang="en-US" sz="2400" dirty="0">
                <a:solidFill>
                  <a:schemeClr val="accent2"/>
                </a:solidFill>
                <a:latin typeface="Times New Roman" panose="02020603050405020304" pitchFamily="18" charset="0"/>
              </a:rPr>
              <a:t>个功能</a:t>
            </a:r>
          </a:p>
          <a:p>
            <a:pPr eaLnBrk="1" hangingPunct="1">
              <a:lnSpc>
                <a:spcPct val="150000"/>
              </a:lnSpc>
              <a:buFontTx/>
              <a:buNone/>
            </a:pPr>
            <a:r>
              <a:rPr lang="zh-CN" altLang="en-US" sz="2400" dirty="0">
                <a:solidFill>
                  <a:schemeClr val="accent2"/>
                </a:solidFill>
                <a:latin typeface="Times New Roman" panose="02020603050405020304" pitchFamily="18" charset="0"/>
              </a:rPr>
              <a:t>          单元的时间为：</a:t>
            </a:r>
            <a:r>
              <a:rPr lang="en-US" altLang="zh-CN" sz="2400" dirty="0">
                <a:solidFill>
                  <a:schemeClr val="accent2"/>
                </a:solidFill>
                <a:latin typeface="Times New Roman" panose="02020603050405020304" pitchFamily="18" charset="0"/>
              </a:rPr>
              <a:t>10, 8, 10, 10, 7</a:t>
            </a:r>
            <a:r>
              <a:rPr lang="zh-CN" altLang="en-US" sz="2400" dirty="0">
                <a:solidFill>
                  <a:schemeClr val="accent2"/>
                </a:solidFill>
                <a:latin typeface="Times New Roman" panose="02020603050405020304" pitchFamily="18" charset="0"/>
              </a:rPr>
              <a:t>（</a:t>
            </a:r>
            <a:r>
              <a:rPr lang="en-US" altLang="zh-CN" sz="2400" dirty="0">
                <a:solidFill>
                  <a:schemeClr val="accent2"/>
                </a:solidFill>
                <a:latin typeface="Times New Roman" panose="02020603050405020304" pitchFamily="18" charset="0"/>
              </a:rPr>
              <a:t>ns</a:t>
            </a:r>
            <a:r>
              <a:rPr lang="zh-CN" altLang="en-US" sz="2400" dirty="0">
                <a:solidFill>
                  <a:schemeClr val="accent2"/>
                </a:solidFill>
                <a:latin typeface="Times New Roman" panose="02020603050405020304" pitchFamily="18" charset="0"/>
              </a:rPr>
              <a:t>），流水额外开销</a:t>
            </a:r>
          </a:p>
          <a:p>
            <a:pPr eaLnBrk="1" hangingPunct="1">
              <a:lnSpc>
                <a:spcPct val="150000"/>
              </a:lnSpc>
              <a:buFontTx/>
              <a:buNone/>
            </a:pPr>
            <a:r>
              <a:rPr lang="zh-CN" altLang="en-US" sz="2400" dirty="0">
                <a:solidFill>
                  <a:schemeClr val="accent2"/>
                </a:solidFill>
                <a:latin typeface="Times New Roman" panose="02020603050405020304" pitchFamily="18" charset="0"/>
              </a:rPr>
              <a:t>          为</a:t>
            </a:r>
            <a:r>
              <a:rPr lang="en-US" altLang="zh-CN" sz="2400" dirty="0">
                <a:solidFill>
                  <a:schemeClr val="accent2"/>
                </a:solidFill>
                <a:latin typeface="Times New Roman" panose="02020603050405020304" pitchFamily="18" charset="0"/>
              </a:rPr>
              <a:t>1ns</a:t>
            </a:r>
            <a:r>
              <a:rPr lang="zh-CN" altLang="en-US" sz="2400" dirty="0">
                <a:solidFill>
                  <a:schemeClr val="accent2"/>
                </a:solidFill>
                <a:latin typeface="Times New Roman" panose="02020603050405020304" pitchFamily="18" charset="0"/>
              </a:rPr>
              <a:t>，求加速比</a:t>
            </a:r>
            <a:r>
              <a:rPr lang="en-US" altLang="zh-CN" sz="2400" i="1" dirty="0">
                <a:solidFill>
                  <a:schemeClr val="accent2"/>
                </a:solidFill>
                <a:latin typeface="Times New Roman" panose="02020603050405020304" pitchFamily="18" charset="0"/>
              </a:rPr>
              <a:t>S</a:t>
            </a:r>
            <a:r>
              <a:rPr lang="zh-CN" altLang="en-US" sz="2400" dirty="0" smtClean="0">
                <a:solidFill>
                  <a:schemeClr val="accent2"/>
                </a:solidFill>
                <a:latin typeface="Times New Roman" panose="02020603050405020304" pitchFamily="18" charset="0"/>
              </a:rPr>
              <a:t>。</a:t>
            </a:r>
            <a:endParaRPr lang="en-US" altLang="zh-CN" sz="2400" dirty="0">
              <a:solidFill>
                <a:schemeClr val="accent2"/>
              </a:solidFill>
              <a:latin typeface="Times New Roman" panose="02020603050405020304" pitchFamily="18" charset="0"/>
            </a:endParaRPr>
          </a:p>
        </p:txBody>
      </p:sp>
      <p:sp>
        <p:nvSpPr>
          <p:cNvPr id="81931" name="Text Box 8"/>
          <p:cNvSpPr txBox="1">
            <a:spLocks noChangeArrowheads="1"/>
          </p:cNvSpPr>
          <p:nvPr/>
        </p:nvSpPr>
        <p:spPr bwMode="auto">
          <a:xfrm>
            <a:off x="714375" y="3923673"/>
            <a:ext cx="64770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400">
                <a:latin typeface="Times New Roman" panose="02020603050405020304" pitchFamily="18" charset="0"/>
              </a:rPr>
              <a:t>解：</a:t>
            </a:r>
          </a:p>
        </p:txBody>
      </p:sp>
      <p:graphicFrame>
        <p:nvGraphicFramePr>
          <p:cNvPr id="81932" name="Object 10"/>
          <p:cNvGraphicFramePr>
            <a:graphicFrameLocks noChangeAspect="1"/>
          </p:cNvGraphicFramePr>
          <p:nvPr>
            <p:extLst>
              <p:ext uri="{D42A27DB-BD31-4B8C-83A1-F6EECF244321}">
                <p14:modId xmlns:p14="http://schemas.microsoft.com/office/powerpoint/2010/main" val="4007094241"/>
              </p:ext>
            </p:extLst>
          </p:nvPr>
        </p:nvGraphicFramePr>
        <p:xfrm>
          <a:off x="2057400" y="3903035"/>
          <a:ext cx="4984750" cy="1608138"/>
        </p:xfrm>
        <a:graphic>
          <a:graphicData uri="http://schemas.openxmlformats.org/presentationml/2006/ole">
            <mc:AlternateContent xmlns:mc="http://schemas.openxmlformats.org/markup-compatibility/2006">
              <mc:Choice xmlns:v="urn:schemas-microsoft-com:vml" Requires="v">
                <p:oleObj spid="_x0000_s337946" r:id="rId3" imgW="2082800" imgH="673100" progId="Equation.DSMT4">
                  <p:embed/>
                </p:oleObj>
              </mc:Choice>
              <mc:Fallback>
                <p:oleObj r:id="rId3" imgW="2082800" imgH="673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903035"/>
                        <a:ext cx="4984750"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128</a:t>
            </a:fld>
            <a:endParaRPr lang="en-US" altLang="zh-CN" dirty="0"/>
          </a:p>
        </p:txBody>
      </p:sp>
    </p:spTree>
    <p:extLst>
      <p:ext uri="{BB962C8B-B14F-4D97-AF65-F5344CB8AC3E}">
        <p14:creationId xmlns:p14="http://schemas.microsoft.com/office/powerpoint/2010/main" val="153634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31"/>
                                        </p:tgtEl>
                                        <p:attrNameLst>
                                          <p:attrName>style.visibility</p:attrName>
                                        </p:attrNameLst>
                                      </p:cBhvr>
                                      <p:to>
                                        <p:strVal val="visible"/>
                                      </p:to>
                                    </p:set>
                                    <p:anim calcmode="lin" valueType="num">
                                      <p:cBhvr additive="base">
                                        <p:cTn id="7" dur="500" fill="hold"/>
                                        <p:tgtEl>
                                          <p:spTgt spid="81931"/>
                                        </p:tgtEl>
                                        <p:attrNameLst>
                                          <p:attrName>ppt_x</p:attrName>
                                        </p:attrNameLst>
                                      </p:cBhvr>
                                      <p:tavLst>
                                        <p:tav tm="0">
                                          <p:val>
                                            <p:strVal val="#ppt_x"/>
                                          </p:val>
                                        </p:tav>
                                        <p:tav tm="100000">
                                          <p:val>
                                            <p:strVal val="#ppt_x"/>
                                          </p:val>
                                        </p:tav>
                                      </p:tavLst>
                                    </p:anim>
                                    <p:anim calcmode="lin" valueType="num">
                                      <p:cBhvr additive="base">
                                        <p:cTn id="8" dur="500" fill="hold"/>
                                        <p:tgtEl>
                                          <p:spTgt spid="8193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1932"/>
                                        </p:tgtEl>
                                        <p:attrNameLst>
                                          <p:attrName>style.visibility</p:attrName>
                                        </p:attrNameLst>
                                      </p:cBhvr>
                                      <p:to>
                                        <p:strVal val="visible"/>
                                      </p:to>
                                    </p:set>
                                    <p:anim calcmode="lin" valueType="num">
                                      <p:cBhvr additive="base">
                                        <p:cTn id="11" dur="500" fill="hold"/>
                                        <p:tgtEl>
                                          <p:spTgt spid="81932"/>
                                        </p:tgtEl>
                                        <p:attrNameLst>
                                          <p:attrName>ppt_x</p:attrName>
                                        </p:attrNameLst>
                                      </p:cBhvr>
                                      <p:tavLst>
                                        <p:tav tm="0">
                                          <p:val>
                                            <p:strVal val="#ppt_x"/>
                                          </p:val>
                                        </p:tav>
                                        <p:tav tm="100000">
                                          <p:val>
                                            <p:strVal val="#ppt_x"/>
                                          </p:val>
                                        </p:tav>
                                      </p:tavLst>
                                    </p:anim>
                                    <p:anim calcmode="lin" valueType="num">
                                      <p:cBhvr additive="base">
                                        <p:cTn id="12" dur="500" fill="hold"/>
                                        <p:tgtEl>
                                          <p:spTgt spid="819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9460" name="Rectangle 2"/>
          <p:cNvSpPr>
            <a:spLocks noGrp="1" noChangeArrowheads="1"/>
          </p:cNvSpPr>
          <p:nvPr>
            <p:ph type="title"/>
          </p:nvPr>
        </p:nvSpPr>
        <p:spPr>
          <a:xfrm>
            <a:off x="990600" y="215900"/>
            <a:ext cx="7162800" cy="774700"/>
          </a:xfrm>
          <a:noFill/>
        </p:spPr>
        <p:txBody>
          <a:bodyPr lIns="92075" tIns="46038" rIns="92075" bIns="46038"/>
          <a:lstStyle/>
          <a:p>
            <a:pPr eaLnBrk="1" hangingPunct="1"/>
            <a:r>
              <a:rPr lang="en-US" altLang="zh-CN" sz="4800" dirty="0" smtClean="0"/>
              <a:t>Scheduling </a:t>
            </a:r>
          </a:p>
        </p:txBody>
      </p:sp>
      <p:sp>
        <p:nvSpPr>
          <p:cNvPr id="19461" name="Rectangle 3"/>
          <p:cNvSpPr>
            <a:spLocks noGrp="1" noChangeArrowheads="1"/>
          </p:cNvSpPr>
          <p:nvPr>
            <p:ph type="body" idx="1"/>
          </p:nvPr>
        </p:nvSpPr>
        <p:spPr>
          <a:xfrm>
            <a:off x="825500" y="1257300"/>
            <a:ext cx="7810500" cy="5143500"/>
          </a:xfrm>
          <a:noFill/>
        </p:spPr>
        <p:txBody>
          <a:bodyPr lIns="92075" tIns="46038" rIns="92075" bIns="46038"/>
          <a:lstStyle/>
          <a:p>
            <a:pPr eaLnBrk="1" hangingPunct="1">
              <a:lnSpc>
                <a:spcPct val="80000"/>
              </a:lnSpc>
            </a:pPr>
            <a:r>
              <a:rPr lang="zh-CN" altLang="en-US" b="1" dirty="0" smtClean="0"/>
              <a:t>静态指令调度             </a:t>
            </a:r>
            <a:r>
              <a:rPr lang="zh-CN" altLang="en-US" b="1" dirty="0" smtClean="0">
                <a:hlinkClick r:id="rId3" action="ppaction://hlinkfile"/>
              </a:rPr>
              <a:t> </a:t>
            </a:r>
            <a:endParaRPr lang="zh-CN" altLang="en-US" dirty="0" smtClean="0"/>
          </a:p>
          <a:p>
            <a:pPr eaLnBrk="1" hangingPunct="1">
              <a:lnSpc>
                <a:spcPct val="80000"/>
              </a:lnSpc>
            </a:pPr>
            <a:r>
              <a:rPr lang="zh-CN" altLang="en-US" dirty="0" smtClean="0"/>
              <a:t>静态调度</a:t>
            </a:r>
            <a:r>
              <a:rPr lang="en-US" altLang="zh-CN" dirty="0" smtClean="0"/>
              <a:t>(static scheduling)</a:t>
            </a:r>
            <a:r>
              <a:rPr lang="zh-CN" altLang="en-US" dirty="0" smtClean="0"/>
              <a:t>是由优化的编译程序来完成，其基本思想是重排指令序列，拉开具有数据相关的有关指令间的距离。由于是用编译程序判测潜在的数据相关，并在程序运行之前完成调度，故称为</a:t>
            </a:r>
            <a:r>
              <a:rPr lang="zh-CN" altLang="en-US" b="1" dirty="0" smtClean="0"/>
              <a:t>静态调度</a:t>
            </a:r>
            <a:r>
              <a:rPr lang="zh-CN" altLang="en-US" dirty="0" smtClean="0"/>
              <a:t>。</a:t>
            </a:r>
          </a:p>
          <a:p>
            <a:pPr eaLnBrk="1" hangingPunct="1">
              <a:lnSpc>
                <a:spcPct val="80000"/>
              </a:lnSpc>
            </a:pPr>
            <a:r>
              <a:rPr lang="en-US" altLang="zh-CN" b="1" dirty="0" smtClean="0"/>
              <a:t>【</a:t>
            </a:r>
            <a:r>
              <a:rPr lang="zh-CN" altLang="en-US" b="1" dirty="0" smtClean="0"/>
              <a:t>例</a:t>
            </a:r>
            <a:r>
              <a:rPr lang="en-US" altLang="zh-CN" b="1" dirty="0" smtClean="0"/>
              <a:t>】</a:t>
            </a:r>
            <a:r>
              <a:rPr lang="en-US" altLang="zh-CN" dirty="0" smtClean="0"/>
              <a:t> </a:t>
            </a:r>
            <a:r>
              <a:rPr lang="zh-CN" altLang="en-US" dirty="0" smtClean="0"/>
              <a:t>有</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四个存储器操作数，要求完成</a:t>
            </a:r>
            <a:r>
              <a:rPr lang="en-US" altLang="zh-CN" dirty="0" smtClean="0"/>
              <a:t>(A×B)</a:t>
            </a:r>
            <a:r>
              <a:rPr lang="zh-CN" altLang="en-US" dirty="0" smtClean="0"/>
              <a:t>＋</a:t>
            </a:r>
            <a:r>
              <a:rPr lang="en-US" altLang="zh-CN" dirty="0" smtClean="0"/>
              <a:t>(C+D)</a:t>
            </a:r>
            <a:r>
              <a:rPr lang="zh-CN" altLang="en-US" dirty="0" smtClean="0"/>
              <a:t>的运算。若原来程序如图 </a:t>
            </a:r>
            <a:r>
              <a:rPr lang="en-US" altLang="zh-CN" dirty="0" smtClean="0"/>
              <a:t>(a)</a:t>
            </a:r>
            <a:r>
              <a:rPr lang="zh-CN" altLang="en-US" dirty="0" smtClean="0"/>
              <a:t>所示，为拉开</a:t>
            </a:r>
            <a:r>
              <a:rPr lang="en-US" altLang="zh-CN" dirty="0" smtClean="0"/>
              <a:t>I3</a:t>
            </a:r>
            <a:r>
              <a:rPr lang="zh-CN" altLang="en-US" dirty="0" smtClean="0"/>
              <a:t>与</a:t>
            </a:r>
            <a:r>
              <a:rPr lang="en-US" altLang="zh-CN" dirty="0" smtClean="0"/>
              <a:t>I1</a:t>
            </a:r>
            <a:r>
              <a:rPr lang="zh-CN" altLang="en-US" dirty="0" smtClean="0"/>
              <a:t>、</a:t>
            </a:r>
            <a:r>
              <a:rPr lang="en-US" altLang="zh-CN" dirty="0" smtClean="0"/>
              <a:t>I2</a:t>
            </a:r>
            <a:r>
              <a:rPr lang="zh-CN" altLang="en-US" dirty="0" smtClean="0"/>
              <a:t>的距离，</a:t>
            </a:r>
            <a:r>
              <a:rPr lang="en-US" altLang="zh-CN" dirty="0" smtClean="0"/>
              <a:t>I6</a:t>
            </a:r>
            <a:r>
              <a:rPr lang="zh-CN" altLang="en-US" dirty="0" smtClean="0"/>
              <a:t>与</a:t>
            </a:r>
            <a:r>
              <a:rPr lang="en-US" altLang="zh-CN" dirty="0" smtClean="0"/>
              <a:t>I4</a:t>
            </a:r>
            <a:r>
              <a:rPr lang="zh-CN" altLang="en-US" dirty="0" smtClean="0"/>
              <a:t>、</a:t>
            </a:r>
            <a:r>
              <a:rPr lang="en-US" altLang="zh-CN" dirty="0" smtClean="0"/>
              <a:t>I5</a:t>
            </a:r>
            <a:r>
              <a:rPr lang="zh-CN" altLang="en-US" dirty="0" smtClean="0"/>
              <a:t>的距离，重排后的指令序列如图 </a:t>
            </a:r>
            <a:r>
              <a:rPr lang="en-US" altLang="zh-CN" dirty="0" smtClean="0"/>
              <a:t>(b)</a:t>
            </a:r>
            <a:r>
              <a:rPr lang="zh-CN" altLang="en-US" dirty="0" smtClean="0"/>
              <a:t>所示。</a:t>
            </a:r>
          </a:p>
        </p:txBody>
      </p:sp>
      <p:graphicFrame>
        <p:nvGraphicFramePr>
          <p:cNvPr id="19458" name="Object 4">
            <a:hlinkClick r:id="" action="ppaction://ole?verb=0"/>
          </p:cNvPr>
          <p:cNvGraphicFramePr>
            <a:graphicFrameLocks noChangeAspect="1"/>
          </p:cNvGraphicFramePr>
          <p:nvPr>
            <p:extLst>
              <p:ext uri="{D42A27DB-BD31-4B8C-83A1-F6EECF244321}">
                <p14:modId xmlns:p14="http://schemas.microsoft.com/office/powerpoint/2010/main" val="1238000701"/>
              </p:ext>
            </p:extLst>
          </p:nvPr>
        </p:nvGraphicFramePr>
        <p:xfrm>
          <a:off x="6804025" y="5876925"/>
          <a:ext cx="744538" cy="496888"/>
        </p:xfrm>
        <a:graphic>
          <a:graphicData uri="http://schemas.openxmlformats.org/presentationml/2006/ole">
            <mc:AlternateContent xmlns:mc="http://schemas.openxmlformats.org/markup-compatibility/2006">
              <mc:Choice xmlns:v="urn:schemas-microsoft-com:vml" Requires="v">
                <p:oleObj spid="_x0000_s215119" name="包装程序外壳对象" showAsIcon="1" r:id="rId4" imgW="504720" imgH="466560" progId="Package">
                  <p:embed/>
                </p:oleObj>
              </mc:Choice>
              <mc:Fallback>
                <p:oleObj name="包装程序外壳对象" showAsIcon="1" r:id="rId4" imgW="504720" imgH="466560" progId="Packag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025" y="5876925"/>
                        <a:ext cx="744538"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876AD97D-2899-4C61-A004-2A2F705D252F}" type="datetime1">
              <a:rPr lang="zh-CN" altLang="en-US" smtClean="0"/>
              <a:t>2021/11/7</a:t>
            </a:fld>
            <a:endParaRPr lang="en-US" altLang="zh-CN" dirty="0"/>
          </a:p>
        </p:txBody>
      </p:sp>
      <p:pic>
        <p:nvPicPr>
          <p:cNvPr id="4" name="图片 3"/>
          <p:cNvPicPr>
            <a:picLocks noChangeAspect="1"/>
          </p:cNvPicPr>
          <p:nvPr/>
        </p:nvPicPr>
        <p:blipFill>
          <a:blip r:embed="rId6"/>
          <a:stretch>
            <a:fillRect/>
          </a:stretch>
        </p:blipFill>
        <p:spPr>
          <a:xfrm>
            <a:off x="2135969" y="1784302"/>
            <a:ext cx="5189562" cy="3632693"/>
          </a:xfrm>
          <a:prstGeom prst="rect">
            <a:avLst/>
          </a:prstGeom>
        </p:spPr>
      </p:pic>
      <p:sp>
        <p:nvSpPr>
          <p:cNvPr id="5" name="灯片编号占位符 4"/>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129</a:t>
            </a:fld>
            <a:endParaRPr lang="en-US" altLang="zh-CN" dirty="0"/>
          </a:p>
        </p:txBody>
      </p:sp>
    </p:spTree>
    <p:extLst>
      <p:ext uri="{BB962C8B-B14F-4D97-AF65-F5344CB8AC3E}">
        <p14:creationId xmlns:p14="http://schemas.microsoft.com/office/powerpoint/2010/main" val="2657912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 calcmode="lin" valueType="num">
                                      <p:cBhvr additive="base">
                                        <p:cTn id="7" dur="500" fill="hold"/>
                                        <p:tgtEl>
                                          <p:spTgt spid="194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6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461">
                                            <p:txEl>
                                              <p:pRg st="1" end="1"/>
                                            </p:txEl>
                                          </p:spTgt>
                                        </p:tgtEl>
                                        <p:attrNameLst>
                                          <p:attrName>style.visibility</p:attrName>
                                        </p:attrNameLst>
                                      </p:cBhvr>
                                      <p:to>
                                        <p:strVal val="visible"/>
                                      </p:to>
                                    </p:set>
                                    <p:anim calcmode="lin" valueType="num">
                                      <p:cBhvr additive="base">
                                        <p:cTn id="11" dur="500" fill="hold"/>
                                        <p:tgtEl>
                                          <p:spTgt spid="1946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46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461">
                                            <p:txEl>
                                              <p:pRg st="2" end="2"/>
                                            </p:txEl>
                                          </p:spTgt>
                                        </p:tgtEl>
                                        <p:attrNameLst>
                                          <p:attrName>style.visibility</p:attrName>
                                        </p:attrNameLst>
                                      </p:cBhvr>
                                      <p:to>
                                        <p:strVal val="visible"/>
                                      </p:to>
                                    </p:set>
                                    <p:anim calcmode="lin" valueType="num">
                                      <p:cBhvr additive="base">
                                        <p:cTn id="17" dur="500" fill="hold"/>
                                        <p:tgtEl>
                                          <p:spTgt spid="1946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46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36867" name="Rectangle 2"/>
          <p:cNvSpPr>
            <a:spLocks noChangeArrowheads="1"/>
          </p:cNvSpPr>
          <p:nvPr/>
        </p:nvSpPr>
        <p:spPr bwMode="auto">
          <a:xfrm>
            <a:off x="395536" y="393700"/>
            <a:ext cx="8454008" cy="602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spAutoFit/>
          </a:bodyPr>
          <a:lstStyle/>
          <a:p>
            <a:pPr eaLnBrk="0" hangingPunct="0">
              <a:lnSpc>
                <a:spcPts val="2900"/>
              </a:lnSpc>
            </a:pPr>
            <a:r>
              <a:rPr lang="en-US" altLang="zh-CN" dirty="0">
                <a:solidFill>
                  <a:schemeClr val="tx2"/>
                </a:solidFill>
                <a:latin typeface="微软雅黑" panose="020B0503020204020204" pitchFamily="34" charset="-122"/>
                <a:ea typeface="微软雅黑" panose="020B0503020204020204" pitchFamily="34" charset="-122"/>
              </a:rPr>
              <a:t>2</a:t>
            </a:r>
            <a:r>
              <a:rPr lang="zh-CN" altLang="en-US" dirty="0">
                <a:solidFill>
                  <a:schemeClr val="tx2"/>
                </a:solidFill>
                <a:latin typeface="微软雅黑" panose="020B0503020204020204" pitchFamily="34" charset="-122"/>
                <a:ea typeface="微软雅黑" panose="020B0503020204020204" pitchFamily="34" charset="-122"/>
              </a:rPr>
              <a:t>、解决访存冲突的方法：</a:t>
            </a:r>
          </a:p>
          <a:p>
            <a:pPr eaLnBrk="0" hangingPunct="0">
              <a:lnSpc>
                <a:spcPts val="2900"/>
              </a:lnSpc>
            </a:pPr>
            <a:r>
              <a:rPr lang="zh-CN" altLang="en-US" dirty="0">
                <a:solidFill>
                  <a:schemeClr val="tx2"/>
                </a:solidFill>
                <a:latin typeface="微软雅黑" panose="020B0503020204020204" pitchFamily="34" charset="-122"/>
                <a:ea typeface="微软雅黑" panose="020B0503020204020204" pitchFamily="34" charset="-122"/>
              </a:rPr>
              <a:t>   </a:t>
            </a:r>
            <a:r>
              <a:rPr lang="en-US" altLang="zh-CN" dirty="0">
                <a:solidFill>
                  <a:srgbClr val="010000"/>
                </a:solidFill>
                <a:latin typeface="微软雅黑" panose="020B0503020204020204" pitchFamily="34" charset="-122"/>
                <a:ea typeface="微软雅黑" panose="020B0503020204020204" pitchFamily="34" charset="-122"/>
              </a:rPr>
              <a:t>(1) </a:t>
            </a:r>
            <a:r>
              <a:rPr lang="zh-CN" altLang="en-US" dirty="0">
                <a:solidFill>
                  <a:srgbClr val="010000"/>
                </a:solidFill>
                <a:latin typeface="微软雅黑" panose="020B0503020204020204" pitchFamily="34" charset="-122"/>
                <a:ea typeface="微软雅黑" panose="020B0503020204020204" pitchFamily="34" charset="-122"/>
              </a:rPr>
              <a:t>采用低位交叉存取方式：</a:t>
            </a:r>
          </a:p>
          <a:p>
            <a:pPr eaLnBrk="0" hangingPunct="0">
              <a:lnSpc>
                <a:spcPts val="2900"/>
              </a:lnSpc>
            </a:pPr>
            <a:r>
              <a:rPr lang="zh-CN" altLang="en-US" dirty="0">
                <a:solidFill>
                  <a:srgbClr val="010000"/>
                </a:solidFill>
                <a:latin typeface="微软雅黑" panose="020B0503020204020204" pitchFamily="34" charset="-122"/>
                <a:ea typeface="微软雅黑" panose="020B0503020204020204" pitchFamily="34" charset="-122"/>
              </a:rPr>
              <a:t>       这种方法不能根本解决冲突问题。</a:t>
            </a:r>
          </a:p>
          <a:p>
            <a:pPr eaLnBrk="0" hangingPunct="0">
              <a:lnSpc>
                <a:spcPts val="2900"/>
              </a:lnSpc>
            </a:pPr>
            <a:r>
              <a:rPr lang="zh-CN" altLang="en-US" dirty="0">
                <a:solidFill>
                  <a:srgbClr val="010000"/>
                </a:solidFill>
                <a:latin typeface="微软雅黑" panose="020B0503020204020204" pitchFamily="34" charset="-122"/>
                <a:ea typeface="微软雅黑" panose="020B0503020204020204" pitchFamily="34" charset="-122"/>
              </a:rPr>
              <a:t>	 取指令、读操作数、写结果。</a:t>
            </a:r>
          </a:p>
          <a:p>
            <a:pPr eaLnBrk="0" hangingPunct="0">
              <a:lnSpc>
                <a:spcPts val="2900"/>
              </a:lnSpc>
            </a:pPr>
            <a:r>
              <a:rPr lang="en-US" altLang="zh-CN" dirty="0" smtClean="0">
                <a:solidFill>
                  <a:schemeClr val="tx2"/>
                </a:solidFill>
                <a:latin typeface="微软雅黑" panose="020B0503020204020204" pitchFamily="34" charset="-122"/>
                <a:ea typeface="微软雅黑" panose="020B0503020204020204" pitchFamily="34" charset="-122"/>
              </a:rPr>
              <a:t>  (</a:t>
            </a:r>
            <a:r>
              <a:rPr lang="en-US" altLang="zh-CN" dirty="0">
                <a:solidFill>
                  <a:schemeClr val="tx2"/>
                </a:solidFill>
                <a:latin typeface="微软雅黑" panose="020B0503020204020204" pitchFamily="34" charset="-122"/>
                <a:ea typeface="微软雅黑" panose="020B0503020204020204" pitchFamily="34" charset="-122"/>
              </a:rPr>
              <a:t>2) </a:t>
            </a:r>
            <a:r>
              <a:rPr lang="zh-CN" altLang="en-US" dirty="0">
                <a:solidFill>
                  <a:schemeClr val="tx2"/>
                </a:solidFill>
                <a:latin typeface="微软雅黑" panose="020B0503020204020204" pitchFamily="34" charset="-122"/>
                <a:ea typeface="微软雅黑" panose="020B0503020204020204" pitchFamily="34" charset="-122"/>
              </a:rPr>
              <a:t>两个独立的存储器：独立的指令存储器和数据存储器。</a:t>
            </a:r>
          </a:p>
          <a:p>
            <a:pPr lvl="1" eaLnBrk="0" hangingPunct="0">
              <a:lnSpc>
                <a:spcPts val="2900"/>
              </a:lnSpc>
            </a:pPr>
            <a:r>
              <a:rPr lang="zh-CN" altLang="en-US" dirty="0">
                <a:solidFill>
                  <a:schemeClr val="tx2"/>
                </a:solidFill>
                <a:latin typeface="微软雅黑" panose="020B0503020204020204" pitchFamily="34" charset="-122"/>
                <a:ea typeface="微软雅黑" panose="020B0503020204020204" pitchFamily="34" charset="-122"/>
              </a:rPr>
              <a:t> </a:t>
            </a:r>
            <a:r>
              <a:rPr lang="zh-CN" altLang="en-US" dirty="0">
                <a:solidFill>
                  <a:srgbClr val="010000"/>
                </a:solidFill>
                <a:latin typeface="微软雅黑" panose="020B0503020204020204" pitchFamily="34" charset="-122"/>
                <a:ea typeface="微软雅黑" panose="020B0503020204020204" pitchFamily="34" charset="-122"/>
              </a:rPr>
              <a:t>如果再规定，执行指令所需要的操作数和执行结果只写到通用寄存器，那么，取指令、分析指令和执行指令就可以同时进行。</a:t>
            </a:r>
          </a:p>
          <a:p>
            <a:pPr eaLnBrk="0" hangingPunct="0">
              <a:lnSpc>
                <a:spcPts val="2900"/>
              </a:lnSpc>
            </a:pPr>
            <a:r>
              <a:rPr lang="zh-CN" altLang="en-US" dirty="0">
                <a:solidFill>
                  <a:srgbClr val="010000"/>
                </a:solidFill>
                <a:latin typeface="微软雅黑" panose="020B0503020204020204" pitchFamily="34" charset="-122"/>
                <a:ea typeface="微软雅黑" panose="020B0503020204020204" pitchFamily="34" charset="-122"/>
              </a:rPr>
              <a:t>    在许多高性能处理机</a:t>
            </a:r>
            <a:r>
              <a:rPr lang="zh-CN" altLang="en-US" dirty="0" smtClean="0">
                <a:solidFill>
                  <a:srgbClr val="010000"/>
                </a:solidFill>
                <a:latin typeface="微软雅黑" panose="020B0503020204020204" pitchFamily="34" charset="-122"/>
                <a:ea typeface="微软雅黑" panose="020B0503020204020204" pitchFamily="34" charset="-122"/>
              </a:rPr>
              <a:t>中有</a:t>
            </a:r>
            <a:r>
              <a:rPr lang="zh-CN" altLang="en-US" dirty="0">
                <a:solidFill>
                  <a:srgbClr val="010000"/>
                </a:solidFill>
                <a:latin typeface="微软雅黑" panose="020B0503020204020204" pitchFamily="34" charset="-122"/>
                <a:ea typeface="微软雅黑" panose="020B0503020204020204" pitchFamily="34" charset="-122"/>
              </a:rPr>
              <a:t>独立的指令</a:t>
            </a:r>
            <a:r>
              <a:rPr lang="en-US" altLang="zh-CN" dirty="0">
                <a:solidFill>
                  <a:srgbClr val="010000"/>
                </a:solidFill>
                <a:latin typeface="微软雅黑" panose="020B0503020204020204" pitchFamily="34" charset="-122"/>
                <a:ea typeface="微软雅黑" panose="020B0503020204020204" pitchFamily="34" charset="-122"/>
              </a:rPr>
              <a:t>Cache</a:t>
            </a:r>
            <a:r>
              <a:rPr lang="zh-CN" altLang="en-US" dirty="0">
                <a:solidFill>
                  <a:srgbClr val="010000"/>
                </a:solidFill>
                <a:latin typeface="微软雅黑" panose="020B0503020204020204" pitchFamily="34" charset="-122"/>
                <a:ea typeface="微软雅黑" panose="020B0503020204020204" pitchFamily="34" charset="-122"/>
              </a:rPr>
              <a:t>和数据</a:t>
            </a:r>
            <a:r>
              <a:rPr lang="en-US" altLang="zh-CN" dirty="0">
                <a:solidFill>
                  <a:srgbClr val="010000"/>
                </a:solidFill>
                <a:latin typeface="微软雅黑" panose="020B0503020204020204" pitchFamily="34" charset="-122"/>
                <a:ea typeface="微软雅黑" panose="020B0503020204020204" pitchFamily="34" charset="-122"/>
              </a:rPr>
              <a:t>Cache</a:t>
            </a:r>
            <a:r>
              <a:rPr lang="zh-CN" altLang="en-US" dirty="0">
                <a:solidFill>
                  <a:srgbClr val="010000"/>
                </a:solidFill>
                <a:latin typeface="微软雅黑" panose="020B0503020204020204" pitchFamily="34" charset="-122"/>
                <a:ea typeface="微软雅黑" panose="020B0503020204020204" pitchFamily="34" charset="-122"/>
              </a:rPr>
              <a:t>。 这种结构被称为</a:t>
            </a:r>
            <a:r>
              <a:rPr lang="zh-CN" altLang="en-US" dirty="0">
                <a:solidFill>
                  <a:srgbClr val="7030A0"/>
                </a:solidFill>
                <a:latin typeface="微软雅黑" panose="020B0503020204020204" pitchFamily="34" charset="-122"/>
                <a:ea typeface="微软雅黑" panose="020B0503020204020204" pitchFamily="34" charset="-122"/>
              </a:rPr>
              <a:t>哈佛结构</a:t>
            </a:r>
            <a:r>
              <a:rPr lang="zh-CN" altLang="en-US" dirty="0">
                <a:solidFill>
                  <a:srgbClr val="010000"/>
                </a:solidFill>
                <a:latin typeface="微软雅黑" panose="020B0503020204020204" pitchFamily="34" charset="-122"/>
                <a:ea typeface="微软雅黑" panose="020B0503020204020204" pitchFamily="34" charset="-122"/>
              </a:rPr>
              <a:t>。</a:t>
            </a:r>
          </a:p>
          <a:p>
            <a:pPr eaLnBrk="0" hangingPunct="0">
              <a:lnSpc>
                <a:spcPts val="2900"/>
              </a:lnSpc>
            </a:pPr>
            <a:r>
              <a:rPr lang="en-US" altLang="zh-CN" dirty="0" smtClean="0">
                <a:solidFill>
                  <a:schemeClr val="tx2"/>
                </a:solidFill>
                <a:latin typeface="微软雅黑" panose="020B0503020204020204" pitchFamily="34" charset="-122"/>
                <a:ea typeface="微软雅黑" panose="020B0503020204020204" pitchFamily="34" charset="-122"/>
              </a:rPr>
              <a:t>   (</a:t>
            </a:r>
            <a:r>
              <a:rPr lang="en-US" altLang="zh-CN" dirty="0">
                <a:solidFill>
                  <a:schemeClr val="tx2"/>
                </a:solidFill>
                <a:latin typeface="微软雅黑" panose="020B0503020204020204" pitchFamily="34" charset="-122"/>
                <a:ea typeface="微软雅黑" panose="020B0503020204020204" pitchFamily="34" charset="-122"/>
              </a:rPr>
              <a:t>3) </a:t>
            </a:r>
            <a:r>
              <a:rPr lang="zh-CN" altLang="en-US" dirty="0">
                <a:solidFill>
                  <a:schemeClr val="tx2"/>
                </a:solidFill>
                <a:latin typeface="微软雅黑" panose="020B0503020204020204" pitchFamily="34" charset="-122"/>
                <a:ea typeface="微软雅黑" panose="020B0503020204020204" pitchFamily="34" charset="-122"/>
              </a:rPr>
              <a:t>采用先行控制技术。</a:t>
            </a:r>
          </a:p>
          <a:p>
            <a:pPr eaLnBrk="0" hangingPunct="0">
              <a:lnSpc>
                <a:spcPts val="2900"/>
              </a:lnSpc>
            </a:pPr>
            <a:r>
              <a:rPr lang="zh-CN" altLang="en-US" dirty="0">
                <a:solidFill>
                  <a:schemeClr val="tx2"/>
                </a:solidFill>
                <a:latin typeface="微软雅黑" panose="020B0503020204020204" pitchFamily="34" charset="-122"/>
                <a:ea typeface="微软雅黑" panose="020B0503020204020204" pitchFamily="34" charset="-122"/>
              </a:rPr>
              <a:t>    </a:t>
            </a:r>
            <a:r>
              <a:rPr lang="zh-CN" altLang="en-US" dirty="0">
                <a:solidFill>
                  <a:srgbClr val="FF3399"/>
                </a:solidFill>
                <a:latin typeface="微软雅黑" panose="020B0503020204020204" pitchFamily="34" charset="-122"/>
                <a:ea typeface="微软雅黑" panose="020B0503020204020204" pitchFamily="34" charset="-122"/>
              </a:rPr>
              <a:t>先行控制技术</a:t>
            </a:r>
            <a:r>
              <a:rPr lang="zh-CN" altLang="en-US" dirty="0">
                <a:solidFill>
                  <a:srgbClr val="010000"/>
                </a:solidFill>
                <a:latin typeface="微软雅黑" panose="020B0503020204020204" pitchFamily="34" charset="-122"/>
                <a:ea typeface="微软雅黑" panose="020B0503020204020204" pitchFamily="34" charset="-122"/>
              </a:rPr>
              <a:t>的关键是缓冲技术和预处理技术。</a:t>
            </a:r>
          </a:p>
          <a:p>
            <a:pPr eaLnBrk="0" hangingPunct="0">
              <a:lnSpc>
                <a:spcPts val="2900"/>
              </a:lnSpc>
            </a:pPr>
            <a:r>
              <a:rPr lang="zh-CN" altLang="en-US" dirty="0">
                <a:solidFill>
                  <a:srgbClr val="010000"/>
                </a:solidFill>
                <a:latin typeface="微软雅黑" panose="020B0503020204020204" pitchFamily="34" charset="-122"/>
                <a:ea typeface="微软雅黑" panose="020B0503020204020204" pitchFamily="34" charset="-122"/>
              </a:rPr>
              <a:t>    缓冲技术是在工作速度不固定的两个功能部件之间设置缓冲栈，用以平滑它们的工作。</a:t>
            </a:r>
          </a:p>
          <a:p>
            <a:pPr eaLnBrk="0" hangingPunct="0">
              <a:lnSpc>
                <a:spcPts val="2900"/>
              </a:lnSpc>
            </a:pPr>
            <a:r>
              <a:rPr lang="zh-CN" altLang="en-US" dirty="0">
                <a:solidFill>
                  <a:srgbClr val="010000"/>
                </a:solidFill>
                <a:latin typeface="微软雅黑" panose="020B0503020204020204" pitchFamily="34" charset="-122"/>
                <a:ea typeface="微软雅黑" panose="020B0503020204020204" pitchFamily="34" charset="-122"/>
              </a:rPr>
              <a:t>    </a:t>
            </a:r>
            <a:r>
              <a:rPr lang="zh-CN" altLang="en-US" dirty="0" smtClean="0">
                <a:solidFill>
                  <a:srgbClr val="010000"/>
                </a:solidFill>
                <a:latin typeface="微软雅黑" panose="020B0503020204020204" pitchFamily="34" charset="-122"/>
                <a:ea typeface="微软雅黑" panose="020B0503020204020204" pitchFamily="34" charset="-122"/>
              </a:rPr>
              <a:t>采用</a:t>
            </a:r>
            <a:r>
              <a:rPr lang="zh-CN" altLang="en-US" dirty="0">
                <a:solidFill>
                  <a:srgbClr val="010000"/>
                </a:solidFill>
                <a:latin typeface="微软雅黑" panose="020B0503020204020204" pitchFamily="34" charset="-122"/>
                <a:ea typeface="微软雅黑" panose="020B0503020204020204" pitchFamily="34" charset="-122"/>
              </a:rPr>
              <a:t>了缓冲技术和预处理技术之后，运算器能够专心于数据的运算，从而大幅度提高程序的执行速度。</a:t>
            </a:r>
          </a:p>
        </p:txBody>
      </p:sp>
      <p:sp>
        <p:nvSpPr>
          <p:cNvPr id="2" name="日期占位符 1"/>
          <p:cNvSpPr>
            <a:spLocks noGrp="1"/>
          </p:cNvSpPr>
          <p:nvPr>
            <p:ph type="dt" sz="half" idx="10"/>
          </p:nvPr>
        </p:nvSpPr>
        <p:spPr/>
        <p:txBody>
          <a:bodyPr/>
          <a:lstStyle/>
          <a:p>
            <a:pPr>
              <a:defRPr/>
            </a:pPr>
            <a:fld id="{2BB1B1EF-1EB6-441F-BAFD-8010CB9993D1}"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 calcmode="lin" valueType="num">
                                      <p:cBhvr additive="base">
                                        <p:cTn id="7" dur="500" fill="hold"/>
                                        <p:tgtEl>
                                          <p:spTgt spid="36867"/>
                                        </p:tgtEl>
                                        <p:attrNameLst>
                                          <p:attrName>ppt_x</p:attrName>
                                        </p:attrNameLst>
                                      </p:cBhvr>
                                      <p:tavLst>
                                        <p:tav tm="0">
                                          <p:val>
                                            <p:strVal val="#ppt_x"/>
                                          </p:val>
                                        </p:tav>
                                        <p:tav tm="100000">
                                          <p:val>
                                            <p:strVal val="#ppt_x"/>
                                          </p:val>
                                        </p:tav>
                                      </p:tavLst>
                                    </p:anim>
                                    <p:anim calcmode="lin" valueType="num">
                                      <p:cBhvr additive="base">
                                        <p:cTn id="8" dur="500" fill="hold"/>
                                        <p:tgtEl>
                                          <p:spTgt spid="368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anim calcmode="lin" valueType="num">
                                      <p:cBhvr additive="base">
                                        <p:cTn id="13" dur="5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86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 calcmode="lin" valueType="num">
                                      <p:cBhvr additive="base">
                                        <p:cTn id="17" dur="5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686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anim calcmode="lin" valueType="num">
                                      <p:cBhvr additive="base">
                                        <p:cTn id="21" dur="500" fill="hold"/>
                                        <p:tgtEl>
                                          <p:spTgt spid="3686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68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6867">
                                            <p:txEl>
                                              <p:pRg st="4" end="4"/>
                                            </p:txEl>
                                          </p:spTgt>
                                        </p:tgtEl>
                                        <p:attrNameLst>
                                          <p:attrName>style.visibility</p:attrName>
                                        </p:attrNameLst>
                                      </p:cBhvr>
                                      <p:to>
                                        <p:strVal val="visible"/>
                                      </p:to>
                                    </p:set>
                                    <p:anim calcmode="lin" valueType="num">
                                      <p:cBhvr additive="base">
                                        <p:cTn id="27" dur="500" fill="hold"/>
                                        <p:tgtEl>
                                          <p:spTgt spid="3686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686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6867">
                                            <p:txEl>
                                              <p:pRg st="5" end="5"/>
                                            </p:txEl>
                                          </p:spTgt>
                                        </p:tgtEl>
                                        <p:attrNameLst>
                                          <p:attrName>style.visibility</p:attrName>
                                        </p:attrNameLst>
                                      </p:cBhvr>
                                      <p:to>
                                        <p:strVal val="visible"/>
                                      </p:to>
                                    </p:set>
                                    <p:anim calcmode="lin" valueType="num">
                                      <p:cBhvr additive="base">
                                        <p:cTn id="31" dur="500" fill="hold"/>
                                        <p:tgtEl>
                                          <p:spTgt spid="3686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6867">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6867">
                                            <p:txEl>
                                              <p:pRg st="6" end="6"/>
                                            </p:txEl>
                                          </p:spTgt>
                                        </p:tgtEl>
                                        <p:attrNameLst>
                                          <p:attrName>style.visibility</p:attrName>
                                        </p:attrNameLst>
                                      </p:cBhvr>
                                      <p:to>
                                        <p:strVal val="visible"/>
                                      </p:to>
                                    </p:set>
                                    <p:anim calcmode="lin" valueType="num">
                                      <p:cBhvr additive="base">
                                        <p:cTn id="35" dur="500" fill="hold"/>
                                        <p:tgtEl>
                                          <p:spTgt spid="3686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68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6867">
                                            <p:txEl>
                                              <p:pRg st="7" end="7"/>
                                            </p:txEl>
                                          </p:spTgt>
                                        </p:tgtEl>
                                        <p:attrNameLst>
                                          <p:attrName>style.visibility</p:attrName>
                                        </p:attrNameLst>
                                      </p:cBhvr>
                                      <p:to>
                                        <p:strVal val="visible"/>
                                      </p:to>
                                    </p:set>
                                    <p:anim calcmode="lin" valueType="num">
                                      <p:cBhvr additive="base">
                                        <p:cTn id="41" dur="500" fill="hold"/>
                                        <p:tgtEl>
                                          <p:spTgt spid="3686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6867">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6867">
                                            <p:txEl>
                                              <p:pRg st="8" end="8"/>
                                            </p:txEl>
                                          </p:spTgt>
                                        </p:tgtEl>
                                        <p:attrNameLst>
                                          <p:attrName>style.visibility</p:attrName>
                                        </p:attrNameLst>
                                      </p:cBhvr>
                                      <p:to>
                                        <p:strVal val="visible"/>
                                      </p:to>
                                    </p:set>
                                    <p:anim calcmode="lin" valueType="num">
                                      <p:cBhvr additive="base">
                                        <p:cTn id="45" dur="500" fill="hold"/>
                                        <p:tgtEl>
                                          <p:spTgt spid="36867">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6867">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6867">
                                            <p:txEl>
                                              <p:pRg st="9" end="9"/>
                                            </p:txEl>
                                          </p:spTgt>
                                        </p:tgtEl>
                                        <p:attrNameLst>
                                          <p:attrName>style.visibility</p:attrName>
                                        </p:attrNameLst>
                                      </p:cBhvr>
                                      <p:to>
                                        <p:strVal val="visible"/>
                                      </p:to>
                                    </p:set>
                                    <p:anim calcmode="lin" valueType="num">
                                      <p:cBhvr additive="base">
                                        <p:cTn id="49" dur="500" fill="hold"/>
                                        <p:tgtEl>
                                          <p:spTgt spid="3686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6867">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6867">
                                            <p:txEl>
                                              <p:pRg st="10" end="10"/>
                                            </p:txEl>
                                          </p:spTgt>
                                        </p:tgtEl>
                                        <p:attrNameLst>
                                          <p:attrName>style.visibility</p:attrName>
                                        </p:attrNameLst>
                                      </p:cBhvr>
                                      <p:to>
                                        <p:strVal val="visible"/>
                                      </p:to>
                                    </p:set>
                                    <p:anim calcmode="lin" valueType="num">
                                      <p:cBhvr additive="base">
                                        <p:cTn id="53" dur="500" fill="hold"/>
                                        <p:tgtEl>
                                          <p:spTgt spid="36867">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686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34F7C4F-36B2-4F68-9EA8-84500BD9A4CD}" type="datetime1">
              <a:rPr lang="zh-CN" altLang="en-US" sz="1400" smtClean="0"/>
              <a:t>2021/11/7</a:t>
            </a:fld>
            <a:endParaRPr lang="en-US" altLang="zh-CN" sz="1400"/>
          </a:p>
        </p:txBody>
      </p:sp>
      <p:sp>
        <p:nvSpPr>
          <p:cNvPr id="14336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43365" name="Rectangle 2"/>
          <p:cNvSpPr>
            <a:spLocks noGrp="1" noChangeArrowheads="1"/>
          </p:cNvSpPr>
          <p:nvPr>
            <p:ph type="title"/>
          </p:nvPr>
        </p:nvSpPr>
        <p:spPr>
          <a:xfrm>
            <a:off x="990600" y="266700"/>
            <a:ext cx="7162800" cy="787400"/>
          </a:xfrm>
        </p:spPr>
        <p:txBody>
          <a:bodyPr/>
          <a:lstStyle/>
          <a:p>
            <a:pPr eaLnBrk="1" hangingPunct="1"/>
            <a:r>
              <a:rPr lang="en-US" altLang="zh-CN" sz="4000" smtClean="0">
                <a:solidFill>
                  <a:schemeClr val="tx1"/>
                </a:solidFill>
              </a:rPr>
              <a:t>Static Scheduling</a:t>
            </a:r>
          </a:p>
        </p:txBody>
      </p:sp>
      <p:sp>
        <p:nvSpPr>
          <p:cNvPr id="143366" name="Rectangle 3"/>
          <p:cNvSpPr>
            <a:spLocks noGrp="1" noChangeArrowheads="1"/>
          </p:cNvSpPr>
          <p:nvPr>
            <p:ph type="body" idx="1"/>
          </p:nvPr>
        </p:nvSpPr>
        <p:spPr>
          <a:xfrm>
            <a:off x="755576" y="1123950"/>
            <a:ext cx="7899400" cy="5283200"/>
          </a:xfrm>
        </p:spPr>
        <p:txBody>
          <a:bodyPr/>
          <a:lstStyle/>
          <a:p>
            <a:pPr marL="400050" indent="-400050" eaLnBrk="1" hangingPunct="1">
              <a:lnSpc>
                <a:spcPct val="90000"/>
              </a:lnSpc>
            </a:pPr>
            <a:r>
              <a:rPr lang="en-US" altLang="zh-CN" sz="2400" dirty="0" smtClean="0"/>
              <a:t>Have compiler re-order code to mitigate the effects of data and control dependences</a:t>
            </a:r>
          </a:p>
          <a:p>
            <a:pPr marL="400050" indent="-400050" eaLnBrk="1" hangingPunct="1">
              <a:lnSpc>
                <a:spcPct val="90000"/>
              </a:lnSpc>
            </a:pPr>
            <a:r>
              <a:rPr lang="en-US" altLang="zh-CN" sz="2400" dirty="0" smtClean="0"/>
              <a:t>Concepts</a:t>
            </a:r>
          </a:p>
          <a:p>
            <a:pPr marL="914400" lvl="1" eaLnBrk="1" hangingPunct="1">
              <a:lnSpc>
                <a:spcPct val="90000"/>
              </a:lnSpc>
            </a:pPr>
            <a:r>
              <a:rPr lang="en-US" altLang="zh-CN" sz="2400" dirty="0" smtClean="0"/>
              <a:t>Support for high-performance static scheduling</a:t>
            </a:r>
          </a:p>
          <a:p>
            <a:pPr marL="1485900" lvl="2" eaLnBrk="1" hangingPunct="1">
              <a:lnSpc>
                <a:spcPct val="90000"/>
              </a:lnSpc>
            </a:pPr>
            <a:r>
              <a:rPr lang="en-US" altLang="zh-CN" sz="1800" dirty="0" smtClean="0"/>
              <a:t>Register pressure: large architectural register file</a:t>
            </a:r>
          </a:p>
          <a:p>
            <a:pPr marL="1485900" lvl="2" eaLnBrk="1" hangingPunct="1">
              <a:lnSpc>
                <a:spcPct val="90000"/>
              </a:lnSpc>
            </a:pPr>
            <a:r>
              <a:rPr lang="en-US" altLang="zh-CN" sz="1800" dirty="0" smtClean="0"/>
              <a:t>Branches: compile-time region formation</a:t>
            </a:r>
          </a:p>
          <a:p>
            <a:pPr marL="1485900" lvl="2" eaLnBrk="1" hangingPunct="1">
              <a:lnSpc>
                <a:spcPct val="90000"/>
              </a:lnSpc>
            </a:pPr>
            <a:r>
              <a:rPr lang="en-US" altLang="zh-CN" sz="1800" dirty="0" smtClean="0"/>
              <a:t>Ambiguous memory dependences: speculative loads</a:t>
            </a:r>
          </a:p>
          <a:p>
            <a:pPr marL="914400" lvl="1" eaLnBrk="1" hangingPunct="1">
              <a:lnSpc>
                <a:spcPct val="90000"/>
              </a:lnSpc>
            </a:pPr>
            <a:r>
              <a:rPr lang="en-US" altLang="zh-CN" sz="2400" dirty="0" smtClean="0"/>
              <a:t>Basic scheduling techniques</a:t>
            </a:r>
          </a:p>
          <a:p>
            <a:pPr marL="1485900" lvl="2" eaLnBrk="1" hangingPunct="1">
              <a:lnSpc>
                <a:spcPct val="90000"/>
              </a:lnSpc>
            </a:pPr>
            <a:r>
              <a:rPr lang="en-US" altLang="zh-CN" sz="1800" dirty="0" smtClean="0"/>
              <a:t>Basic block scheduling</a:t>
            </a:r>
          </a:p>
          <a:p>
            <a:pPr marL="1485900" lvl="2" eaLnBrk="1" hangingPunct="1">
              <a:lnSpc>
                <a:spcPct val="90000"/>
              </a:lnSpc>
            </a:pPr>
            <a:r>
              <a:rPr lang="en-US" altLang="zh-CN" sz="1800" dirty="0" smtClean="0"/>
              <a:t>Loop unrolling</a:t>
            </a:r>
          </a:p>
          <a:p>
            <a:pPr marL="1485900" lvl="2" eaLnBrk="1" hangingPunct="1">
              <a:lnSpc>
                <a:spcPct val="90000"/>
              </a:lnSpc>
            </a:pPr>
            <a:r>
              <a:rPr lang="en-US" altLang="zh-CN" sz="1800" dirty="0" smtClean="0"/>
              <a:t>Software pipelining (modulo scheduling)</a:t>
            </a:r>
          </a:p>
          <a:p>
            <a:pPr marL="1485900" lvl="2" eaLnBrk="1" hangingPunct="1">
              <a:lnSpc>
                <a:spcPct val="90000"/>
              </a:lnSpc>
            </a:pPr>
            <a:r>
              <a:rPr lang="en-US" altLang="zh-CN" sz="1800" dirty="0" smtClean="0"/>
              <a:t>Trace scheduling</a:t>
            </a:r>
          </a:p>
          <a:p>
            <a:pPr marL="1485900" lvl="2" eaLnBrk="1" hangingPunct="1">
              <a:lnSpc>
                <a:spcPct val="90000"/>
              </a:lnSpc>
            </a:pPr>
            <a:r>
              <a:rPr lang="en-US" altLang="zh-CN" sz="1800" dirty="0" smtClean="0"/>
              <a:t>Predication</a:t>
            </a:r>
          </a:p>
          <a:p>
            <a:pPr marL="914400" lvl="1" eaLnBrk="1" hangingPunct="1">
              <a:lnSpc>
                <a:spcPct val="90000"/>
              </a:lnSpc>
            </a:pPr>
            <a:r>
              <a:rPr lang="en-US" altLang="zh-CN" sz="2400" dirty="0"/>
              <a:t>A comparison of static and dynamic scheduling </a:t>
            </a:r>
          </a:p>
          <a:p>
            <a:pPr marL="1485900" lvl="2" eaLnBrk="1" hangingPunct="1">
              <a:lnSpc>
                <a:spcPct val="90000"/>
              </a:lnSpc>
            </a:pPr>
            <a:r>
              <a:rPr lang="en-US" altLang="zh-CN" sz="1800" dirty="0"/>
              <a:t>Each has advantages/disadvantages</a:t>
            </a:r>
          </a:p>
          <a:p>
            <a:pPr marL="1485900" lvl="2" eaLnBrk="1" hangingPunct="1">
              <a:lnSpc>
                <a:spcPct val="90000"/>
              </a:lnSpc>
            </a:pPr>
            <a:r>
              <a:rPr lang="en-US" altLang="zh-CN" sz="1800" dirty="0"/>
              <a:t>Bottom line: find good combination of the two</a:t>
            </a:r>
          </a:p>
          <a:p>
            <a:pPr marL="685800" eaLnBrk="1" hangingPunct="1">
              <a:lnSpc>
                <a:spcPct val="90000"/>
              </a:lnSpc>
            </a:pPr>
            <a:endParaRPr lang="en-US" altLang="zh-CN" sz="2600" dirty="0" smtClean="0"/>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130</a:t>
            </a:fld>
            <a:endParaRPr lang="en-US" altLang="zh-CN" dirty="0"/>
          </a:p>
        </p:txBody>
      </p:sp>
    </p:spTree>
    <p:extLst>
      <p:ext uri="{BB962C8B-B14F-4D97-AF65-F5344CB8AC3E}">
        <p14:creationId xmlns:p14="http://schemas.microsoft.com/office/powerpoint/2010/main" val="220873247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58723" name="Rectangle 2"/>
          <p:cNvSpPr>
            <a:spLocks noGrp="1" noChangeArrowheads="1"/>
          </p:cNvSpPr>
          <p:nvPr>
            <p:ph type="title"/>
          </p:nvPr>
        </p:nvSpPr>
        <p:spPr>
          <a:xfrm>
            <a:off x="990600" y="215900"/>
            <a:ext cx="7162800" cy="774700"/>
          </a:xfrm>
          <a:noFill/>
        </p:spPr>
        <p:txBody>
          <a:bodyPr lIns="92075" tIns="46038" rIns="92075" bIns="46038"/>
          <a:lstStyle/>
          <a:p>
            <a:pPr eaLnBrk="1" hangingPunct="1">
              <a:lnSpc>
                <a:spcPct val="110000"/>
              </a:lnSpc>
            </a:pPr>
            <a:r>
              <a:rPr lang="en-US" altLang="zh-CN" sz="4800" dirty="0" smtClean="0"/>
              <a:t>Dynamic scheduling</a:t>
            </a:r>
          </a:p>
        </p:txBody>
      </p:sp>
      <p:sp>
        <p:nvSpPr>
          <p:cNvPr id="158724" name="Rectangle 3"/>
          <p:cNvSpPr>
            <a:spLocks noGrp="1" noChangeArrowheads="1"/>
          </p:cNvSpPr>
          <p:nvPr>
            <p:ph type="body" idx="1"/>
          </p:nvPr>
        </p:nvSpPr>
        <p:spPr>
          <a:xfrm>
            <a:off x="825500" y="1257300"/>
            <a:ext cx="7810500" cy="5143500"/>
          </a:xfrm>
          <a:noFill/>
        </p:spPr>
        <p:txBody>
          <a:bodyPr lIns="92075" tIns="46038" rIns="92075" bIns="46038"/>
          <a:lstStyle/>
          <a:p>
            <a:pPr eaLnBrk="1" hangingPunct="1">
              <a:lnSpc>
                <a:spcPct val="110000"/>
              </a:lnSpc>
            </a:pPr>
            <a:r>
              <a:rPr lang="en-US" altLang="zh-CN" sz="2400" dirty="0" smtClean="0"/>
              <a:t>Dynamic scheduling</a:t>
            </a:r>
          </a:p>
          <a:p>
            <a:pPr lvl="1" eaLnBrk="1" hangingPunct="1">
              <a:lnSpc>
                <a:spcPct val="110000"/>
              </a:lnSpc>
            </a:pPr>
            <a:r>
              <a:rPr lang="en-US" altLang="zh-CN" sz="2400" dirty="0" smtClean="0"/>
              <a:t>Expose more parallelism by ignoring artificial serial constraints of </a:t>
            </a:r>
            <a:r>
              <a:rPr lang="en-US" altLang="zh-CN" sz="2400" dirty="0" smtClean="0">
                <a:latin typeface="Arial" charset="0"/>
              </a:rPr>
              <a:t>“</a:t>
            </a:r>
            <a:r>
              <a:rPr lang="en-US" altLang="zh-CN" sz="2400" dirty="0" smtClean="0"/>
              <a:t>sequential</a:t>
            </a:r>
            <a:r>
              <a:rPr lang="en-US" altLang="zh-CN" sz="2400" dirty="0" smtClean="0">
                <a:latin typeface="Arial" charset="0"/>
              </a:rPr>
              <a:t>”</a:t>
            </a:r>
            <a:r>
              <a:rPr lang="en-US" altLang="zh-CN" sz="2400" dirty="0" smtClean="0"/>
              <a:t> program</a:t>
            </a:r>
          </a:p>
          <a:p>
            <a:pPr lvl="1" eaLnBrk="1" hangingPunct="1">
              <a:lnSpc>
                <a:spcPct val="110000"/>
              </a:lnSpc>
            </a:pPr>
            <a:r>
              <a:rPr lang="en-US" altLang="zh-CN" sz="2400" dirty="0" smtClean="0"/>
              <a:t>Also called out-of-order issue (OOO-issue): instructions need not execute in original program order</a:t>
            </a:r>
          </a:p>
          <a:p>
            <a:pPr lvl="1" eaLnBrk="1" hangingPunct="1">
              <a:lnSpc>
                <a:spcPct val="110000"/>
              </a:lnSpc>
            </a:pPr>
            <a:r>
              <a:rPr lang="en-US" altLang="zh-CN" sz="2400" dirty="0" smtClean="0"/>
              <a:t>Early machines: CDC-6600 and IBM 360/91</a:t>
            </a:r>
          </a:p>
          <a:p>
            <a:pPr eaLnBrk="1" hangingPunct="1">
              <a:lnSpc>
                <a:spcPct val="110000"/>
              </a:lnSpc>
            </a:pPr>
            <a:r>
              <a:rPr lang="en-US" altLang="zh-CN" sz="2400" dirty="0" smtClean="0"/>
              <a:t>Register renaming</a:t>
            </a:r>
          </a:p>
          <a:p>
            <a:pPr lvl="1" eaLnBrk="1" hangingPunct="1">
              <a:lnSpc>
                <a:spcPct val="110000"/>
              </a:lnSpc>
            </a:pPr>
            <a:r>
              <a:rPr lang="en-US" altLang="zh-CN" sz="2400" dirty="0" smtClean="0"/>
              <a:t>Often used with dynamic scheduling</a:t>
            </a:r>
          </a:p>
          <a:p>
            <a:pPr eaLnBrk="1" hangingPunct="1">
              <a:lnSpc>
                <a:spcPct val="110000"/>
              </a:lnSpc>
            </a:pPr>
            <a:r>
              <a:rPr lang="en-US" altLang="zh-CN" sz="2400" dirty="0" smtClean="0"/>
              <a:t>Precise interrupts</a:t>
            </a:r>
          </a:p>
          <a:p>
            <a:pPr lvl="1" eaLnBrk="1" hangingPunct="1">
              <a:lnSpc>
                <a:spcPct val="110000"/>
              </a:lnSpc>
            </a:pPr>
            <a:r>
              <a:rPr lang="en-US" altLang="zh-CN" sz="2400" dirty="0" smtClean="0"/>
              <a:t>Why we care about precise interrupts?</a:t>
            </a:r>
          </a:p>
        </p:txBody>
      </p:sp>
      <p:sp>
        <p:nvSpPr>
          <p:cNvPr id="2" name="日期占位符 1"/>
          <p:cNvSpPr>
            <a:spLocks noGrp="1"/>
          </p:cNvSpPr>
          <p:nvPr>
            <p:ph type="dt" sz="half" idx="10"/>
          </p:nvPr>
        </p:nvSpPr>
        <p:spPr/>
        <p:txBody>
          <a:bodyPr/>
          <a:lstStyle/>
          <a:p>
            <a:pPr>
              <a:defRPr/>
            </a:pPr>
            <a:fld id="{9B198EEB-E6DD-49AF-8387-FB7332C59E14}"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131</a:t>
            </a:fld>
            <a:endParaRPr lang="en-US" altLang="zh-CN" dirty="0"/>
          </a:p>
        </p:txBody>
      </p:sp>
    </p:spTree>
    <p:extLst>
      <p:ext uri="{BB962C8B-B14F-4D97-AF65-F5344CB8AC3E}">
        <p14:creationId xmlns:p14="http://schemas.microsoft.com/office/powerpoint/2010/main" val="737104840"/>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BBA8C6F-5D4D-419A-8187-6DC0DD3BA9B5}" type="datetime1">
              <a:rPr lang="zh-CN" altLang="en-US" sz="1400" smtClean="0"/>
              <a:t>2021/11/7</a:t>
            </a:fld>
            <a:endParaRPr lang="en-US" altLang="zh-CN" sz="1400"/>
          </a:p>
        </p:txBody>
      </p:sp>
      <p:sp>
        <p:nvSpPr>
          <p:cNvPr id="16179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61797" name="Rectangle 2"/>
          <p:cNvSpPr>
            <a:spLocks noGrp="1" noChangeArrowheads="1"/>
          </p:cNvSpPr>
          <p:nvPr>
            <p:ph type="title"/>
          </p:nvPr>
        </p:nvSpPr>
        <p:spPr>
          <a:xfrm>
            <a:off x="685800" y="609600"/>
            <a:ext cx="7772400" cy="571500"/>
          </a:xfrm>
        </p:spPr>
        <p:txBody>
          <a:bodyPr/>
          <a:lstStyle/>
          <a:p>
            <a:pPr eaLnBrk="1" hangingPunct="1"/>
            <a:r>
              <a:rPr lang="en-US" altLang="zh-CN" smtClean="0"/>
              <a:t>Dynamic Issue</a:t>
            </a:r>
          </a:p>
        </p:txBody>
      </p:sp>
      <p:sp>
        <p:nvSpPr>
          <p:cNvPr id="161798" name="Rectangle 3"/>
          <p:cNvSpPr>
            <a:spLocks noGrp="1" noChangeArrowheads="1"/>
          </p:cNvSpPr>
          <p:nvPr>
            <p:ph type="body" idx="1"/>
          </p:nvPr>
        </p:nvSpPr>
        <p:spPr>
          <a:xfrm>
            <a:off x="685800" y="1371600"/>
            <a:ext cx="7772400" cy="4724400"/>
          </a:xfrm>
        </p:spPr>
        <p:txBody>
          <a:bodyPr/>
          <a:lstStyle/>
          <a:p>
            <a:pPr marL="285750" indent="-285750" eaLnBrk="1" hangingPunct="1"/>
            <a:r>
              <a:rPr lang="en-US" altLang="zh-CN" sz="2400" smtClean="0"/>
              <a:t>Hazards = data, structural, control</a:t>
            </a:r>
          </a:p>
          <a:p>
            <a:pPr marL="685800" lvl="1" indent="-228600" eaLnBrk="1" hangingPunct="1"/>
            <a:r>
              <a:rPr lang="en-US" altLang="zh-CN" sz="2000" smtClean="0"/>
              <a:t>Data: RAW (true data dependence), WAR ( anti-dependence), WAW (output dependence)</a:t>
            </a:r>
          </a:p>
          <a:p>
            <a:pPr marL="685800" lvl="1" indent="-228600" eaLnBrk="1" hangingPunct="1"/>
            <a:r>
              <a:rPr lang="en-US" altLang="zh-CN" sz="2000" smtClean="0"/>
              <a:t>Structural: Are the required resources available? </a:t>
            </a:r>
          </a:p>
          <a:p>
            <a:pPr marL="685800" lvl="1" indent="-228600" eaLnBrk="1" hangingPunct="1"/>
            <a:r>
              <a:rPr lang="en-US" altLang="zh-CN" sz="2000" smtClean="0"/>
              <a:t>Control: Is this instruction supposed to execute or not? </a:t>
            </a:r>
          </a:p>
          <a:p>
            <a:pPr marL="285750" indent="-285750" eaLnBrk="1" hangingPunct="1"/>
            <a:r>
              <a:rPr lang="en-US" altLang="zh-CN" sz="2400" smtClean="0"/>
              <a:t>Implementation </a:t>
            </a:r>
            <a:r>
              <a:rPr lang="en-US" altLang="zh-CN" sz="2400" smtClean="0">
                <a:latin typeface="Arial" charset="0"/>
              </a:rPr>
              <a:t>–</a:t>
            </a:r>
            <a:r>
              <a:rPr lang="en-US" altLang="zh-CN" sz="2400" smtClean="0"/>
              <a:t> 2 early approaches</a:t>
            </a:r>
          </a:p>
          <a:p>
            <a:pPr marL="685800" lvl="1" indent="-228600" eaLnBrk="1" hangingPunct="1"/>
            <a:r>
              <a:rPr lang="en-US" altLang="zh-CN" sz="2000" smtClean="0"/>
              <a:t>Control flow </a:t>
            </a:r>
            <a:r>
              <a:rPr lang="en-US" altLang="zh-CN" sz="2000" smtClean="0">
                <a:latin typeface="Arial" charset="0"/>
              </a:rPr>
              <a:t>–</a:t>
            </a:r>
            <a:r>
              <a:rPr lang="en-US" altLang="zh-CN" sz="2000" smtClean="0"/>
              <a:t> CDC 6600 (scoreboard) (1964)</a:t>
            </a:r>
          </a:p>
          <a:p>
            <a:pPr marL="685800" lvl="1" indent="-228600" eaLnBrk="1" hangingPunct="1"/>
            <a:r>
              <a:rPr lang="en-US" altLang="zh-CN" sz="2000" smtClean="0"/>
              <a:t>Data flow </a:t>
            </a:r>
            <a:r>
              <a:rPr lang="en-US" altLang="zh-CN" sz="2000" smtClean="0">
                <a:latin typeface="Arial" charset="0"/>
              </a:rPr>
              <a:t>–</a:t>
            </a:r>
            <a:r>
              <a:rPr lang="en-US" altLang="zh-CN" sz="2000" smtClean="0"/>
              <a:t> Tomasulo, IBM 360/91 (1967)</a:t>
            </a:r>
          </a:p>
          <a:p>
            <a:pPr lvl="2" eaLnBrk="1" hangingPunct="1"/>
            <a:r>
              <a:rPr lang="en-US" altLang="zh-CN" sz="1800" smtClean="0"/>
              <a:t>Simple idea </a:t>
            </a:r>
            <a:r>
              <a:rPr lang="en-US" altLang="zh-CN" sz="1800" smtClean="0">
                <a:latin typeface="Arial" charset="0"/>
              </a:rPr>
              <a:t>–</a:t>
            </a:r>
            <a:r>
              <a:rPr lang="en-US" altLang="zh-CN" sz="1800" smtClean="0"/>
              <a:t> when opcode and operands are ready, and the appropriate set of resources are ready, launch the </a:t>
            </a:r>
            <a:r>
              <a:rPr lang="en-US" altLang="zh-CN" sz="1800" smtClean="0">
                <a:latin typeface="Arial" charset="0"/>
              </a:rPr>
              <a:t>“</a:t>
            </a:r>
            <a:r>
              <a:rPr lang="en-US" altLang="zh-CN" sz="1800" smtClean="0"/>
              <a:t>execution packet</a:t>
            </a:r>
            <a:r>
              <a:rPr lang="en-US" altLang="zh-CN" sz="1800" smtClean="0">
                <a:latin typeface="Arial" charset="0"/>
              </a:rPr>
              <a:t>”</a:t>
            </a:r>
            <a:endParaRPr lang="en-US" altLang="zh-CN" sz="1800" smtClean="0"/>
          </a:p>
          <a:p>
            <a:pPr lvl="2" eaLnBrk="1" hangingPunct="1"/>
            <a:r>
              <a:rPr lang="en-US" altLang="zh-CN" sz="1800" smtClean="0"/>
              <a:t>Interesting wrinkle </a:t>
            </a:r>
            <a:r>
              <a:rPr lang="en-US" altLang="zh-CN" sz="1800" smtClean="0">
                <a:latin typeface="Arial" charset="0"/>
              </a:rPr>
              <a:t>–</a:t>
            </a:r>
            <a:r>
              <a:rPr lang="en-US" altLang="zh-CN" sz="1800" smtClean="0"/>
              <a:t> does not used named registers for intermediate storage</a:t>
            </a:r>
          </a:p>
          <a:p>
            <a:pPr lvl="2" eaLnBrk="1" hangingPunct="1"/>
            <a:r>
              <a:rPr lang="en-US" altLang="zh-CN" sz="1800" smtClean="0"/>
              <a:t>Implicit introduction of </a:t>
            </a:r>
            <a:r>
              <a:rPr lang="en-US" altLang="zh-CN" sz="1800" i="1" smtClean="0">
                <a:solidFill>
                  <a:srgbClr val="CC0000"/>
                </a:solidFill>
              </a:rPr>
              <a:t>Register Renaming</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132</a:t>
            </a:fld>
            <a:endParaRPr lang="en-US" altLang="zh-CN" dirty="0"/>
          </a:p>
        </p:txBody>
      </p:sp>
    </p:spTree>
    <p:extLst>
      <p:ext uri="{BB962C8B-B14F-4D97-AF65-F5344CB8AC3E}">
        <p14:creationId xmlns:p14="http://schemas.microsoft.com/office/powerpoint/2010/main" val="377899341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C9CF046-E1B0-4474-BC91-9C59FD6EC4FF}" type="datetime1">
              <a:rPr lang="zh-CN" altLang="en-US" sz="1400" smtClean="0"/>
              <a:t>2021/11/7</a:t>
            </a:fld>
            <a:endParaRPr lang="en-US" altLang="zh-CN" sz="1400"/>
          </a:p>
        </p:txBody>
      </p:sp>
      <p:sp>
        <p:nvSpPr>
          <p:cNvPr id="16281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62821" name="Rectangle 2"/>
          <p:cNvSpPr>
            <a:spLocks noGrp="1" noChangeArrowheads="1"/>
          </p:cNvSpPr>
          <p:nvPr>
            <p:ph type="title"/>
          </p:nvPr>
        </p:nvSpPr>
        <p:spPr>
          <a:xfrm>
            <a:off x="990600" y="38100"/>
            <a:ext cx="7162800" cy="1143000"/>
          </a:xfrm>
        </p:spPr>
        <p:txBody>
          <a:bodyPr/>
          <a:lstStyle/>
          <a:p>
            <a:pPr eaLnBrk="1" hangingPunct="1"/>
            <a:r>
              <a:rPr lang="en-US" altLang="zh-CN" smtClean="0"/>
              <a:t>True data dependences</a:t>
            </a:r>
          </a:p>
        </p:txBody>
      </p:sp>
      <p:sp>
        <p:nvSpPr>
          <p:cNvPr id="162822" name="Rectangle 3"/>
          <p:cNvSpPr>
            <a:spLocks noGrp="1" noChangeArrowheads="1"/>
          </p:cNvSpPr>
          <p:nvPr>
            <p:ph type="body" idx="1"/>
          </p:nvPr>
        </p:nvSpPr>
        <p:spPr>
          <a:xfrm>
            <a:off x="723900" y="1397000"/>
            <a:ext cx="8102600" cy="5080000"/>
          </a:xfrm>
        </p:spPr>
        <p:txBody>
          <a:bodyPr/>
          <a:lstStyle/>
          <a:p>
            <a:pPr marL="400050" indent="-400050" eaLnBrk="1" hangingPunct="1"/>
            <a:r>
              <a:rPr lang="en-US" altLang="zh-CN" sz="2400" smtClean="0"/>
              <a:t>Consider simple DLX pipeline</a:t>
            </a:r>
          </a:p>
          <a:p>
            <a:pPr marL="914400" lvl="1" eaLnBrk="1" hangingPunct="1"/>
            <a:r>
              <a:rPr lang="en-US" altLang="zh-CN" sz="2400" smtClean="0"/>
              <a:t>Most operations take only 1 cycle to execute</a:t>
            </a:r>
          </a:p>
          <a:p>
            <a:pPr marL="914400" lvl="1" eaLnBrk="1" hangingPunct="1"/>
            <a:r>
              <a:rPr lang="en-US" altLang="zh-CN" sz="2400" smtClean="0"/>
              <a:t>Complete bypasses handle most RAW hazards optimally (i.e., no stalls)</a:t>
            </a:r>
          </a:p>
          <a:p>
            <a:pPr marL="914400" lvl="1" eaLnBrk="1" hangingPunct="1"/>
            <a:r>
              <a:rPr lang="en-US" altLang="zh-CN" sz="2400" smtClean="0"/>
              <a:t>Loads are a problem</a:t>
            </a:r>
          </a:p>
          <a:p>
            <a:pPr marL="1320800" lvl="2" eaLnBrk="1" hangingPunct="1"/>
            <a:r>
              <a:rPr lang="en-US" altLang="zh-CN" sz="1800" smtClean="0"/>
              <a:t>Cache hit: 2 cycles (EX generates address, MEM loads data)</a:t>
            </a:r>
          </a:p>
          <a:p>
            <a:pPr marL="1320800" lvl="2" eaLnBrk="1" hangingPunct="1"/>
            <a:r>
              <a:rPr lang="en-US" altLang="zh-CN" sz="1800" smtClean="0"/>
              <a:t>Cache miss: takes forever</a:t>
            </a:r>
          </a:p>
          <a:p>
            <a:pPr marL="1320800" lvl="2" eaLnBrk="1" hangingPunct="1"/>
            <a:r>
              <a:rPr lang="en-US" altLang="zh-CN" sz="1800" smtClean="0"/>
              <a:t>Data dependent instruction must stall</a:t>
            </a:r>
          </a:p>
          <a:p>
            <a:pPr marL="1320800" lvl="2" eaLnBrk="1" hangingPunct="1"/>
            <a:r>
              <a:rPr lang="en-US" altLang="zh-CN" sz="1800" smtClean="0"/>
              <a:t>Worse: the entire pipeline stalls, even other </a:t>
            </a:r>
            <a:r>
              <a:rPr lang="en-US" altLang="zh-CN" sz="1800" u="sng" smtClean="0"/>
              <a:t>independent instructions</a:t>
            </a:r>
          </a:p>
          <a:p>
            <a:pPr marL="400050" indent="-400050" eaLnBrk="1" hangingPunct="1"/>
            <a:r>
              <a:rPr lang="en-US" altLang="zh-CN" sz="2400" smtClean="0"/>
              <a:t>Longer latencies make matters worse</a:t>
            </a:r>
          </a:p>
          <a:p>
            <a:pPr marL="914400" lvl="1" eaLnBrk="1" hangingPunct="1"/>
            <a:r>
              <a:rPr lang="en-US" altLang="zh-CN" sz="2400" smtClean="0"/>
              <a:t>E.g., floating-point operations</a:t>
            </a:r>
          </a:p>
          <a:p>
            <a:pPr marL="400050" indent="-400050" eaLnBrk="1" hangingPunct="1"/>
            <a:r>
              <a:rPr lang="en-US" altLang="zh-CN" sz="2400" smtClean="0"/>
              <a:t>Superscalar processing makes matters worse</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133</a:t>
            </a:fld>
            <a:endParaRPr lang="en-US" altLang="zh-CN" dirty="0"/>
          </a:p>
        </p:txBody>
      </p:sp>
    </p:spTree>
    <p:extLst>
      <p:ext uri="{BB962C8B-B14F-4D97-AF65-F5344CB8AC3E}">
        <p14:creationId xmlns:p14="http://schemas.microsoft.com/office/powerpoint/2010/main" val="864321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80C70BA2-92EE-4C2A-B871-0D8F7E6B883C}" type="datetime1">
              <a:rPr lang="zh-CN" altLang="en-US" sz="1400" smtClean="0"/>
              <a:t>2021/11/7</a:t>
            </a:fld>
            <a:endParaRPr lang="en-US" altLang="zh-CN" sz="1400"/>
          </a:p>
        </p:txBody>
      </p:sp>
      <p:sp>
        <p:nvSpPr>
          <p:cNvPr id="16384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63845" name="Rectangle 2"/>
          <p:cNvSpPr>
            <a:spLocks noChangeArrowheads="1"/>
          </p:cNvSpPr>
          <p:nvPr/>
        </p:nvSpPr>
        <p:spPr bwMode="auto">
          <a:xfrm>
            <a:off x="1371600" y="3733800"/>
            <a:ext cx="7181850" cy="2667000"/>
          </a:xfrm>
          <a:prstGeom prst="rect">
            <a:avLst/>
          </a:prstGeom>
          <a:solidFill>
            <a:srgbClr val="990000"/>
          </a:solidFill>
          <a:ln w="9525">
            <a:solidFill>
              <a:srgbClr val="336600"/>
            </a:solidFill>
            <a:miter lim="800000"/>
            <a:headEnd/>
            <a:tailEnd/>
          </a:ln>
        </p:spPr>
        <p:txBody>
          <a:bodyPr wrap="none" anchor="ctr"/>
          <a:lstStyle/>
          <a:p>
            <a:endParaRPr lang="en-US"/>
          </a:p>
        </p:txBody>
      </p:sp>
      <p:sp>
        <p:nvSpPr>
          <p:cNvPr id="163846" name="Rectangle 3"/>
          <p:cNvSpPr>
            <a:spLocks noGrp="1" noChangeArrowheads="1"/>
          </p:cNvSpPr>
          <p:nvPr>
            <p:ph type="title"/>
          </p:nvPr>
        </p:nvSpPr>
        <p:spPr>
          <a:xfrm>
            <a:off x="990600" y="254000"/>
            <a:ext cx="7162800" cy="660400"/>
          </a:xfrm>
        </p:spPr>
        <p:txBody>
          <a:bodyPr/>
          <a:lstStyle/>
          <a:p>
            <a:pPr eaLnBrk="1" hangingPunct="1"/>
            <a:r>
              <a:rPr lang="en-US" altLang="zh-CN" smtClean="0"/>
              <a:t>Dynamic scheduling</a:t>
            </a:r>
          </a:p>
        </p:txBody>
      </p:sp>
      <p:sp>
        <p:nvSpPr>
          <p:cNvPr id="163847" name="Rectangle 4"/>
          <p:cNvSpPr>
            <a:spLocks noGrp="1" noChangeArrowheads="1"/>
          </p:cNvSpPr>
          <p:nvPr>
            <p:ph type="body" idx="1"/>
          </p:nvPr>
        </p:nvSpPr>
        <p:spPr>
          <a:xfrm>
            <a:off x="908050" y="1162050"/>
            <a:ext cx="7785100" cy="2332038"/>
          </a:xfrm>
        </p:spPr>
        <p:txBody>
          <a:bodyPr/>
          <a:lstStyle/>
          <a:p>
            <a:pPr marL="400050" indent="-400050" eaLnBrk="1" hangingPunct="1">
              <a:lnSpc>
                <a:spcPct val="90000"/>
              </a:lnSpc>
            </a:pPr>
            <a:r>
              <a:rPr lang="en-US" altLang="zh-CN" sz="2400" smtClean="0"/>
              <a:t>Lessen impact of true data dependences</a:t>
            </a:r>
          </a:p>
          <a:p>
            <a:pPr marL="914400" lvl="1" eaLnBrk="1" hangingPunct="1">
              <a:lnSpc>
                <a:spcPct val="90000"/>
              </a:lnSpc>
            </a:pPr>
            <a:r>
              <a:rPr lang="en-US" altLang="zh-CN" sz="2000" smtClean="0"/>
              <a:t>Only data dependent instructions must wait for data (stall)</a:t>
            </a:r>
          </a:p>
          <a:p>
            <a:pPr marL="914400" lvl="1" eaLnBrk="1" hangingPunct="1">
              <a:lnSpc>
                <a:spcPct val="90000"/>
              </a:lnSpc>
            </a:pPr>
            <a:r>
              <a:rPr lang="en-US" altLang="zh-CN" sz="2000" smtClean="0"/>
              <a:t>Independent instructions after the dependent ones need not stall if their data is available</a:t>
            </a:r>
          </a:p>
          <a:p>
            <a:pPr marL="914400" lvl="1" eaLnBrk="1" hangingPunct="1">
              <a:lnSpc>
                <a:spcPct val="90000"/>
              </a:lnSpc>
            </a:pPr>
            <a:r>
              <a:rPr lang="en-US" altLang="zh-CN" sz="2000" smtClean="0"/>
              <a:t>Execute instructions in the order specified by true data dependences, not the artificial program order</a:t>
            </a:r>
          </a:p>
          <a:p>
            <a:pPr marL="914400" lvl="1" eaLnBrk="1" hangingPunct="1">
              <a:lnSpc>
                <a:spcPct val="90000"/>
              </a:lnSpc>
            </a:pPr>
            <a:r>
              <a:rPr lang="en-US" altLang="zh-CN" sz="2000" i="1" smtClean="0"/>
              <a:t>Dataflow graph</a:t>
            </a:r>
            <a:r>
              <a:rPr lang="en-US" altLang="zh-CN" sz="2000" smtClean="0"/>
              <a:t> defines execution order</a:t>
            </a:r>
          </a:p>
        </p:txBody>
      </p:sp>
      <p:sp>
        <p:nvSpPr>
          <p:cNvPr id="163848" name="Text Box 5"/>
          <p:cNvSpPr txBox="1">
            <a:spLocks noChangeArrowheads="1"/>
          </p:cNvSpPr>
          <p:nvPr/>
        </p:nvSpPr>
        <p:spPr bwMode="auto">
          <a:xfrm>
            <a:off x="2465388" y="4359275"/>
            <a:ext cx="20732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1400" b="1">
                <a:solidFill>
                  <a:srgbClr val="CCFF66"/>
                </a:solidFill>
                <a:latin typeface="Arial Narrow" pitchFamily="34" charset="0"/>
              </a:rPr>
              <a:t>DIVD	F0 , F2, F4</a:t>
            </a:r>
          </a:p>
          <a:p>
            <a:pPr>
              <a:spcBef>
                <a:spcPct val="50000"/>
              </a:spcBef>
            </a:pPr>
            <a:r>
              <a:rPr kumimoji="0" lang="en-US" altLang="zh-CN" sz="1400" b="1">
                <a:solidFill>
                  <a:srgbClr val="CCFF66"/>
                </a:solidFill>
                <a:latin typeface="Arial Narrow" pitchFamily="34" charset="0"/>
              </a:rPr>
              <a:t>ADDD	F10, F0, F6</a:t>
            </a:r>
          </a:p>
          <a:p>
            <a:pPr>
              <a:spcBef>
                <a:spcPct val="50000"/>
              </a:spcBef>
            </a:pPr>
            <a:r>
              <a:rPr kumimoji="0" lang="en-US" altLang="zh-CN" sz="1400" b="1">
                <a:solidFill>
                  <a:srgbClr val="CCFF66"/>
                </a:solidFill>
                <a:latin typeface="Arial Narrow" pitchFamily="34" charset="0"/>
              </a:rPr>
              <a:t>SUBD	F8 , F8, F14</a:t>
            </a:r>
          </a:p>
        </p:txBody>
      </p:sp>
      <p:sp>
        <p:nvSpPr>
          <p:cNvPr id="163849" name="Text Box 6"/>
          <p:cNvSpPr txBox="1">
            <a:spLocks noChangeArrowheads="1"/>
          </p:cNvSpPr>
          <p:nvPr/>
        </p:nvSpPr>
        <p:spPr bwMode="auto">
          <a:xfrm>
            <a:off x="2339975" y="4010025"/>
            <a:ext cx="216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800" b="1">
                <a:solidFill>
                  <a:srgbClr val="CCFFCC"/>
                </a:solidFill>
                <a:latin typeface="Arial" charset="0"/>
              </a:rPr>
              <a:t>Program fragment</a:t>
            </a:r>
          </a:p>
        </p:txBody>
      </p:sp>
      <p:sp>
        <p:nvSpPr>
          <p:cNvPr id="163850" name="Line 7"/>
          <p:cNvSpPr>
            <a:spLocks noChangeShapeType="1"/>
          </p:cNvSpPr>
          <p:nvPr/>
        </p:nvSpPr>
        <p:spPr bwMode="auto">
          <a:xfrm>
            <a:off x="2971800" y="4545013"/>
            <a:ext cx="450850" cy="198437"/>
          </a:xfrm>
          <a:prstGeom prst="line">
            <a:avLst/>
          </a:prstGeom>
          <a:noFill/>
          <a:ln w="28575">
            <a:solidFill>
              <a:srgbClr val="FFFF66"/>
            </a:solidFill>
            <a:round/>
            <a:headEnd type="none" w="sm" len="sm"/>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63851" name="Group 8"/>
          <p:cNvGrpSpPr>
            <a:grpSpLocks/>
          </p:cNvGrpSpPr>
          <p:nvPr/>
        </p:nvGrpSpPr>
        <p:grpSpPr bwMode="auto">
          <a:xfrm>
            <a:off x="5470525" y="4154488"/>
            <a:ext cx="1400175" cy="1057275"/>
            <a:chOff x="3123" y="2617"/>
            <a:chExt cx="882" cy="666"/>
          </a:xfrm>
        </p:grpSpPr>
        <p:sp>
          <p:nvSpPr>
            <p:cNvPr id="163854" name="Oval 9"/>
            <p:cNvSpPr>
              <a:spLocks noChangeArrowheads="1"/>
            </p:cNvSpPr>
            <p:nvPr/>
          </p:nvSpPr>
          <p:spPr bwMode="auto">
            <a:xfrm>
              <a:off x="3123" y="2617"/>
              <a:ext cx="323" cy="240"/>
            </a:xfrm>
            <a:prstGeom prst="ellipse">
              <a:avLst/>
            </a:prstGeom>
            <a:solidFill>
              <a:schemeClr val="bg1"/>
            </a:solidFill>
            <a:ln w="12700">
              <a:solidFill>
                <a:schemeClr val="tx1"/>
              </a:solidFill>
              <a:round/>
              <a:headEnd type="none" w="sm" len="sm"/>
              <a:tailEnd type="none" w="sm" len="sm"/>
            </a:ln>
          </p:spPr>
          <p:txBody>
            <a:bodyPr wrap="none" anchor="ctr"/>
            <a:lstStyle/>
            <a:p>
              <a:pPr algn="ctr" eaLnBrk="0" hangingPunct="0"/>
              <a:r>
                <a:rPr kumimoji="0" lang="en-US" altLang="zh-CN" sz="1400" b="1">
                  <a:latin typeface="Arial Narrow" pitchFamily="34" charset="0"/>
                </a:rPr>
                <a:t>DIVD</a:t>
              </a:r>
            </a:p>
          </p:txBody>
        </p:sp>
        <p:sp>
          <p:nvSpPr>
            <p:cNvPr id="163855" name="Oval 10"/>
            <p:cNvSpPr>
              <a:spLocks noChangeArrowheads="1"/>
            </p:cNvSpPr>
            <p:nvPr/>
          </p:nvSpPr>
          <p:spPr bwMode="auto">
            <a:xfrm>
              <a:off x="3123" y="3043"/>
              <a:ext cx="334" cy="240"/>
            </a:xfrm>
            <a:prstGeom prst="ellipse">
              <a:avLst/>
            </a:prstGeom>
            <a:solidFill>
              <a:schemeClr val="bg1"/>
            </a:solidFill>
            <a:ln w="12700">
              <a:solidFill>
                <a:schemeClr val="tx1"/>
              </a:solidFill>
              <a:round/>
              <a:headEnd type="none" w="sm" len="sm"/>
              <a:tailEnd type="none" w="sm" len="sm"/>
            </a:ln>
          </p:spPr>
          <p:txBody>
            <a:bodyPr wrap="none" anchor="ctr"/>
            <a:lstStyle/>
            <a:p>
              <a:pPr algn="ctr" eaLnBrk="0" hangingPunct="0"/>
              <a:r>
                <a:rPr kumimoji="0" lang="en-US" altLang="zh-CN" sz="1400" b="1">
                  <a:latin typeface="Arial Narrow" pitchFamily="34" charset="0"/>
                </a:rPr>
                <a:t>ADDD</a:t>
              </a:r>
            </a:p>
          </p:txBody>
        </p:sp>
        <p:sp>
          <p:nvSpPr>
            <p:cNvPr id="163856" name="Oval 11"/>
            <p:cNvSpPr>
              <a:spLocks noChangeArrowheads="1"/>
            </p:cNvSpPr>
            <p:nvPr/>
          </p:nvSpPr>
          <p:spPr bwMode="auto">
            <a:xfrm>
              <a:off x="3677" y="2617"/>
              <a:ext cx="328" cy="240"/>
            </a:xfrm>
            <a:prstGeom prst="ellipse">
              <a:avLst/>
            </a:prstGeom>
            <a:solidFill>
              <a:schemeClr val="bg1"/>
            </a:solidFill>
            <a:ln w="12700">
              <a:solidFill>
                <a:schemeClr val="tx1"/>
              </a:solidFill>
              <a:round/>
              <a:headEnd type="none" w="sm" len="sm"/>
              <a:tailEnd type="none" w="sm" len="sm"/>
            </a:ln>
          </p:spPr>
          <p:txBody>
            <a:bodyPr wrap="none" anchor="ctr"/>
            <a:lstStyle/>
            <a:p>
              <a:pPr algn="ctr" eaLnBrk="0" hangingPunct="0"/>
              <a:r>
                <a:rPr kumimoji="0" lang="en-US" altLang="zh-CN" sz="1400" b="1">
                  <a:latin typeface="Arial Narrow" pitchFamily="34" charset="0"/>
                </a:rPr>
                <a:t>SUBD</a:t>
              </a:r>
            </a:p>
          </p:txBody>
        </p:sp>
        <p:sp>
          <p:nvSpPr>
            <p:cNvPr id="163857" name="Line 12"/>
            <p:cNvSpPr>
              <a:spLocks noChangeShapeType="1"/>
            </p:cNvSpPr>
            <p:nvPr/>
          </p:nvSpPr>
          <p:spPr bwMode="auto">
            <a:xfrm>
              <a:off x="3279" y="2863"/>
              <a:ext cx="0" cy="186"/>
            </a:xfrm>
            <a:prstGeom prst="line">
              <a:avLst/>
            </a:prstGeom>
            <a:noFill/>
            <a:ln w="12700">
              <a:solidFill>
                <a:srgbClr val="66FF33"/>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3852" name="Text Box 13"/>
          <p:cNvSpPr txBox="1">
            <a:spLocks noChangeArrowheads="1"/>
          </p:cNvSpPr>
          <p:nvPr/>
        </p:nvSpPr>
        <p:spPr bwMode="auto">
          <a:xfrm>
            <a:off x="6350000" y="4662488"/>
            <a:ext cx="1687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600" b="1">
                <a:solidFill>
                  <a:srgbClr val="CCFFCC"/>
                </a:solidFill>
                <a:latin typeface="Arial" charset="0"/>
              </a:rPr>
              <a:t>Dataflow Graph</a:t>
            </a:r>
          </a:p>
        </p:txBody>
      </p:sp>
      <p:sp>
        <p:nvSpPr>
          <p:cNvPr id="163853" name="Text Box 14"/>
          <p:cNvSpPr txBox="1">
            <a:spLocks noChangeArrowheads="1"/>
          </p:cNvSpPr>
          <p:nvPr/>
        </p:nvSpPr>
        <p:spPr bwMode="auto">
          <a:xfrm>
            <a:off x="1511300" y="5592763"/>
            <a:ext cx="71818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prstDash val="dash"/>
                <a:miter lim="800000"/>
                <a:headEnd/>
                <a:tailEnd/>
              </a14:hiddenLine>
            </a:ext>
          </a:extLst>
        </p:spPr>
        <p:txBody>
          <a:bodyPr>
            <a:spAutoFit/>
          </a:bodyPr>
          <a:lstStyle>
            <a:lvl1pPr marL="228600" indent="-228600"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nSpc>
                <a:spcPct val="80000"/>
              </a:lnSpc>
              <a:spcBef>
                <a:spcPct val="30000"/>
              </a:spcBef>
              <a:buSzPct val="100000"/>
              <a:buFontTx/>
              <a:buChar char="–"/>
            </a:pPr>
            <a:r>
              <a:rPr kumimoji="0" lang="en-US" altLang="zh-CN" sz="1800" b="1">
                <a:solidFill>
                  <a:schemeClr val="bg1"/>
                </a:solidFill>
                <a:latin typeface="Arial" charset="0"/>
              </a:rPr>
              <a:t>Divide takes many cycles: stall the dependent ADDD but not the independent SUBD</a:t>
            </a:r>
          </a:p>
          <a:p>
            <a:pPr>
              <a:lnSpc>
                <a:spcPct val="80000"/>
              </a:lnSpc>
              <a:spcBef>
                <a:spcPct val="30000"/>
              </a:spcBef>
              <a:buSzPct val="100000"/>
              <a:buFontTx/>
              <a:buChar char="–"/>
            </a:pPr>
            <a:r>
              <a:rPr kumimoji="0" lang="en-US" altLang="zh-CN" sz="1800" b="1">
                <a:solidFill>
                  <a:schemeClr val="bg1"/>
                </a:solidFill>
                <a:latin typeface="Arial" charset="0"/>
              </a:rPr>
              <a:t>Out-of-order issue (execution): SUBD executes before ADDD</a:t>
            </a:r>
            <a:endParaRPr kumimoji="0" lang="en-US" altLang="zh-CN"/>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134</a:t>
            </a:fld>
            <a:endParaRPr lang="en-US" altLang="zh-CN" dirty="0"/>
          </a:p>
        </p:txBody>
      </p:sp>
    </p:spTree>
    <p:extLst>
      <p:ext uri="{BB962C8B-B14F-4D97-AF65-F5344CB8AC3E}">
        <p14:creationId xmlns:p14="http://schemas.microsoft.com/office/powerpoint/2010/main" val="4123468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DEE059B-D63F-42E3-BC2C-DE57D4E38C84}" type="datetime1">
              <a:rPr lang="zh-CN" altLang="en-US" sz="1400" smtClean="0"/>
              <a:t>2021/11/7</a:t>
            </a:fld>
            <a:endParaRPr lang="en-US" altLang="zh-CN" sz="1400"/>
          </a:p>
        </p:txBody>
      </p:sp>
      <p:sp>
        <p:nvSpPr>
          <p:cNvPr id="16486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64869" name="Rectangle 2"/>
          <p:cNvSpPr>
            <a:spLocks noGrp="1" noChangeArrowheads="1"/>
          </p:cNvSpPr>
          <p:nvPr>
            <p:ph type="title"/>
          </p:nvPr>
        </p:nvSpPr>
        <p:spPr/>
        <p:txBody>
          <a:bodyPr/>
          <a:lstStyle/>
          <a:p>
            <a:pPr eaLnBrk="1" hangingPunct="1"/>
            <a:r>
              <a:rPr lang="en-US" altLang="zh-CN" sz="5000" smtClean="0"/>
              <a:t>Advantages of</a:t>
            </a:r>
            <a:br>
              <a:rPr lang="en-US" altLang="zh-CN" sz="5000" smtClean="0"/>
            </a:br>
            <a:r>
              <a:rPr lang="en-US" altLang="zh-CN" sz="5000" smtClean="0"/>
              <a:t>Dynamic Scheduling</a:t>
            </a:r>
          </a:p>
        </p:txBody>
      </p:sp>
      <p:sp>
        <p:nvSpPr>
          <p:cNvPr id="1313795" name="Rectangle 3"/>
          <p:cNvSpPr>
            <a:spLocks noGrp="1" noChangeArrowheads="1"/>
          </p:cNvSpPr>
          <p:nvPr>
            <p:ph type="body" idx="1"/>
          </p:nvPr>
        </p:nvSpPr>
        <p:spPr/>
        <p:txBody>
          <a:bodyPr/>
          <a:lstStyle/>
          <a:p>
            <a:pPr eaLnBrk="1" hangingPunct="1">
              <a:lnSpc>
                <a:spcPct val="90000"/>
              </a:lnSpc>
            </a:pPr>
            <a:r>
              <a:rPr lang="en-US" altLang="zh-CN" sz="2800" smtClean="0"/>
              <a:t>Handles cases when dependences unknown at compile time </a:t>
            </a:r>
          </a:p>
          <a:p>
            <a:pPr lvl="1" eaLnBrk="1" hangingPunct="1">
              <a:lnSpc>
                <a:spcPct val="90000"/>
              </a:lnSpc>
            </a:pPr>
            <a:r>
              <a:rPr lang="en-US" altLang="zh-CN" sz="2400" smtClean="0"/>
              <a:t>(e.g., because they may involve a memory reference)</a:t>
            </a:r>
          </a:p>
          <a:p>
            <a:pPr eaLnBrk="1" hangingPunct="1">
              <a:lnSpc>
                <a:spcPct val="90000"/>
              </a:lnSpc>
            </a:pPr>
            <a:r>
              <a:rPr lang="en-US" altLang="zh-CN" sz="2800" smtClean="0"/>
              <a:t>It simplifies the compiler </a:t>
            </a:r>
          </a:p>
          <a:p>
            <a:pPr eaLnBrk="1" hangingPunct="1">
              <a:lnSpc>
                <a:spcPct val="90000"/>
              </a:lnSpc>
            </a:pPr>
            <a:r>
              <a:rPr lang="en-US" altLang="zh-CN" sz="2800" smtClean="0"/>
              <a:t>Allows code that compiled for one pipeline to run efficiently on a different pipeline </a:t>
            </a:r>
          </a:p>
          <a:p>
            <a:pPr eaLnBrk="1" hangingPunct="1">
              <a:lnSpc>
                <a:spcPct val="90000"/>
              </a:lnSpc>
            </a:pPr>
            <a:r>
              <a:rPr lang="en-US" altLang="zh-CN" sz="2800" smtClean="0"/>
              <a:t>Hardware speculation, a technique with significant performance advantages, that builds on dynamic scheduling</a:t>
            </a:r>
          </a:p>
          <a:p>
            <a:pPr eaLnBrk="1" hangingPunct="1">
              <a:lnSpc>
                <a:spcPct val="90000"/>
              </a:lnSpc>
            </a:pPr>
            <a:endParaRPr lang="en-US" altLang="zh-CN" sz="2800" smtClean="0"/>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135</a:t>
            </a:fld>
            <a:endParaRPr lang="en-US" altLang="zh-CN" dirty="0"/>
          </a:p>
        </p:txBody>
      </p:sp>
    </p:spTree>
    <p:extLst>
      <p:ext uri="{BB962C8B-B14F-4D97-AF65-F5344CB8AC3E}">
        <p14:creationId xmlns:p14="http://schemas.microsoft.com/office/powerpoint/2010/main" val="3336156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3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3137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31379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31379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137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795" grpId="0" build="p"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7F5451A-3347-4A56-92E2-09F8791570A0}" type="datetime1">
              <a:rPr lang="zh-CN" altLang="en-US" sz="1400" smtClean="0"/>
              <a:t>2021/11/7</a:t>
            </a:fld>
            <a:endParaRPr lang="en-US" altLang="zh-CN" sz="1400"/>
          </a:p>
        </p:txBody>
      </p:sp>
      <p:sp>
        <p:nvSpPr>
          <p:cNvPr id="16691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66917" name="Rectangle 2"/>
          <p:cNvSpPr>
            <a:spLocks noGrp="1" noChangeArrowheads="1"/>
          </p:cNvSpPr>
          <p:nvPr>
            <p:ph type="title"/>
          </p:nvPr>
        </p:nvSpPr>
        <p:spPr>
          <a:xfrm>
            <a:off x="323850" y="228600"/>
            <a:ext cx="8496300" cy="1143000"/>
          </a:xfrm>
          <a:noFill/>
        </p:spPr>
        <p:txBody>
          <a:bodyPr lIns="90487" tIns="44450" rIns="90487" bIns="44450"/>
          <a:lstStyle/>
          <a:p>
            <a:pPr eaLnBrk="1" hangingPunct="1"/>
            <a:r>
              <a:rPr lang="en-US" altLang="zh-CN" sz="4000" smtClean="0"/>
              <a:t>HW Schemes: Instruction Parallelism</a:t>
            </a:r>
          </a:p>
        </p:txBody>
      </p:sp>
      <p:sp>
        <p:nvSpPr>
          <p:cNvPr id="1314819" name="Rectangle 3"/>
          <p:cNvSpPr>
            <a:spLocks noGrp="1" noChangeArrowheads="1"/>
          </p:cNvSpPr>
          <p:nvPr>
            <p:ph type="body" idx="1"/>
          </p:nvPr>
        </p:nvSpPr>
        <p:spPr>
          <a:xfrm>
            <a:off x="584200" y="1473200"/>
            <a:ext cx="8159750" cy="4851400"/>
          </a:xfrm>
          <a:noFill/>
        </p:spPr>
        <p:txBody>
          <a:bodyPr lIns="90487" tIns="44450" rIns="90487" bIns="44450"/>
          <a:lstStyle/>
          <a:p>
            <a:pPr eaLnBrk="1" hangingPunct="1">
              <a:lnSpc>
                <a:spcPct val="90000"/>
              </a:lnSpc>
            </a:pPr>
            <a:r>
              <a:rPr lang="en-US" altLang="zh-CN" sz="2800" dirty="0" smtClean="0"/>
              <a:t>Key idea: Allow instructions behind stall to proceed</a:t>
            </a:r>
            <a:r>
              <a:rPr lang="en-US" altLang="zh-CN" sz="2400" dirty="0" smtClean="0"/>
              <a:t/>
            </a:r>
            <a:br>
              <a:rPr lang="en-US" altLang="zh-CN" sz="2400" dirty="0" smtClean="0"/>
            </a:br>
            <a:r>
              <a:rPr lang="en-US" altLang="zh-CN" sz="2400" dirty="0" smtClean="0"/>
              <a:t>	</a:t>
            </a:r>
            <a:r>
              <a:rPr lang="en-US" altLang="zh-CN" sz="2400" dirty="0" smtClean="0">
                <a:latin typeface="Courier New" pitchFamily="49" charset="0"/>
              </a:rPr>
              <a:t>DIVD	</a:t>
            </a:r>
            <a:r>
              <a:rPr lang="en-US" altLang="zh-CN" sz="2400" dirty="0" smtClean="0">
                <a:solidFill>
                  <a:schemeClr val="accent2"/>
                </a:solidFill>
                <a:latin typeface="Courier New" pitchFamily="49" charset="0"/>
              </a:rPr>
              <a:t>F0</a:t>
            </a:r>
            <a:r>
              <a:rPr lang="en-US" altLang="zh-CN" sz="2400" dirty="0" smtClean="0">
                <a:latin typeface="Courier New" pitchFamily="49" charset="0"/>
              </a:rPr>
              <a:t>,F2,F4</a:t>
            </a:r>
            <a:br>
              <a:rPr lang="en-US" altLang="zh-CN" sz="2400" dirty="0" smtClean="0">
                <a:latin typeface="Courier New" pitchFamily="49" charset="0"/>
              </a:rPr>
            </a:br>
            <a:r>
              <a:rPr lang="en-US" altLang="zh-CN" sz="2400" dirty="0" smtClean="0">
                <a:latin typeface="Courier New" pitchFamily="49" charset="0"/>
              </a:rPr>
              <a:t>	ADDD	F10,</a:t>
            </a:r>
            <a:r>
              <a:rPr lang="en-US" altLang="zh-CN" sz="2400" dirty="0" smtClean="0">
                <a:solidFill>
                  <a:schemeClr val="accent2"/>
                </a:solidFill>
                <a:latin typeface="Courier New" pitchFamily="49" charset="0"/>
              </a:rPr>
              <a:t>F0</a:t>
            </a:r>
            <a:r>
              <a:rPr lang="en-US" altLang="zh-CN" sz="2400" dirty="0" smtClean="0">
                <a:latin typeface="Courier New" pitchFamily="49" charset="0"/>
              </a:rPr>
              <a:t>,F8</a:t>
            </a:r>
            <a:br>
              <a:rPr lang="en-US" altLang="zh-CN" sz="2400" dirty="0" smtClean="0">
                <a:latin typeface="Courier New" pitchFamily="49" charset="0"/>
              </a:rPr>
            </a:br>
            <a:r>
              <a:rPr lang="en-US" altLang="zh-CN" sz="2400" dirty="0" smtClean="0">
                <a:latin typeface="Courier New" pitchFamily="49" charset="0"/>
              </a:rPr>
              <a:t>	</a:t>
            </a:r>
            <a:r>
              <a:rPr lang="en-US" altLang="zh-CN" sz="2400" dirty="0" smtClean="0">
                <a:solidFill>
                  <a:schemeClr val="accent2"/>
                </a:solidFill>
                <a:latin typeface="Courier New" pitchFamily="49" charset="0"/>
              </a:rPr>
              <a:t>SUBD	F12,F8,F14</a:t>
            </a:r>
          </a:p>
          <a:p>
            <a:pPr eaLnBrk="1" hangingPunct="1">
              <a:lnSpc>
                <a:spcPct val="90000"/>
              </a:lnSpc>
            </a:pPr>
            <a:r>
              <a:rPr lang="en-US" altLang="zh-CN" sz="2800" dirty="0" smtClean="0"/>
              <a:t>Enables </a:t>
            </a:r>
            <a:r>
              <a:rPr lang="en-US" altLang="zh-CN" sz="2800" dirty="0" smtClean="0">
                <a:solidFill>
                  <a:schemeClr val="accent2"/>
                </a:solidFill>
              </a:rPr>
              <a:t>out-of-order execution</a:t>
            </a:r>
            <a:r>
              <a:rPr lang="en-US" altLang="zh-CN" sz="2800" dirty="0" smtClean="0"/>
              <a:t> </a:t>
            </a:r>
            <a:br>
              <a:rPr lang="en-US" altLang="zh-CN" sz="2800" dirty="0" smtClean="0"/>
            </a:br>
            <a:r>
              <a:rPr lang="en-US" altLang="zh-CN" sz="2800" dirty="0" smtClean="0"/>
              <a:t>and allows </a:t>
            </a:r>
            <a:r>
              <a:rPr lang="en-US" altLang="zh-CN" sz="2800" dirty="0" smtClean="0">
                <a:solidFill>
                  <a:schemeClr val="accent2"/>
                </a:solidFill>
              </a:rPr>
              <a:t>out-of-order completion</a:t>
            </a:r>
          </a:p>
          <a:p>
            <a:pPr algn="just" eaLnBrk="1" hangingPunct="1">
              <a:lnSpc>
                <a:spcPct val="90000"/>
              </a:lnSpc>
            </a:pPr>
            <a:r>
              <a:rPr lang="en-US" altLang="zh-CN" sz="2800" dirty="0" smtClean="0"/>
              <a:t>Will distinguish when an instruction </a:t>
            </a:r>
            <a:r>
              <a:rPr lang="en-US" altLang="zh-CN" sz="2800" i="1" dirty="0" smtClean="0">
                <a:solidFill>
                  <a:schemeClr val="accent2"/>
                </a:solidFill>
              </a:rPr>
              <a:t>begins execution</a:t>
            </a:r>
            <a:r>
              <a:rPr lang="en-US" altLang="zh-CN" sz="2800" dirty="0" smtClean="0"/>
              <a:t> and when it </a:t>
            </a:r>
            <a:r>
              <a:rPr lang="en-US" altLang="zh-CN" sz="2800" i="1" dirty="0" smtClean="0">
                <a:solidFill>
                  <a:schemeClr val="accent2"/>
                </a:solidFill>
              </a:rPr>
              <a:t>completes execution</a:t>
            </a:r>
            <a:r>
              <a:rPr lang="en-US" altLang="zh-CN" sz="2800" dirty="0" smtClean="0"/>
              <a:t>; between 2 times, the instruction is </a:t>
            </a:r>
            <a:r>
              <a:rPr lang="en-US" altLang="zh-CN" sz="2800" i="1" dirty="0" smtClean="0">
                <a:solidFill>
                  <a:schemeClr val="accent2"/>
                </a:solidFill>
              </a:rPr>
              <a:t>in execution</a:t>
            </a:r>
            <a:endParaRPr lang="en-US" altLang="zh-CN" sz="2800" dirty="0" smtClean="0">
              <a:solidFill>
                <a:schemeClr val="accent2"/>
              </a:solidFill>
            </a:endParaRPr>
          </a:p>
          <a:p>
            <a:pPr algn="just" eaLnBrk="1" hangingPunct="1">
              <a:lnSpc>
                <a:spcPct val="90000"/>
              </a:lnSpc>
            </a:pPr>
            <a:r>
              <a:rPr lang="en-US" altLang="zh-CN" sz="2800" dirty="0" smtClean="0"/>
              <a:t>In a dynamically scheduled pipeline, all instructions pass through issue stage in order (</a:t>
            </a:r>
            <a:r>
              <a:rPr lang="en-US" altLang="zh-CN" sz="2800" dirty="0" smtClean="0">
                <a:solidFill>
                  <a:schemeClr val="accent2"/>
                </a:solidFill>
              </a:rPr>
              <a:t>in-order issue</a:t>
            </a:r>
            <a:r>
              <a:rPr lang="en-US" altLang="zh-CN" sz="2800" dirty="0" smtClean="0"/>
              <a:t>)</a:t>
            </a:r>
          </a:p>
          <a:p>
            <a:pPr eaLnBrk="1" hangingPunct="1">
              <a:lnSpc>
                <a:spcPct val="90000"/>
              </a:lnSpc>
            </a:pPr>
            <a:endParaRPr lang="en-US" altLang="zh-CN" sz="2800" dirty="0" smtClean="0"/>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136</a:t>
            </a:fld>
            <a:endParaRPr lang="en-US" altLang="zh-CN" dirty="0"/>
          </a:p>
        </p:txBody>
      </p:sp>
    </p:spTree>
    <p:extLst>
      <p:ext uri="{BB962C8B-B14F-4D97-AF65-F5344CB8AC3E}">
        <p14:creationId xmlns:p14="http://schemas.microsoft.com/office/powerpoint/2010/main" val="172019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14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148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14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4819" grpId="0" build="p"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94EADAB-B8C4-47A4-9D9F-63F7159CBF07}" type="datetime1">
              <a:rPr lang="zh-CN" altLang="en-US" sz="1400" smtClean="0"/>
              <a:t>2021/11/7</a:t>
            </a:fld>
            <a:endParaRPr lang="en-US" altLang="zh-CN" sz="1400"/>
          </a:p>
        </p:txBody>
      </p:sp>
      <p:sp>
        <p:nvSpPr>
          <p:cNvPr id="16793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67941" name="Rectangle 2"/>
          <p:cNvSpPr>
            <a:spLocks noGrp="1" noChangeArrowheads="1"/>
          </p:cNvSpPr>
          <p:nvPr>
            <p:ph type="title"/>
          </p:nvPr>
        </p:nvSpPr>
        <p:spPr>
          <a:xfrm>
            <a:off x="990600" y="241300"/>
            <a:ext cx="7162800" cy="812800"/>
          </a:xfrm>
        </p:spPr>
        <p:txBody>
          <a:bodyPr/>
          <a:lstStyle/>
          <a:p>
            <a:pPr eaLnBrk="1" hangingPunct="1"/>
            <a:r>
              <a:rPr lang="en-US" altLang="zh-CN" smtClean="0"/>
              <a:t>Pipeline modification</a:t>
            </a:r>
          </a:p>
        </p:txBody>
      </p:sp>
      <p:sp>
        <p:nvSpPr>
          <p:cNvPr id="167942" name="Rectangle 3"/>
          <p:cNvSpPr>
            <a:spLocks noGrp="1" noChangeArrowheads="1"/>
          </p:cNvSpPr>
          <p:nvPr>
            <p:ph type="body" idx="1"/>
          </p:nvPr>
        </p:nvSpPr>
        <p:spPr>
          <a:xfrm>
            <a:off x="685800" y="1389063"/>
            <a:ext cx="8102600" cy="5087937"/>
          </a:xfrm>
        </p:spPr>
        <p:txBody>
          <a:bodyPr/>
          <a:lstStyle/>
          <a:p>
            <a:pPr marL="285750" indent="-285750" eaLnBrk="1" hangingPunct="1"/>
            <a:r>
              <a:rPr lang="en-US" altLang="zh-CN" sz="2800" smtClean="0"/>
              <a:t>Fundamental pipeline change needed</a:t>
            </a:r>
          </a:p>
          <a:p>
            <a:pPr marL="800100" lvl="1" indent="-342900" eaLnBrk="1" hangingPunct="1"/>
            <a:r>
              <a:rPr lang="en-US" altLang="zh-CN" smtClean="0"/>
              <a:t>Stalled dependent instructions cannot block later independent instructions</a:t>
            </a:r>
          </a:p>
          <a:p>
            <a:pPr marL="800100" lvl="1" indent="-342900" eaLnBrk="1" hangingPunct="1"/>
            <a:r>
              <a:rPr lang="en-US" altLang="zh-CN" smtClean="0"/>
              <a:t>Split ID (decode stage) into two new stages</a:t>
            </a:r>
          </a:p>
          <a:p>
            <a:pPr lvl="2" eaLnBrk="1" hangingPunct="1"/>
            <a:r>
              <a:rPr lang="en-US" altLang="zh-CN" sz="2000" smtClean="0"/>
              <a:t>DISPATCH (ID): instruction dispatch</a:t>
            </a:r>
          </a:p>
          <a:p>
            <a:pPr lvl="2" eaLnBrk="1" hangingPunct="1"/>
            <a:r>
              <a:rPr lang="en-US" altLang="zh-CN" sz="2000" smtClean="0"/>
              <a:t>ISSUE (IS): instruction schedule / issue</a:t>
            </a:r>
          </a:p>
          <a:p>
            <a:pPr marL="800100" lvl="1" indent="-342900" eaLnBrk="1" hangingPunct="1"/>
            <a:r>
              <a:rPr lang="en-US" altLang="zh-CN" smtClean="0"/>
              <a:t>The ISSUE stage buffers instructions waiting (stalled) for data</a:t>
            </a:r>
          </a:p>
          <a:p>
            <a:pPr marL="800100" lvl="1" indent="-342900" eaLnBrk="1" hangingPunct="1"/>
            <a:r>
              <a:rPr lang="en-US" altLang="zh-CN" smtClean="0"/>
              <a:t>This allows later instructions to make progress (FETCH and DISPATCH are not stalled)</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137</a:t>
            </a:fld>
            <a:endParaRPr lang="en-US" altLang="zh-CN" dirty="0"/>
          </a:p>
        </p:txBody>
      </p:sp>
    </p:spTree>
    <p:extLst>
      <p:ext uri="{BB962C8B-B14F-4D97-AF65-F5344CB8AC3E}">
        <p14:creationId xmlns:p14="http://schemas.microsoft.com/office/powerpoint/2010/main" val="7446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9D7D2E7-0A4B-450C-A73C-5BDCCFD6FD0F}" type="datetime1">
              <a:rPr lang="zh-CN" altLang="en-US" sz="1400" smtClean="0"/>
              <a:t>2021/11/7</a:t>
            </a:fld>
            <a:endParaRPr lang="en-US" altLang="zh-CN" sz="1400"/>
          </a:p>
        </p:txBody>
      </p:sp>
      <p:sp>
        <p:nvSpPr>
          <p:cNvPr id="16998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69989" name="Rectangle 2"/>
          <p:cNvSpPr>
            <a:spLocks noGrp="1" noChangeArrowheads="1"/>
          </p:cNvSpPr>
          <p:nvPr>
            <p:ph type="title"/>
          </p:nvPr>
        </p:nvSpPr>
        <p:spPr>
          <a:xfrm>
            <a:off x="1066800" y="228600"/>
            <a:ext cx="7759700" cy="762000"/>
          </a:xfrm>
        </p:spPr>
        <p:txBody>
          <a:bodyPr/>
          <a:lstStyle/>
          <a:p>
            <a:pPr eaLnBrk="1" hangingPunct="1"/>
            <a:r>
              <a:rPr lang="en-US" altLang="zh-CN" smtClean="0">
                <a:solidFill>
                  <a:schemeClr val="tx1"/>
                </a:solidFill>
              </a:rPr>
              <a:t>Pipeline modification</a:t>
            </a:r>
          </a:p>
        </p:txBody>
      </p:sp>
      <p:sp>
        <p:nvSpPr>
          <p:cNvPr id="169990" name="Rectangle 3"/>
          <p:cNvSpPr>
            <a:spLocks noGrp="1" noChangeArrowheads="1"/>
          </p:cNvSpPr>
          <p:nvPr>
            <p:ph type="body" idx="1"/>
          </p:nvPr>
        </p:nvSpPr>
        <p:spPr>
          <a:xfrm>
            <a:off x="482600" y="1181100"/>
            <a:ext cx="5130800" cy="5372100"/>
          </a:xfrm>
        </p:spPr>
        <p:txBody>
          <a:bodyPr/>
          <a:lstStyle/>
          <a:p>
            <a:pPr eaLnBrk="1" hangingPunct="1">
              <a:lnSpc>
                <a:spcPct val="90000"/>
              </a:lnSpc>
            </a:pPr>
            <a:r>
              <a:rPr lang="en-US" altLang="zh-CN" smtClean="0"/>
              <a:t>Out-of-order pipeline</a:t>
            </a:r>
          </a:p>
          <a:p>
            <a:pPr lvl="1" eaLnBrk="1" hangingPunct="1">
              <a:lnSpc>
                <a:spcPct val="90000"/>
              </a:lnSpc>
            </a:pPr>
            <a:r>
              <a:rPr lang="en-US" altLang="zh-CN" sz="3200" smtClean="0"/>
              <a:t>Two decoupled pipelines:</a:t>
            </a:r>
          </a:p>
          <a:p>
            <a:pPr lvl="2" eaLnBrk="1" hangingPunct="1">
              <a:lnSpc>
                <a:spcPct val="90000"/>
              </a:lnSpc>
            </a:pPr>
            <a:r>
              <a:rPr lang="en-US" altLang="zh-CN" smtClean="0"/>
              <a:t>FETCH/DISPATCH pipeline brings instructions into processor in program order</a:t>
            </a:r>
          </a:p>
          <a:p>
            <a:pPr lvl="3" eaLnBrk="1" hangingPunct="1">
              <a:lnSpc>
                <a:spcPct val="90000"/>
              </a:lnSpc>
            </a:pPr>
            <a:r>
              <a:rPr lang="en-US" altLang="zh-CN" sz="2400" smtClean="0"/>
              <a:t>Scan instructions in program order – required to determine data dependences</a:t>
            </a:r>
          </a:p>
          <a:p>
            <a:pPr lvl="2" eaLnBrk="1" hangingPunct="1">
              <a:lnSpc>
                <a:spcPct val="90000"/>
              </a:lnSpc>
            </a:pPr>
            <a:r>
              <a:rPr lang="en-US" altLang="zh-CN" smtClean="0"/>
              <a:t>ISSUE/EXECUTE pipeline executes instructions based on data dependences and available functional units (FU)</a:t>
            </a:r>
          </a:p>
        </p:txBody>
      </p:sp>
      <p:grpSp>
        <p:nvGrpSpPr>
          <p:cNvPr id="169991" name="Group 4"/>
          <p:cNvGrpSpPr>
            <a:grpSpLocks/>
          </p:cNvGrpSpPr>
          <p:nvPr/>
        </p:nvGrpSpPr>
        <p:grpSpPr bwMode="auto">
          <a:xfrm>
            <a:off x="5613400" y="2168525"/>
            <a:ext cx="3398838" cy="3051175"/>
            <a:chOff x="3536" y="1366"/>
            <a:chExt cx="2141" cy="1922"/>
          </a:xfrm>
        </p:grpSpPr>
        <p:sp>
          <p:nvSpPr>
            <p:cNvPr id="169992" name="Rectangle 5"/>
            <p:cNvSpPr>
              <a:spLocks noChangeArrowheads="1"/>
            </p:cNvSpPr>
            <p:nvPr/>
          </p:nvSpPr>
          <p:spPr bwMode="auto">
            <a:xfrm>
              <a:off x="3612" y="2208"/>
              <a:ext cx="138" cy="576"/>
            </a:xfrm>
            <a:prstGeom prst="rect">
              <a:avLst/>
            </a:prstGeom>
            <a:solidFill>
              <a:schemeClr val="bg1"/>
            </a:solidFill>
            <a:ln w="12700">
              <a:solidFill>
                <a:schemeClr val="tx1"/>
              </a:solidFill>
              <a:miter lim="800000"/>
              <a:headEnd type="none" w="sm" len="sm"/>
              <a:tailEnd type="none" w="sm" len="sm"/>
            </a:ln>
          </p:spPr>
          <p:txBody>
            <a:bodyPr wrap="none" anchor="ctr"/>
            <a:lstStyle/>
            <a:p>
              <a:pPr algn="ctr" eaLnBrk="0" hangingPunct="0"/>
              <a:r>
                <a:rPr kumimoji="0" lang="en-US" altLang="zh-CN" sz="2000" b="1">
                  <a:latin typeface="Arial Narrow" pitchFamily="34" charset="0"/>
                </a:rPr>
                <a:t>IF</a:t>
              </a:r>
            </a:p>
          </p:txBody>
        </p:sp>
        <p:sp>
          <p:nvSpPr>
            <p:cNvPr id="169993" name="Rectangle 6"/>
            <p:cNvSpPr>
              <a:spLocks noChangeArrowheads="1"/>
            </p:cNvSpPr>
            <p:nvPr/>
          </p:nvSpPr>
          <p:spPr bwMode="auto">
            <a:xfrm>
              <a:off x="3942" y="2208"/>
              <a:ext cx="282" cy="576"/>
            </a:xfrm>
            <a:prstGeom prst="rect">
              <a:avLst/>
            </a:prstGeom>
            <a:solidFill>
              <a:schemeClr val="bg1"/>
            </a:solidFill>
            <a:ln w="12700">
              <a:solidFill>
                <a:schemeClr val="tx1"/>
              </a:solidFill>
              <a:miter lim="800000"/>
              <a:headEnd type="none" w="sm" len="sm"/>
              <a:tailEnd type="none" w="sm" len="sm"/>
            </a:ln>
          </p:spPr>
          <p:txBody>
            <a:bodyPr wrap="none" anchor="ctr"/>
            <a:lstStyle/>
            <a:p>
              <a:pPr algn="ctr" eaLnBrk="0" hangingPunct="0"/>
              <a:r>
                <a:rPr kumimoji="0" lang="en-US" altLang="zh-CN" sz="2000" b="1">
                  <a:latin typeface="Arial Narrow" pitchFamily="34" charset="0"/>
                </a:rPr>
                <a:t>Dis</a:t>
              </a:r>
            </a:p>
          </p:txBody>
        </p:sp>
        <p:sp>
          <p:nvSpPr>
            <p:cNvPr id="169994" name="Line 7"/>
            <p:cNvSpPr>
              <a:spLocks noChangeShapeType="1"/>
            </p:cNvSpPr>
            <p:nvPr/>
          </p:nvSpPr>
          <p:spPr bwMode="auto">
            <a:xfrm>
              <a:off x="3750" y="2496"/>
              <a:ext cx="192" cy="0"/>
            </a:xfrm>
            <a:prstGeom prst="line">
              <a:avLst/>
            </a:prstGeom>
            <a:noFill/>
            <a:ln w="12700">
              <a:solidFill>
                <a:srgbClr val="FFFF00"/>
              </a:solidFill>
              <a:round/>
              <a:headEnd type="none" w="sm" len="sm"/>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69995" name="Rectangle 8"/>
            <p:cNvSpPr>
              <a:spLocks noChangeArrowheads="1"/>
            </p:cNvSpPr>
            <p:nvPr/>
          </p:nvSpPr>
          <p:spPr bwMode="auto">
            <a:xfrm>
              <a:off x="4560" y="1896"/>
              <a:ext cx="192" cy="336"/>
            </a:xfrm>
            <a:prstGeom prst="rect">
              <a:avLst/>
            </a:prstGeom>
            <a:solidFill>
              <a:srgbClr val="CCFFCC"/>
            </a:solidFill>
            <a:ln w="12700">
              <a:solidFill>
                <a:srgbClr val="66FF33"/>
              </a:solidFill>
              <a:miter lim="800000"/>
              <a:headEnd type="none" w="sm" len="sm"/>
              <a:tailEnd type="none" w="sm" len="sm"/>
            </a:ln>
          </p:spPr>
          <p:txBody>
            <a:bodyPr wrap="none" anchor="ctr"/>
            <a:lstStyle/>
            <a:p>
              <a:endParaRPr lang="en-US"/>
            </a:p>
          </p:txBody>
        </p:sp>
        <p:sp>
          <p:nvSpPr>
            <p:cNvPr id="169996" name="Line 9"/>
            <p:cNvSpPr>
              <a:spLocks noChangeShapeType="1"/>
            </p:cNvSpPr>
            <p:nvPr/>
          </p:nvSpPr>
          <p:spPr bwMode="auto">
            <a:xfrm>
              <a:off x="4608" y="1896"/>
              <a:ext cx="0" cy="33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9997" name="Line 10"/>
            <p:cNvSpPr>
              <a:spLocks noChangeShapeType="1"/>
            </p:cNvSpPr>
            <p:nvPr/>
          </p:nvSpPr>
          <p:spPr bwMode="auto">
            <a:xfrm>
              <a:off x="4656" y="1896"/>
              <a:ext cx="0" cy="33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9998" name="Line 11"/>
            <p:cNvSpPr>
              <a:spLocks noChangeShapeType="1"/>
            </p:cNvSpPr>
            <p:nvPr/>
          </p:nvSpPr>
          <p:spPr bwMode="auto">
            <a:xfrm>
              <a:off x="4704" y="1896"/>
              <a:ext cx="0" cy="33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9999" name="Line 12"/>
            <p:cNvSpPr>
              <a:spLocks noChangeShapeType="1"/>
            </p:cNvSpPr>
            <p:nvPr/>
          </p:nvSpPr>
          <p:spPr bwMode="auto">
            <a:xfrm>
              <a:off x="4745" y="2064"/>
              <a:ext cx="151" cy="0"/>
            </a:xfrm>
            <a:prstGeom prst="line">
              <a:avLst/>
            </a:prstGeom>
            <a:noFill/>
            <a:ln w="12700">
              <a:solidFill>
                <a:srgbClr val="FFFF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70000" name="Freeform 13"/>
            <p:cNvSpPr>
              <a:spLocks/>
            </p:cNvSpPr>
            <p:nvPr/>
          </p:nvSpPr>
          <p:spPr bwMode="auto">
            <a:xfrm>
              <a:off x="4656" y="1700"/>
              <a:ext cx="587" cy="1108"/>
            </a:xfrm>
            <a:custGeom>
              <a:avLst/>
              <a:gdLst>
                <a:gd name="T0" fmla="*/ 475 w 475"/>
                <a:gd name="T1" fmla="*/ 1296 h 1296"/>
                <a:gd name="T2" fmla="*/ 475 w 475"/>
                <a:gd name="T3" fmla="*/ 0 h 1296"/>
                <a:gd name="T4" fmla="*/ 0 w 475"/>
                <a:gd name="T5" fmla="*/ 3 h 1296"/>
                <a:gd name="T6" fmla="*/ 0 w 475"/>
                <a:gd name="T7" fmla="*/ 191 h 1296"/>
                <a:gd name="T8" fmla="*/ 0 60000 65536"/>
                <a:gd name="T9" fmla="*/ 0 60000 65536"/>
                <a:gd name="T10" fmla="*/ 0 60000 65536"/>
                <a:gd name="T11" fmla="*/ 0 60000 65536"/>
                <a:gd name="T12" fmla="*/ 0 w 475"/>
                <a:gd name="T13" fmla="*/ 0 h 1296"/>
                <a:gd name="T14" fmla="*/ 475 w 475"/>
                <a:gd name="T15" fmla="*/ 1296 h 1296"/>
              </a:gdLst>
              <a:ahLst/>
              <a:cxnLst>
                <a:cxn ang="T8">
                  <a:pos x="T0" y="T1"/>
                </a:cxn>
                <a:cxn ang="T9">
                  <a:pos x="T2" y="T3"/>
                </a:cxn>
                <a:cxn ang="T10">
                  <a:pos x="T4" y="T5"/>
                </a:cxn>
                <a:cxn ang="T11">
                  <a:pos x="T6" y="T7"/>
                </a:cxn>
              </a:cxnLst>
              <a:rect l="T12" t="T13" r="T14" b="T15"/>
              <a:pathLst>
                <a:path w="475" h="1296">
                  <a:moveTo>
                    <a:pt x="475" y="1296"/>
                  </a:moveTo>
                  <a:lnTo>
                    <a:pt x="475" y="0"/>
                  </a:lnTo>
                  <a:lnTo>
                    <a:pt x="0" y="3"/>
                  </a:lnTo>
                  <a:lnTo>
                    <a:pt x="0" y="191"/>
                  </a:lnTo>
                </a:path>
              </a:pathLst>
            </a:custGeom>
            <a:noFill/>
            <a:ln w="12700" cap="flat" cmpd="sng">
              <a:solidFill>
                <a:srgbClr val="00FFFF"/>
              </a:solidFill>
              <a:prstDash val="solid"/>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01" name="Line 14"/>
            <p:cNvSpPr>
              <a:spLocks noChangeShapeType="1"/>
            </p:cNvSpPr>
            <p:nvPr/>
          </p:nvSpPr>
          <p:spPr bwMode="auto">
            <a:xfrm>
              <a:off x="4227" y="2496"/>
              <a:ext cx="333" cy="0"/>
            </a:xfrm>
            <a:prstGeom prst="line">
              <a:avLst/>
            </a:prstGeom>
            <a:noFill/>
            <a:ln w="12700">
              <a:solidFill>
                <a:srgbClr val="FFFF00"/>
              </a:solidFill>
              <a:round/>
              <a:headEnd type="none" w="sm" len="sm"/>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70002" name="Text Box 15"/>
            <p:cNvSpPr txBox="1">
              <a:spLocks noChangeArrowheads="1"/>
            </p:cNvSpPr>
            <p:nvPr/>
          </p:nvSpPr>
          <p:spPr bwMode="auto">
            <a:xfrm>
              <a:off x="4560" y="3096"/>
              <a:ext cx="2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1400" b="1">
                  <a:latin typeface="Arial" charset="0"/>
                </a:rPr>
                <a:t>IS</a:t>
              </a:r>
            </a:p>
          </p:txBody>
        </p:sp>
        <p:sp>
          <p:nvSpPr>
            <p:cNvPr id="170003" name="Text Box 16"/>
            <p:cNvSpPr txBox="1">
              <a:spLocks noChangeArrowheads="1"/>
            </p:cNvSpPr>
            <p:nvPr/>
          </p:nvSpPr>
          <p:spPr bwMode="auto">
            <a:xfrm>
              <a:off x="4903" y="3066"/>
              <a:ext cx="2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400" b="1">
                  <a:latin typeface="Arial" charset="0"/>
                </a:rPr>
                <a:t>EX</a:t>
              </a:r>
            </a:p>
          </p:txBody>
        </p:sp>
        <p:sp>
          <p:nvSpPr>
            <p:cNvPr id="170004" name="Text Box 17"/>
            <p:cNvSpPr txBox="1">
              <a:spLocks noChangeArrowheads="1"/>
            </p:cNvSpPr>
            <p:nvPr/>
          </p:nvSpPr>
          <p:spPr bwMode="auto">
            <a:xfrm>
              <a:off x="5326" y="3066"/>
              <a:ext cx="3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400" b="1">
                  <a:latin typeface="Arial" charset="0"/>
                </a:rPr>
                <a:t>WB</a:t>
              </a:r>
            </a:p>
          </p:txBody>
        </p:sp>
        <p:sp>
          <p:nvSpPr>
            <p:cNvPr id="170005" name="AutoShape 18"/>
            <p:cNvSpPr>
              <a:spLocks/>
            </p:cNvSpPr>
            <p:nvPr/>
          </p:nvSpPr>
          <p:spPr bwMode="auto">
            <a:xfrm rot="5400000">
              <a:off x="3873" y="1712"/>
              <a:ext cx="134" cy="655"/>
            </a:xfrm>
            <a:prstGeom prst="leftBrace">
              <a:avLst>
                <a:gd name="adj1" fmla="val 40734"/>
                <a:gd name="adj2" fmla="val 49157"/>
              </a:avLst>
            </a:prstGeom>
            <a:noFill/>
            <a:ln w="12700">
              <a:solidFill>
                <a:srgbClr val="CCFF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006" name="AutoShape 19"/>
            <p:cNvSpPr>
              <a:spLocks/>
            </p:cNvSpPr>
            <p:nvPr/>
          </p:nvSpPr>
          <p:spPr bwMode="auto">
            <a:xfrm rot="5400000">
              <a:off x="4830" y="1260"/>
              <a:ext cx="144" cy="683"/>
            </a:xfrm>
            <a:prstGeom prst="leftBrace">
              <a:avLst>
                <a:gd name="adj1" fmla="val 39525"/>
                <a:gd name="adj2" fmla="val 50000"/>
              </a:avLst>
            </a:prstGeom>
            <a:noFill/>
            <a:ln w="12700">
              <a:solidFill>
                <a:srgbClr val="CCFF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007" name="Text Box 20"/>
            <p:cNvSpPr txBox="1">
              <a:spLocks noChangeArrowheads="1"/>
            </p:cNvSpPr>
            <p:nvPr/>
          </p:nvSpPr>
          <p:spPr bwMode="auto">
            <a:xfrm>
              <a:off x="3536" y="1804"/>
              <a:ext cx="8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400" b="1">
                  <a:latin typeface="Arial" charset="0"/>
                </a:rPr>
                <a:t>fetch/dispatch</a:t>
              </a:r>
            </a:p>
          </p:txBody>
        </p:sp>
        <p:sp>
          <p:nvSpPr>
            <p:cNvPr id="170008" name="Text Box 21"/>
            <p:cNvSpPr txBox="1">
              <a:spLocks noChangeArrowheads="1"/>
            </p:cNvSpPr>
            <p:nvPr/>
          </p:nvSpPr>
          <p:spPr bwMode="auto">
            <a:xfrm>
              <a:off x="4479" y="1366"/>
              <a:ext cx="8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400" b="1">
                  <a:latin typeface="Arial" charset="0"/>
                </a:rPr>
                <a:t>issue/execute</a:t>
              </a:r>
            </a:p>
          </p:txBody>
        </p:sp>
        <p:sp>
          <p:nvSpPr>
            <p:cNvPr id="170009" name="Rectangle 22"/>
            <p:cNvSpPr>
              <a:spLocks noChangeArrowheads="1"/>
            </p:cNvSpPr>
            <p:nvPr/>
          </p:nvSpPr>
          <p:spPr bwMode="auto">
            <a:xfrm>
              <a:off x="4560" y="2328"/>
              <a:ext cx="192" cy="336"/>
            </a:xfrm>
            <a:prstGeom prst="rect">
              <a:avLst/>
            </a:prstGeom>
            <a:solidFill>
              <a:srgbClr val="CCFFCC"/>
            </a:solidFill>
            <a:ln w="12700">
              <a:solidFill>
                <a:srgbClr val="66FF33"/>
              </a:solidFill>
              <a:miter lim="800000"/>
              <a:headEnd type="none" w="sm" len="sm"/>
              <a:tailEnd type="none" w="sm" len="sm"/>
            </a:ln>
          </p:spPr>
          <p:txBody>
            <a:bodyPr wrap="none" anchor="ctr"/>
            <a:lstStyle/>
            <a:p>
              <a:endParaRPr lang="en-US"/>
            </a:p>
          </p:txBody>
        </p:sp>
        <p:sp>
          <p:nvSpPr>
            <p:cNvPr id="170010" name="Line 23"/>
            <p:cNvSpPr>
              <a:spLocks noChangeShapeType="1"/>
            </p:cNvSpPr>
            <p:nvPr/>
          </p:nvSpPr>
          <p:spPr bwMode="auto">
            <a:xfrm>
              <a:off x="4608" y="2328"/>
              <a:ext cx="0" cy="33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0011" name="Line 24"/>
            <p:cNvSpPr>
              <a:spLocks noChangeShapeType="1"/>
            </p:cNvSpPr>
            <p:nvPr/>
          </p:nvSpPr>
          <p:spPr bwMode="auto">
            <a:xfrm>
              <a:off x="4656" y="2328"/>
              <a:ext cx="0" cy="33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0012" name="Line 25"/>
            <p:cNvSpPr>
              <a:spLocks noChangeShapeType="1"/>
            </p:cNvSpPr>
            <p:nvPr/>
          </p:nvSpPr>
          <p:spPr bwMode="auto">
            <a:xfrm>
              <a:off x="4704" y="2328"/>
              <a:ext cx="0" cy="33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0013" name="Rectangle 26"/>
            <p:cNvSpPr>
              <a:spLocks noChangeArrowheads="1"/>
            </p:cNvSpPr>
            <p:nvPr/>
          </p:nvSpPr>
          <p:spPr bwMode="auto">
            <a:xfrm>
              <a:off x="4896" y="2328"/>
              <a:ext cx="240" cy="336"/>
            </a:xfrm>
            <a:prstGeom prst="rect">
              <a:avLst/>
            </a:prstGeom>
            <a:solidFill>
              <a:schemeClr val="bg1"/>
            </a:solidFill>
            <a:ln w="12700">
              <a:solidFill>
                <a:schemeClr val="tx1"/>
              </a:solidFill>
              <a:miter lim="800000"/>
              <a:headEnd type="none" w="sm" len="sm"/>
              <a:tailEnd type="none" w="sm" len="sm"/>
            </a:ln>
          </p:spPr>
          <p:txBody>
            <a:bodyPr wrap="none" anchor="ctr"/>
            <a:lstStyle/>
            <a:p>
              <a:pPr algn="ctr" eaLnBrk="0" hangingPunct="0"/>
              <a:r>
                <a:rPr kumimoji="0" lang="en-US" altLang="zh-CN" sz="2000" b="1">
                  <a:latin typeface="Arial Narrow" pitchFamily="34" charset="0"/>
                </a:rPr>
                <a:t>FU</a:t>
              </a:r>
            </a:p>
          </p:txBody>
        </p:sp>
        <p:sp>
          <p:nvSpPr>
            <p:cNvPr id="170014" name="Line 27"/>
            <p:cNvSpPr>
              <a:spLocks noChangeShapeType="1"/>
            </p:cNvSpPr>
            <p:nvPr/>
          </p:nvSpPr>
          <p:spPr bwMode="auto">
            <a:xfrm>
              <a:off x="4745" y="2496"/>
              <a:ext cx="151" cy="0"/>
            </a:xfrm>
            <a:prstGeom prst="line">
              <a:avLst/>
            </a:prstGeom>
            <a:noFill/>
            <a:ln w="12700">
              <a:solidFill>
                <a:srgbClr val="FFFF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70015" name="Line 28"/>
            <p:cNvSpPr>
              <a:spLocks noChangeShapeType="1"/>
            </p:cNvSpPr>
            <p:nvPr/>
          </p:nvSpPr>
          <p:spPr bwMode="auto">
            <a:xfrm>
              <a:off x="5136" y="2496"/>
              <a:ext cx="259" cy="0"/>
            </a:xfrm>
            <a:prstGeom prst="line">
              <a:avLst/>
            </a:prstGeom>
            <a:noFill/>
            <a:ln w="12700">
              <a:solidFill>
                <a:srgbClr val="FFFF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70016" name="Rectangle 29"/>
            <p:cNvSpPr>
              <a:spLocks noChangeArrowheads="1"/>
            </p:cNvSpPr>
            <p:nvPr/>
          </p:nvSpPr>
          <p:spPr bwMode="auto">
            <a:xfrm>
              <a:off x="4560" y="2760"/>
              <a:ext cx="192" cy="336"/>
            </a:xfrm>
            <a:prstGeom prst="rect">
              <a:avLst/>
            </a:prstGeom>
            <a:solidFill>
              <a:srgbClr val="CCFFCC"/>
            </a:solidFill>
            <a:ln w="12700">
              <a:solidFill>
                <a:srgbClr val="66FF33"/>
              </a:solidFill>
              <a:miter lim="800000"/>
              <a:headEnd type="none" w="sm" len="sm"/>
              <a:tailEnd type="none" w="sm" len="sm"/>
            </a:ln>
          </p:spPr>
          <p:txBody>
            <a:bodyPr wrap="none" anchor="ctr"/>
            <a:lstStyle/>
            <a:p>
              <a:endParaRPr lang="en-US"/>
            </a:p>
          </p:txBody>
        </p:sp>
        <p:sp>
          <p:nvSpPr>
            <p:cNvPr id="170017" name="Line 30"/>
            <p:cNvSpPr>
              <a:spLocks noChangeShapeType="1"/>
            </p:cNvSpPr>
            <p:nvPr/>
          </p:nvSpPr>
          <p:spPr bwMode="auto">
            <a:xfrm>
              <a:off x="4608" y="2760"/>
              <a:ext cx="0" cy="33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0018" name="Line 31"/>
            <p:cNvSpPr>
              <a:spLocks noChangeShapeType="1"/>
            </p:cNvSpPr>
            <p:nvPr/>
          </p:nvSpPr>
          <p:spPr bwMode="auto">
            <a:xfrm>
              <a:off x="4656" y="2760"/>
              <a:ext cx="0" cy="33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0019" name="Line 32"/>
            <p:cNvSpPr>
              <a:spLocks noChangeShapeType="1"/>
            </p:cNvSpPr>
            <p:nvPr/>
          </p:nvSpPr>
          <p:spPr bwMode="auto">
            <a:xfrm>
              <a:off x="4704" y="2760"/>
              <a:ext cx="0" cy="33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0020" name="Rectangle 33"/>
            <p:cNvSpPr>
              <a:spLocks noChangeArrowheads="1"/>
            </p:cNvSpPr>
            <p:nvPr/>
          </p:nvSpPr>
          <p:spPr bwMode="auto">
            <a:xfrm>
              <a:off x="4896" y="2760"/>
              <a:ext cx="240" cy="336"/>
            </a:xfrm>
            <a:prstGeom prst="rect">
              <a:avLst/>
            </a:prstGeom>
            <a:solidFill>
              <a:schemeClr val="bg1"/>
            </a:solidFill>
            <a:ln w="12700">
              <a:solidFill>
                <a:schemeClr val="tx1"/>
              </a:solidFill>
              <a:miter lim="800000"/>
              <a:headEnd type="none" w="sm" len="sm"/>
              <a:tailEnd type="none" w="sm" len="sm"/>
            </a:ln>
          </p:spPr>
          <p:txBody>
            <a:bodyPr wrap="none" anchor="ctr"/>
            <a:lstStyle/>
            <a:p>
              <a:pPr algn="ctr" eaLnBrk="0" hangingPunct="0"/>
              <a:r>
                <a:rPr kumimoji="0" lang="en-US" altLang="zh-CN" sz="2000" b="1">
                  <a:latin typeface="Arial Narrow" pitchFamily="34" charset="0"/>
                </a:rPr>
                <a:t>FU</a:t>
              </a:r>
            </a:p>
          </p:txBody>
        </p:sp>
        <p:sp>
          <p:nvSpPr>
            <p:cNvPr id="170021" name="Line 34"/>
            <p:cNvSpPr>
              <a:spLocks noChangeShapeType="1"/>
            </p:cNvSpPr>
            <p:nvPr/>
          </p:nvSpPr>
          <p:spPr bwMode="auto">
            <a:xfrm>
              <a:off x="4745" y="2928"/>
              <a:ext cx="151" cy="0"/>
            </a:xfrm>
            <a:prstGeom prst="line">
              <a:avLst/>
            </a:prstGeom>
            <a:noFill/>
            <a:ln w="12700">
              <a:solidFill>
                <a:srgbClr val="FFFF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cxnSp>
          <p:nvCxnSpPr>
            <p:cNvPr id="170022" name="AutoShape 35"/>
            <p:cNvCxnSpPr>
              <a:cxnSpLocks noChangeShapeType="1"/>
              <a:stCxn id="169993" idx="3"/>
              <a:endCxn id="169995" idx="1"/>
            </p:cNvCxnSpPr>
            <p:nvPr/>
          </p:nvCxnSpPr>
          <p:spPr bwMode="auto">
            <a:xfrm flipV="1">
              <a:off x="4224" y="2064"/>
              <a:ext cx="336" cy="432"/>
            </a:xfrm>
            <a:prstGeom prst="curvedConnector3">
              <a:avLst>
                <a:gd name="adj1" fmla="val 50000"/>
              </a:avLst>
            </a:prstGeom>
            <a:noFill/>
            <a:ln w="12700">
              <a:solidFill>
                <a:srgbClr val="FFFF66"/>
              </a:solidFill>
              <a:round/>
              <a:headEnd/>
              <a:tailEnd type="stealth" w="med" len="med"/>
            </a:ln>
            <a:extLst>
              <a:ext uri="{909E8E84-426E-40DD-AFC4-6F175D3DCCD1}">
                <a14:hiddenFill xmlns:a14="http://schemas.microsoft.com/office/drawing/2010/main">
                  <a:noFill/>
                </a14:hiddenFill>
              </a:ext>
            </a:extLst>
          </p:spPr>
        </p:cxnSp>
        <p:cxnSp>
          <p:nvCxnSpPr>
            <p:cNvPr id="170023" name="AutoShape 36"/>
            <p:cNvCxnSpPr>
              <a:cxnSpLocks noChangeShapeType="1"/>
              <a:stCxn id="169993" idx="3"/>
              <a:endCxn id="170016" idx="1"/>
            </p:cNvCxnSpPr>
            <p:nvPr/>
          </p:nvCxnSpPr>
          <p:spPr bwMode="auto">
            <a:xfrm>
              <a:off x="4224" y="2496"/>
              <a:ext cx="336" cy="432"/>
            </a:xfrm>
            <a:prstGeom prst="curvedConnector3">
              <a:avLst>
                <a:gd name="adj1" fmla="val 50000"/>
              </a:avLst>
            </a:prstGeom>
            <a:noFill/>
            <a:ln w="12700">
              <a:solidFill>
                <a:srgbClr val="FFFF66"/>
              </a:solidFill>
              <a:round/>
              <a:headEnd/>
              <a:tailEnd type="stealth" w="med" len="med"/>
            </a:ln>
            <a:extLst>
              <a:ext uri="{909E8E84-426E-40DD-AFC4-6F175D3DCCD1}">
                <a14:hiddenFill xmlns:a14="http://schemas.microsoft.com/office/drawing/2010/main">
                  <a:noFill/>
                </a14:hiddenFill>
              </a:ext>
            </a:extLst>
          </p:spPr>
        </p:cxnSp>
        <p:sp>
          <p:nvSpPr>
            <p:cNvPr id="170024" name="Rectangle 37"/>
            <p:cNvSpPr>
              <a:spLocks noChangeArrowheads="1"/>
            </p:cNvSpPr>
            <p:nvPr/>
          </p:nvSpPr>
          <p:spPr bwMode="auto">
            <a:xfrm>
              <a:off x="5395" y="2208"/>
              <a:ext cx="282" cy="576"/>
            </a:xfrm>
            <a:prstGeom prst="rect">
              <a:avLst/>
            </a:prstGeom>
            <a:solidFill>
              <a:schemeClr val="bg1"/>
            </a:solidFill>
            <a:ln w="12700">
              <a:solidFill>
                <a:schemeClr val="tx1"/>
              </a:solidFill>
              <a:miter lim="800000"/>
              <a:headEnd type="none" w="sm" len="sm"/>
              <a:tailEnd type="none" w="sm" len="sm"/>
            </a:ln>
          </p:spPr>
          <p:txBody>
            <a:bodyPr wrap="none" anchor="ctr"/>
            <a:lstStyle/>
            <a:p>
              <a:pPr algn="ctr" eaLnBrk="0" hangingPunct="0"/>
              <a:r>
                <a:rPr kumimoji="0" lang="en-US" altLang="zh-CN" sz="1000" b="1">
                  <a:latin typeface="Arial Narrow" pitchFamily="34" charset="0"/>
                </a:rPr>
                <a:t>Retire</a:t>
              </a:r>
            </a:p>
          </p:txBody>
        </p:sp>
        <p:sp>
          <p:nvSpPr>
            <p:cNvPr id="170025" name="Oval 38"/>
            <p:cNvSpPr>
              <a:spLocks noChangeArrowheads="1"/>
            </p:cNvSpPr>
            <p:nvPr/>
          </p:nvSpPr>
          <p:spPr bwMode="auto">
            <a:xfrm>
              <a:off x="5224" y="2482"/>
              <a:ext cx="37" cy="28"/>
            </a:xfrm>
            <a:prstGeom prst="ellipse">
              <a:avLst/>
            </a:prstGeom>
            <a:solidFill>
              <a:srgbClr val="FFFF66"/>
            </a:solidFill>
            <a:ln w="9525">
              <a:solidFill>
                <a:srgbClr val="FFFF66"/>
              </a:solidFill>
              <a:round/>
              <a:headEnd/>
              <a:tailEnd/>
            </a:ln>
          </p:spPr>
          <p:txBody>
            <a:bodyPr wrap="none" anchor="ctr"/>
            <a:lstStyle/>
            <a:p>
              <a:pPr algn="ctr" eaLnBrk="0" hangingPunct="0"/>
              <a:endParaRPr kumimoji="0" lang="en-US"/>
            </a:p>
          </p:txBody>
        </p:sp>
        <p:sp>
          <p:nvSpPr>
            <p:cNvPr id="170026" name="Oval 39"/>
            <p:cNvSpPr>
              <a:spLocks noChangeArrowheads="1"/>
            </p:cNvSpPr>
            <p:nvPr/>
          </p:nvSpPr>
          <p:spPr bwMode="auto">
            <a:xfrm>
              <a:off x="5224" y="2161"/>
              <a:ext cx="37" cy="28"/>
            </a:xfrm>
            <a:prstGeom prst="ellipse">
              <a:avLst/>
            </a:prstGeom>
            <a:solidFill>
              <a:srgbClr val="FFFF66"/>
            </a:solidFill>
            <a:ln w="9525">
              <a:solidFill>
                <a:srgbClr val="FFFF66"/>
              </a:solidFill>
              <a:round/>
              <a:headEnd/>
              <a:tailEnd/>
            </a:ln>
          </p:spPr>
          <p:txBody>
            <a:bodyPr wrap="none" anchor="ctr"/>
            <a:lstStyle/>
            <a:p>
              <a:pPr algn="ctr" eaLnBrk="0" hangingPunct="0"/>
              <a:endParaRPr kumimoji="0" lang="en-US"/>
            </a:p>
          </p:txBody>
        </p:sp>
        <p:sp>
          <p:nvSpPr>
            <p:cNvPr id="170027" name="Oval 40"/>
            <p:cNvSpPr>
              <a:spLocks noChangeArrowheads="1"/>
            </p:cNvSpPr>
            <p:nvPr/>
          </p:nvSpPr>
          <p:spPr bwMode="auto">
            <a:xfrm>
              <a:off x="5224" y="2808"/>
              <a:ext cx="37" cy="28"/>
            </a:xfrm>
            <a:prstGeom prst="ellipse">
              <a:avLst/>
            </a:prstGeom>
            <a:solidFill>
              <a:srgbClr val="FFFF66"/>
            </a:solidFill>
            <a:ln w="9525">
              <a:solidFill>
                <a:srgbClr val="FFFF66"/>
              </a:solidFill>
              <a:round/>
              <a:headEnd/>
              <a:tailEnd/>
            </a:ln>
          </p:spPr>
          <p:txBody>
            <a:bodyPr wrap="none" anchor="ctr"/>
            <a:lstStyle/>
            <a:p>
              <a:pPr algn="ctr" eaLnBrk="0" hangingPunct="0"/>
              <a:endParaRPr kumimoji="0" lang="en-US"/>
            </a:p>
          </p:txBody>
        </p:sp>
        <p:cxnSp>
          <p:nvCxnSpPr>
            <p:cNvPr id="170028" name="AutoShape 41"/>
            <p:cNvCxnSpPr>
              <a:cxnSpLocks noChangeShapeType="1"/>
            </p:cNvCxnSpPr>
            <p:nvPr/>
          </p:nvCxnSpPr>
          <p:spPr bwMode="auto">
            <a:xfrm flipV="1">
              <a:off x="5136" y="2496"/>
              <a:ext cx="259" cy="432"/>
            </a:xfrm>
            <a:prstGeom prst="curvedConnector3">
              <a:avLst>
                <a:gd name="adj1" fmla="val 49806"/>
              </a:avLst>
            </a:prstGeom>
            <a:noFill/>
            <a:ln w="12700">
              <a:solidFill>
                <a:srgbClr val="FFFF66"/>
              </a:solidFill>
              <a:round/>
              <a:headEnd/>
              <a:tailEnd type="stealth" w="sm" len="sm"/>
            </a:ln>
            <a:extLst>
              <a:ext uri="{909E8E84-426E-40DD-AFC4-6F175D3DCCD1}">
                <a14:hiddenFill xmlns:a14="http://schemas.microsoft.com/office/drawing/2010/main">
                  <a:noFill/>
                </a14:hiddenFill>
              </a:ext>
            </a:extLst>
          </p:spPr>
        </p:cxnSp>
        <p:sp>
          <p:nvSpPr>
            <p:cNvPr id="170029" name="Rectangle 42"/>
            <p:cNvSpPr>
              <a:spLocks noChangeArrowheads="1"/>
            </p:cNvSpPr>
            <p:nvPr/>
          </p:nvSpPr>
          <p:spPr bwMode="auto">
            <a:xfrm>
              <a:off x="4891" y="1896"/>
              <a:ext cx="240" cy="336"/>
            </a:xfrm>
            <a:prstGeom prst="rect">
              <a:avLst/>
            </a:prstGeom>
            <a:solidFill>
              <a:schemeClr val="bg1"/>
            </a:solidFill>
            <a:ln w="12700">
              <a:solidFill>
                <a:schemeClr val="tx1"/>
              </a:solidFill>
              <a:miter lim="800000"/>
              <a:headEnd type="none" w="sm" len="sm"/>
              <a:tailEnd type="none" w="sm" len="sm"/>
            </a:ln>
          </p:spPr>
          <p:txBody>
            <a:bodyPr wrap="none" anchor="ctr"/>
            <a:lstStyle/>
            <a:p>
              <a:pPr algn="ctr" eaLnBrk="0" hangingPunct="0"/>
              <a:r>
                <a:rPr kumimoji="0" lang="en-US" altLang="zh-CN" sz="2000" b="1">
                  <a:latin typeface="Arial Narrow" pitchFamily="34" charset="0"/>
                </a:rPr>
                <a:t>FU</a:t>
              </a:r>
            </a:p>
          </p:txBody>
        </p:sp>
        <p:cxnSp>
          <p:nvCxnSpPr>
            <p:cNvPr id="170030" name="AutoShape 43"/>
            <p:cNvCxnSpPr>
              <a:cxnSpLocks noChangeShapeType="1"/>
              <a:stCxn id="170029" idx="3"/>
              <a:endCxn id="170024" idx="1"/>
            </p:cNvCxnSpPr>
            <p:nvPr/>
          </p:nvCxnSpPr>
          <p:spPr bwMode="auto">
            <a:xfrm>
              <a:off x="5131" y="2064"/>
              <a:ext cx="264" cy="432"/>
            </a:xfrm>
            <a:prstGeom prst="curvedConnector3">
              <a:avLst>
                <a:gd name="adj1" fmla="val 50000"/>
              </a:avLst>
            </a:prstGeom>
            <a:noFill/>
            <a:ln w="12700">
              <a:solidFill>
                <a:srgbClr val="FFFF66"/>
              </a:solidFill>
              <a:round/>
              <a:headEnd/>
              <a:tailEnd type="stealth" w="sm" len="sm"/>
            </a:ln>
            <a:extLst>
              <a:ext uri="{909E8E84-426E-40DD-AFC4-6F175D3DCCD1}">
                <a14:hiddenFill xmlns:a14="http://schemas.microsoft.com/office/drawing/2010/main">
                  <a:noFill/>
                </a14:hiddenFill>
              </a:ext>
            </a:extLst>
          </p:spPr>
        </p:cxnSp>
      </p:gr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138</a:t>
            </a:fld>
            <a:endParaRPr lang="en-US" altLang="zh-CN" dirty="0"/>
          </a:p>
        </p:txBody>
      </p:sp>
    </p:spTree>
    <p:extLst>
      <p:ext uri="{BB962C8B-B14F-4D97-AF65-F5344CB8AC3E}">
        <p14:creationId xmlns:p14="http://schemas.microsoft.com/office/powerpoint/2010/main" val="2219229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B359BFF-E2E4-4327-864A-182965A0C48F}" type="datetime1">
              <a:rPr lang="zh-CN" altLang="en-US" sz="1400" smtClean="0"/>
              <a:t>2021/11/7</a:t>
            </a:fld>
            <a:endParaRPr lang="en-US" altLang="zh-CN" sz="1400"/>
          </a:p>
        </p:txBody>
      </p:sp>
      <p:sp>
        <p:nvSpPr>
          <p:cNvPr id="17305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73061" name="Rectangle 2"/>
          <p:cNvSpPr>
            <a:spLocks noGrp="1" noChangeArrowheads="1"/>
          </p:cNvSpPr>
          <p:nvPr>
            <p:ph type="title"/>
          </p:nvPr>
        </p:nvSpPr>
        <p:spPr>
          <a:xfrm>
            <a:off x="990600" y="38100"/>
            <a:ext cx="7162800" cy="1143000"/>
          </a:xfrm>
        </p:spPr>
        <p:txBody>
          <a:bodyPr/>
          <a:lstStyle/>
          <a:p>
            <a:pPr eaLnBrk="1" hangingPunct="1"/>
            <a:r>
              <a:rPr lang="en-US" altLang="zh-CN" smtClean="0">
                <a:solidFill>
                  <a:schemeClr val="tx1"/>
                </a:solidFill>
              </a:rPr>
              <a:t>CDC-6600 (DLX version)</a:t>
            </a:r>
          </a:p>
        </p:txBody>
      </p:sp>
      <p:sp>
        <p:nvSpPr>
          <p:cNvPr id="173062" name="Rectangle 3"/>
          <p:cNvSpPr>
            <a:spLocks noGrp="1" noChangeArrowheads="1"/>
          </p:cNvSpPr>
          <p:nvPr>
            <p:ph type="body" idx="1"/>
          </p:nvPr>
        </p:nvSpPr>
        <p:spPr>
          <a:xfrm>
            <a:off x="381000" y="1181100"/>
            <a:ext cx="8445500" cy="5486400"/>
          </a:xfrm>
        </p:spPr>
        <p:txBody>
          <a:bodyPr/>
          <a:lstStyle/>
          <a:p>
            <a:pPr marL="400050" indent="-400050" eaLnBrk="1" hangingPunct="1"/>
            <a:r>
              <a:rPr lang="en-US" altLang="zh-CN" sz="2000" smtClean="0"/>
              <a:t>Four stages after fetch</a:t>
            </a:r>
          </a:p>
          <a:p>
            <a:pPr marL="914400" lvl="1" eaLnBrk="1" hangingPunct="1"/>
            <a:r>
              <a:rPr lang="en-US" altLang="zh-CN" sz="2000" smtClean="0"/>
              <a:t>Dispatch</a:t>
            </a:r>
          </a:p>
          <a:p>
            <a:pPr marL="1485900" lvl="2" eaLnBrk="1" hangingPunct="1"/>
            <a:r>
              <a:rPr lang="en-US" altLang="zh-CN" sz="1600" smtClean="0"/>
              <a:t>Check for structural and WAW hazards</a:t>
            </a:r>
          </a:p>
          <a:p>
            <a:pPr marL="2000250" lvl="3" eaLnBrk="1" hangingPunct="1"/>
            <a:r>
              <a:rPr lang="en-US" altLang="zh-CN" sz="1600" smtClean="0"/>
              <a:t>Structural: stall in dispatch stage if FU busy</a:t>
            </a:r>
          </a:p>
          <a:p>
            <a:pPr marL="2000250" lvl="3" eaLnBrk="1" hangingPunct="1"/>
            <a:r>
              <a:rPr lang="en-US" altLang="zh-CN" sz="1600" smtClean="0"/>
              <a:t>WAW: stall in dispatch stage if an outstanding instruction in the scoreboard writes the same destination register</a:t>
            </a:r>
          </a:p>
          <a:p>
            <a:pPr marL="1485900" lvl="2" eaLnBrk="1" hangingPunct="1"/>
            <a:r>
              <a:rPr lang="en-US" altLang="zh-CN" sz="1600" smtClean="0"/>
              <a:t>Enter instruction into scoreboard: determine data dependences</a:t>
            </a:r>
          </a:p>
          <a:p>
            <a:pPr marL="914400" lvl="1" eaLnBrk="1" hangingPunct="1"/>
            <a:r>
              <a:rPr lang="en-US" altLang="zh-CN" sz="2000" smtClean="0"/>
              <a:t>Issue</a:t>
            </a:r>
          </a:p>
          <a:p>
            <a:pPr marL="1485900" lvl="2" eaLnBrk="1" hangingPunct="1"/>
            <a:r>
              <a:rPr lang="en-US" altLang="zh-CN" sz="1600" smtClean="0"/>
              <a:t>Wait for operands to become ready</a:t>
            </a:r>
          </a:p>
          <a:p>
            <a:pPr marL="1485900" lvl="2" eaLnBrk="1" hangingPunct="1"/>
            <a:r>
              <a:rPr lang="en-US" altLang="zh-CN" sz="1600" smtClean="0"/>
              <a:t>Scoreboard signals when operands ready</a:t>
            </a:r>
          </a:p>
          <a:p>
            <a:pPr marL="2000250" lvl="3" eaLnBrk="1" hangingPunct="1"/>
            <a:r>
              <a:rPr lang="en-US" altLang="zh-CN" sz="1600" smtClean="0"/>
              <a:t>Instruction reads registers from the register file</a:t>
            </a:r>
          </a:p>
          <a:p>
            <a:pPr marL="2000250" lvl="3" eaLnBrk="1" hangingPunct="1"/>
            <a:r>
              <a:rPr lang="en-US" altLang="zh-CN" sz="1600" smtClean="0"/>
              <a:t>Then issues to FU for execution</a:t>
            </a:r>
          </a:p>
          <a:p>
            <a:pPr marL="914400" lvl="1" eaLnBrk="1" hangingPunct="1"/>
            <a:r>
              <a:rPr lang="en-US" altLang="zh-CN" sz="2000" smtClean="0"/>
              <a:t>Execute</a:t>
            </a:r>
          </a:p>
          <a:p>
            <a:pPr marL="914400" lvl="1" eaLnBrk="1" hangingPunct="1"/>
            <a:r>
              <a:rPr lang="en-US" altLang="zh-CN" sz="2000" smtClean="0"/>
              <a:t>Write result</a:t>
            </a:r>
          </a:p>
          <a:p>
            <a:pPr marL="1485900" lvl="2" eaLnBrk="1" hangingPunct="1"/>
            <a:r>
              <a:rPr lang="en-US" altLang="zh-CN" sz="1600" smtClean="0"/>
              <a:t>Check for WAR hazard: stall if an outstanding, </a:t>
            </a:r>
            <a:r>
              <a:rPr lang="en-US" altLang="zh-CN" sz="1600" i="1" smtClean="0"/>
              <a:t>prior</a:t>
            </a:r>
            <a:r>
              <a:rPr lang="en-US" altLang="zh-CN" sz="1600" smtClean="0"/>
              <a:t> instruction in the scoreboard reads the same register being written, and the read has not yet taken place</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139</a:t>
            </a:fld>
            <a:endParaRPr lang="en-US" altLang="zh-CN" dirty="0"/>
          </a:p>
        </p:txBody>
      </p:sp>
    </p:spTree>
    <p:extLst>
      <p:ext uri="{BB962C8B-B14F-4D97-AF65-F5344CB8AC3E}">
        <p14:creationId xmlns:p14="http://schemas.microsoft.com/office/powerpoint/2010/main" val="1904746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2BD4BC7-8CB5-4A3B-9BE4-DA870C08AB1A}" type="datetime1">
              <a:rPr lang="zh-CN" altLang="en-US" sz="1400" smtClean="0"/>
              <a:t>2021/11/7</a:t>
            </a:fld>
            <a:endParaRPr lang="en-US" altLang="zh-CN" sz="1400" smtClean="0"/>
          </a:p>
        </p:txBody>
      </p:sp>
      <p:sp>
        <p:nvSpPr>
          <p:cNvPr id="4403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769026" name="Text Box 2"/>
          <p:cNvSpPr txBox="1">
            <a:spLocks noChangeArrowheads="1"/>
          </p:cNvSpPr>
          <p:nvPr/>
        </p:nvSpPr>
        <p:spPr bwMode="auto">
          <a:xfrm>
            <a:off x="228600" y="409575"/>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FF3300"/>
              </a:buClr>
              <a:buFont typeface="Wingdings" pitchFamily="2" charset="2"/>
              <a:buChar char="ü"/>
            </a:pPr>
            <a:r>
              <a:rPr lang="zh-CN" altLang="en-US" b="1" dirty="0">
                <a:solidFill>
                  <a:srgbClr val="6600CC"/>
                </a:solidFill>
              </a:rPr>
              <a:t>先行控制</a:t>
            </a:r>
            <a:r>
              <a:rPr lang="zh-CN" altLang="en-US" b="1" dirty="0">
                <a:solidFill>
                  <a:srgbClr val="FF3300"/>
                </a:solidFill>
              </a:rPr>
              <a:t>执行时间：</a:t>
            </a:r>
            <a:endParaRPr lang="zh-CN" altLang="en-US" b="1" dirty="0"/>
          </a:p>
        </p:txBody>
      </p:sp>
      <p:sp>
        <p:nvSpPr>
          <p:cNvPr id="44038" name="Text Box 3"/>
          <p:cNvSpPr txBox="1">
            <a:spLocks noChangeArrowheads="1"/>
          </p:cNvSpPr>
          <p:nvPr/>
        </p:nvSpPr>
        <p:spPr bwMode="auto">
          <a:xfrm>
            <a:off x="152400" y="48768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altLang="zh-CN" b="1"/>
          </a:p>
        </p:txBody>
      </p:sp>
      <p:grpSp>
        <p:nvGrpSpPr>
          <p:cNvPr id="2" name="Group 5"/>
          <p:cNvGrpSpPr>
            <a:grpSpLocks/>
          </p:cNvGrpSpPr>
          <p:nvPr/>
        </p:nvGrpSpPr>
        <p:grpSpPr bwMode="auto">
          <a:xfrm>
            <a:off x="755650" y="1412875"/>
            <a:ext cx="6781800" cy="1981200"/>
            <a:chOff x="384" y="1536"/>
            <a:chExt cx="4272" cy="1248"/>
          </a:xfrm>
        </p:grpSpPr>
        <p:sp>
          <p:nvSpPr>
            <p:cNvPr id="44043" name="Text Box 6"/>
            <p:cNvSpPr txBox="1">
              <a:spLocks noChangeArrowheads="1"/>
            </p:cNvSpPr>
            <p:nvPr/>
          </p:nvSpPr>
          <p:spPr bwMode="auto">
            <a:xfrm>
              <a:off x="384" y="1536"/>
              <a:ext cx="2083"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800" b="1">
                  <a:solidFill>
                    <a:srgbClr val="6600CC"/>
                  </a:solidFill>
                </a:rPr>
                <a:t>         </a:t>
              </a:r>
              <a:r>
                <a:rPr kumimoji="0" lang="zh-CN" altLang="en-US" sz="1800" b="1">
                  <a:solidFill>
                    <a:srgbClr val="6600CC"/>
                  </a:solidFill>
                </a:rPr>
                <a:t>分析</a:t>
              </a:r>
              <a:r>
                <a:rPr kumimoji="0" lang="en-US" altLang="zh-CN" sz="1800" b="1" baseline="-25000">
                  <a:solidFill>
                    <a:srgbClr val="6600CC"/>
                  </a:solidFill>
                </a:rPr>
                <a:t>k </a:t>
              </a:r>
              <a:r>
                <a:rPr kumimoji="0" lang="en-US" altLang="zh-CN" sz="1800" b="1">
                  <a:solidFill>
                    <a:srgbClr val="6600CC"/>
                  </a:solidFill>
                </a:rPr>
                <a:t>              </a:t>
              </a:r>
              <a:r>
                <a:rPr kumimoji="0" lang="zh-CN" altLang="en-US" sz="1800" b="1">
                  <a:solidFill>
                    <a:srgbClr val="6600CC"/>
                  </a:solidFill>
                </a:rPr>
                <a:t>执行</a:t>
              </a:r>
              <a:r>
                <a:rPr kumimoji="0" lang="en-US" altLang="zh-CN" sz="1800" b="1" baseline="-25000">
                  <a:solidFill>
                    <a:srgbClr val="6600CC"/>
                  </a:solidFill>
                </a:rPr>
                <a:t>k</a:t>
              </a:r>
              <a:endParaRPr kumimoji="0" lang="en-US" altLang="zh-CN" sz="1800" b="1">
                <a:solidFill>
                  <a:srgbClr val="6600CC"/>
                </a:solidFill>
              </a:endParaRPr>
            </a:p>
          </p:txBody>
        </p:sp>
        <p:sp>
          <p:nvSpPr>
            <p:cNvPr id="44044" name="Line 7"/>
            <p:cNvSpPr>
              <a:spLocks noChangeShapeType="1"/>
            </p:cNvSpPr>
            <p:nvPr/>
          </p:nvSpPr>
          <p:spPr bwMode="auto">
            <a:xfrm>
              <a:off x="1345" y="1536"/>
              <a:ext cx="0" cy="2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5" name="Text Box 8"/>
            <p:cNvSpPr txBox="1">
              <a:spLocks noChangeArrowheads="1"/>
            </p:cNvSpPr>
            <p:nvPr/>
          </p:nvSpPr>
          <p:spPr bwMode="auto">
            <a:xfrm>
              <a:off x="1345" y="2016"/>
              <a:ext cx="908"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800" b="1">
                  <a:solidFill>
                    <a:srgbClr val="6600CC"/>
                  </a:solidFill>
                </a:rPr>
                <a:t>分析</a:t>
              </a:r>
              <a:r>
                <a:rPr kumimoji="0" lang="en-US" altLang="zh-CN" sz="1800" b="1" baseline="-25000">
                  <a:solidFill>
                    <a:srgbClr val="6600CC"/>
                  </a:solidFill>
                </a:rPr>
                <a:t>k+1 </a:t>
              </a:r>
              <a:r>
                <a:rPr kumimoji="0" lang="en-US" altLang="zh-CN" sz="1800" b="1">
                  <a:solidFill>
                    <a:srgbClr val="6600CC"/>
                  </a:solidFill>
                </a:rPr>
                <a:t>    </a:t>
              </a:r>
            </a:p>
          </p:txBody>
        </p:sp>
        <p:sp>
          <p:nvSpPr>
            <p:cNvPr id="44046" name="Text Box 9"/>
            <p:cNvSpPr txBox="1">
              <a:spLocks noChangeArrowheads="1"/>
            </p:cNvSpPr>
            <p:nvPr/>
          </p:nvSpPr>
          <p:spPr bwMode="auto">
            <a:xfrm>
              <a:off x="2413" y="2016"/>
              <a:ext cx="1122"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800" b="1">
                  <a:solidFill>
                    <a:srgbClr val="6600CC"/>
                  </a:solidFill>
                </a:rPr>
                <a:t>执行</a:t>
              </a:r>
              <a:r>
                <a:rPr kumimoji="0" lang="en-US" altLang="zh-CN" sz="1800" b="1" baseline="-25000">
                  <a:solidFill>
                    <a:srgbClr val="6600CC"/>
                  </a:solidFill>
                </a:rPr>
                <a:t>k+1</a:t>
              </a:r>
              <a:endParaRPr kumimoji="0" lang="en-US" altLang="zh-CN" sz="1800" b="1">
                <a:solidFill>
                  <a:srgbClr val="6600CC"/>
                </a:solidFill>
              </a:endParaRPr>
            </a:p>
          </p:txBody>
        </p:sp>
        <p:sp>
          <p:nvSpPr>
            <p:cNvPr id="44047" name="Text Box 10"/>
            <p:cNvSpPr txBox="1">
              <a:spLocks noChangeArrowheads="1"/>
            </p:cNvSpPr>
            <p:nvPr/>
          </p:nvSpPr>
          <p:spPr bwMode="auto">
            <a:xfrm>
              <a:off x="2253" y="2496"/>
              <a:ext cx="1068"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800" b="1">
                  <a:solidFill>
                    <a:srgbClr val="6600CC"/>
                  </a:solidFill>
                </a:rPr>
                <a:t>分析</a:t>
              </a:r>
              <a:r>
                <a:rPr kumimoji="0" lang="en-US" altLang="zh-CN" sz="1800" b="1" baseline="-25000">
                  <a:solidFill>
                    <a:srgbClr val="6600CC"/>
                  </a:solidFill>
                </a:rPr>
                <a:t>k+2</a:t>
              </a:r>
              <a:r>
                <a:rPr kumimoji="0" lang="en-US" altLang="zh-CN" sz="1800" b="1">
                  <a:solidFill>
                    <a:srgbClr val="6600CC"/>
                  </a:solidFill>
                </a:rPr>
                <a:t>        </a:t>
              </a:r>
            </a:p>
          </p:txBody>
        </p:sp>
        <p:sp>
          <p:nvSpPr>
            <p:cNvPr id="44048" name="Line 11"/>
            <p:cNvSpPr>
              <a:spLocks noChangeShapeType="1"/>
            </p:cNvSpPr>
            <p:nvPr/>
          </p:nvSpPr>
          <p:spPr bwMode="auto">
            <a:xfrm>
              <a:off x="1345" y="1824"/>
              <a:ext cx="0"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49" name="Line 12"/>
            <p:cNvSpPr>
              <a:spLocks noChangeShapeType="1"/>
            </p:cNvSpPr>
            <p:nvPr/>
          </p:nvSpPr>
          <p:spPr bwMode="auto">
            <a:xfrm>
              <a:off x="2467" y="1824"/>
              <a:ext cx="0"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0" name="Text Box 13"/>
            <p:cNvSpPr txBox="1">
              <a:spLocks noChangeArrowheads="1"/>
            </p:cNvSpPr>
            <p:nvPr/>
          </p:nvSpPr>
          <p:spPr bwMode="auto">
            <a:xfrm>
              <a:off x="3535" y="2496"/>
              <a:ext cx="1121"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zh-CN" altLang="en-US" sz="1800" b="1">
                  <a:solidFill>
                    <a:srgbClr val="6600CC"/>
                  </a:solidFill>
                </a:rPr>
                <a:t>执行</a:t>
              </a:r>
              <a:r>
                <a:rPr kumimoji="0" lang="en-US" altLang="zh-CN" sz="1800" b="1" baseline="-25000">
                  <a:solidFill>
                    <a:srgbClr val="6600CC"/>
                  </a:solidFill>
                </a:rPr>
                <a:t>k+2</a:t>
              </a:r>
              <a:endParaRPr kumimoji="0" lang="en-US" altLang="zh-CN" sz="1800" b="1">
                <a:solidFill>
                  <a:srgbClr val="6600CC"/>
                </a:solidFill>
              </a:endParaRPr>
            </a:p>
          </p:txBody>
        </p:sp>
        <p:sp>
          <p:nvSpPr>
            <p:cNvPr id="44051" name="Line 14"/>
            <p:cNvSpPr>
              <a:spLocks noChangeShapeType="1"/>
            </p:cNvSpPr>
            <p:nvPr/>
          </p:nvSpPr>
          <p:spPr bwMode="auto">
            <a:xfrm>
              <a:off x="2253" y="2304"/>
              <a:ext cx="0"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2" name="Line 15"/>
            <p:cNvSpPr>
              <a:spLocks noChangeShapeType="1"/>
            </p:cNvSpPr>
            <p:nvPr/>
          </p:nvSpPr>
          <p:spPr bwMode="auto">
            <a:xfrm>
              <a:off x="3535" y="2304"/>
              <a:ext cx="0"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69040" name="Text Box 16"/>
          <p:cNvSpPr txBox="1">
            <a:spLocks noChangeArrowheads="1"/>
          </p:cNvSpPr>
          <p:nvPr/>
        </p:nvSpPr>
        <p:spPr bwMode="auto">
          <a:xfrm>
            <a:off x="304800" y="4832350"/>
            <a:ext cx="8458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FF3300"/>
              </a:buClr>
              <a:buFont typeface="Wingdings" pitchFamily="2" charset="2"/>
              <a:buChar char="ü"/>
            </a:pPr>
            <a:r>
              <a:rPr lang="zh-CN" altLang="en-US" b="1">
                <a:solidFill>
                  <a:srgbClr val="6600CC"/>
                </a:solidFill>
              </a:rPr>
              <a:t>多操作部件并行：</a:t>
            </a:r>
            <a:r>
              <a:rPr lang="zh-CN" altLang="en-US" b="1"/>
              <a:t>采用有多个功能部件的处理机，把</a:t>
            </a:r>
            <a:r>
              <a:rPr lang="en-US" altLang="zh-CN" b="1"/>
              <a:t>ALU</a:t>
            </a:r>
            <a:r>
              <a:rPr lang="zh-CN" altLang="en-US" b="1"/>
              <a:t>的多种功能分散到几个具有专门功能的部件中，这些功能部件可以并行工作，使指令流出速度大大提高。 </a:t>
            </a:r>
            <a:endParaRPr lang="zh-CN" altLang="en-US" sz="1600" b="1"/>
          </a:p>
        </p:txBody>
      </p:sp>
      <p:sp>
        <p:nvSpPr>
          <p:cNvPr id="44041" name="Text Box 17"/>
          <p:cNvSpPr txBox="1">
            <a:spLocks noChangeArrowheads="1"/>
          </p:cNvSpPr>
          <p:nvPr/>
        </p:nvSpPr>
        <p:spPr bwMode="auto">
          <a:xfrm>
            <a:off x="1816100" y="1341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altLang="zh-CN"/>
          </a:p>
        </p:txBody>
      </p:sp>
      <p:graphicFrame>
        <p:nvGraphicFramePr>
          <p:cNvPr id="769042" name="Object 18"/>
          <p:cNvGraphicFramePr>
            <a:graphicFrameLocks noChangeAspect="1"/>
          </p:cNvGraphicFramePr>
          <p:nvPr/>
        </p:nvGraphicFramePr>
        <p:xfrm>
          <a:off x="2124075" y="3724275"/>
          <a:ext cx="2951163" cy="1217613"/>
        </p:xfrm>
        <a:graphic>
          <a:graphicData uri="http://schemas.openxmlformats.org/presentationml/2006/ole">
            <mc:AlternateContent xmlns:mc="http://schemas.openxmlformats.org/markup-compatibility/2006">
              <mc:Choice xmlns:v="urn:schemas-microsoft-com:vml" Requires="v">
                <p:oleObj spid="_x0000_s44129" name="公式" r:id="rId4" imgW="1129810" imgH="431613" progId="Equation.3">
                  <p:embed/>
                </p:oleObj>
              </mc:Choice>
              <mc:Fallback>
                <p:oleObj name="公式" r:id="rId4" imgW="1129810" imgH="431613"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3724275"/>
                        <a:ext cx="2951163" cy="121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69026"/>
                                        </p:tgtEl>
                                        <p:attrNameLst>
                                          <p:attrName>style.visibility</p:attrName>
                                        </p:attrNameLst>
                                      </p:cBhvr>
                                      <p:to>
                                        <p:strVal val="visible"/>
                                      </p:to>
                                    </p:set>
                                    <p:animEffect transition="in" filter="slide(fromRight)">
                                      <p:cBhvr>
                                        <p:cTn id="7" dur="500"/>
                                        <p:tgtEl>
                                          <p:spTgt spid="7690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769042"/>
                                        </p:tgtEl>
                                        <p:attrNameLst>
                                          <p:attrName>style.visibility</p:attrName>
                                        </p:attrNameLst>
                                      </p:cBhvr>
                                      <p:to>
                                        <p:strVal val="visible"/>
                                      </p:to>
                                    </p:set>
                                    <p:anim calcmode="lin" valueType="num">
                                      <p:cBhvr additive="base">
                                        <p:cTn id="18" dur="500" fill="hold"/>
                                        <p:tgtEl>
                                          <p:spTgt spid="769042"/>
                                        </p:tgtEl>
                                        <p:attrNameLst>
                                          <p:attrName>ppt_x</p:attrName>
                                        </p:attrNameLst>
                                      </p:cBhvr>
                                      <p:tavLst>
                                        <p:tav tm="0">
                                          <p:val>
                                            <p:strVal val="#ppt_x"/>
                                          </p:val>
                                        </p:tav>
                                        <p:tav tm="100000">
                                          <p:val>
                                            <p:strVal val="#ppt_x"/>
                                          </p:val>
                                        </p:tav>
                                      </p:tavLst>
                                    </p:anim>
                                    <p:anim calcmode="lin" valueType="num">
                                      <p:cBhvr additive="base">
                                        <p:cTn id="19" dur="500" fill="hold"/>
                                        <p:tgtEl>
                                          <p:spTgt spid="76904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69040"/>
                                        </p:tgtEl>
                                        <p:attrNameLst>
                                          <p:attrName>style.visibility</p:attrName>
                                        </p:attrNameLst>
                                      </p:cBhvr>
                                      <p:to>
                                        <p:strVal val="visible"/>
                                      </p:to>
                                    </p:set>
                                    <p:anim calcmode="lin" valueType="num">
                                      <p:cBhvr additive="base">
                                        <p:cTn id="24" dur="500" fill="hold"/>
                                        <p:tgtEl>
                                          <p:spTgt spid="769040"/>
                                        </p:tgtEl>
                                        <p:attrNameLst>
                                          <p:attrName>ppt_x</p:attrName>
                                        </p:attrNameLst>
                                      </p:cBhvr>
                                      <p:tavLst>
                                        <p:tav tm="0">
                                          <p:val>
                                            <p:strVal val="#ppt_x"/>
                                          </p:val>
                                        </p:tav>
                                        <p:tav tm="100000">
                                          <p:val>
                                            <p:strVal val="#ppt_x"/>
                                          </p:val>
                                        </p:tav>
                                      </p:tavLst>
                                    </p:anim>
                                    <p:anim calcmode="lin" valueType="num">
                                      <p:cBhvr additive="base">
                                        <p:cTn id="25" dur="500" fill="hold"/>
                                        <p:tgtEl>
                                          <p:spTgt spid="7690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6" grpId="0" autoUpdateAnimBg="0"/>
      <p:bldP spid="76904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31D756D-4C97-4E25-B31B-2378B889E129}" type="datetime1">
              <a:rPr lang="zh-CN" altLang="en-US" sz="1400" smtClean="0"/>
              <a:t>2021/11/7</a:t>
            </a:fld>
            <a:endParaRPr lang="en-US" altLang="zh-CN" sz="1400"/>
          </a:p>
        </p:txBody>
      </p:sp>
      <p:sp>
        <p:nvSpPr>
          <p:cNvPr id="17408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74085" name="Rectangle 2"/>
          <p:cNvSpPr>
            <a:spLocks noGrp="1" noChangeArrowheads="1"/>
          </p:cNvSpPr>
          <p:nvPr>
            <p:ph type="title"/>
          </p:nvPr>
        </p:nvSpPr>
        <p:spPr/>
        <p:txBody>
          <a:bodyPr/>
          <a:lstStyle/>
          <a:p>
            <a:pPr eaLnBrk="1" hangingPunct="1"/>
            <a:r>
              <a:rPr lang="en-US" altLang="zh-CN" smtClean="0"/>
              <a:t>Scoreboard</a:t>
            </a:r>
          </a:p>
        </p:txBody>
      </p:sp>
      <p:sp>
        <p:nvSpPr>
          <p:cNvPr id="174086" name="Rectangle 3"/>
          <p:cNvSpPr>
            <a:spLocks noGrp="1" noChangeArrowheads="1"/>
          </p:cNvSpPr>
          <p:nvPr>
            <p:ph type="body" idx="1"/>
          </p:nvPr>
        </p:nvSpPr>
        <p:spPr>
          <a:xfrm>
            <a:off x="457200" y="1371600"/>
            <a:ext cx="8382000" cy="4686300"/>
          </a:xfrm>
        </p:spPr>
        <p:txBody>
          <a:bodyPr/>
          <a:lstStyle/>
          <a:p>
            <a:pPr eaLnBrk="1" hangingPunct="1"/>
            <a:r>
              <a:rPr lang="en-US" altLang="zh-CN" sz="2800" dirty="0" smtClean="0"/>
              <a:t>Operands for an instruction are read only when both operands are available in the register file</a:t>
            </a:r>
          </a:p>
          <a:p>
            <a:pPr lvl="1" eaLnBrk="1" hangingPunct="1"/>
            <a:r>
              <a:rPr lang="en-US" altLang="zh-CN" sz="2400" dirty="0" smtClean="0"/>
              <a:t>Scoreboard does not take advantage of forwarding</a:t>
            </a:r>
          </a:p>
          <a:p>
            <a:pPr lvl="1" eaLnBrk="1" hangingPunct="1"/>
            <a:r>
              <a:rPr lang="en-US" altLang="zh-CN" sz="2400" dirty="0" smtClean="0"/>
              <a:t>Instructions write to register file as soon as they are complete execution (assuming no WAR hazards) and do not wait for write slot</a:t>
            </a:r>
          </a:p>
          <a:p>
            <a:pPr lvl="1" eaLnBrk="1" hangingPunct="1"/>
            <a:r>
              <a:rPr lang="en-US" altLang="zh-CN" sz="2400" dirty="0" smtClean="0"/>
              <a:t>One additional cycle of latency as write result and read operand stages cannot overlap</a:t>
            </a:r>
          </a:p>
          <a:p>
            <a:pPr eaLnBrk="1" hangingPunct="1"/>
            <a:r>
              <a:rPr lang="en-US" altLang="zh-CN" sz="2800" dirty="0" smtClean="0"/>
              <a:t>Bus structure</a:t>
            </a:r>
          </a:p>
          <a:p>
            <a:pPr lvl="1" eaLnBrk="1" hangingPunct="1"/>
            <a:r>
              <a:rPr lang="en-US" altLang="zh-CN" sz="2400" dirty="0" smtClean="0"/>
              <a:t>Limited number of buses to register file represent structural hazards</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140</a:t>
            </a:fld>
            <a:endParaRPr lang="en-US" altLang="zh-CN" dirty="0"/>
          </a:p>
        </p:txBody>
      </p:sp>
    </p:spTree>
    <p:extLst>
      <p:ext uri="{BB962C8B-B14F-4D97-AF65-F5344CB8AC3E}">
        <p14:creationId xmlns:p14="http://schemas.microsoft.com/office/powerpoint/2010/main" val="2484538117"/>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1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6C5D6A6-45CB-4E25-BFD0-260767C46624}" type="datetime1">
              <a:rPr lang="zh-CN" altLang="en-US" sz="1400" smtClean="0"/>
              <a:t>2021/11/7</a:t>
            </a:fld>
            <a:endParaRPr lang="en-US" altLang="zh-CN" sz="1400"/>
          </a:p>
        </p:txBody>
      </p:sp>
      <p:sp>
        <p:nvSpPr>
          <p:cNvPr id="17510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75109" name="Rectangle 2"/>
          <p:cNvSpPr>
            <a:spLocks noGrp="1" noChangeArrowheads="1"/>
          </p:cNvSpPr>
          <p:nvPr>
            <p:ph type="title"/>
          </p:nvPr>
        </p:nvSpPr>
        <p:spPr/>
        <p:txBody>
          <a:bodyPr/>
          <a:lstStyle/>
          <a:p>
            <a:pPr eaLnBrk="1" hangingPunct="1"/>
            <a:r>
              <a:rPr lang="en-US" altLang="zh-CN" smtClean="0"/>
              <a:t>Scoreboard</a:t>
            </a:r>
          </a:p>
        </p:txBody>
      </p:sp>
      <p:sp>
        <p:nvSpPr>
          <p:cNvPr id="175110" name="Rectangle 3"/>
          <p:cNvSpPr>
            <a:spLocks noGrp="1" noChangeArrowheads="1"/>
          </p:cNvSpPr>
          <p:nvPr>
            <p:ph type="body" idx="1"/>
          </p:nvPr>
        </p:nvSpPr>
        <p:spPr>
          <a:xfrm>
            <a:off x="684213" y="1700213"/>
            <a:ext cx="7772400" cy="4114800"/>
          </a:xfrm>
        </p:spPr>
        <p:txBody>
          <a:bodyPr/>
          <a:lstStyle/>
          <a:p>
            <a:pPr eaLnBrk="1" hangingPunct="1">
              <a:lnSpc>
                <a:spcPct val="90000"/>
              </a:lnSpc>
            </a:pPr>
            <a:r>
              <a:rPr lang="en-US" altLang="zh-CN" sz="2400" smtClean="0"/>
              <a:t>Limitations</a:t>
            </a:r>
          </a:p>
          <a:p>
            <a:pPr lvl="1" eaLnBrk="1" hangingPunct="1">
              <a:lnSpc>
                <a:spcPct val="90000"/>
              </a:lnSpc>
            </a:pPr>
            <a:r>
              <a:rPr lang="en-US" altLang="zh-CN" sz="2000" smtClean="0"/>
              <a:t>No forwarding (RAW dependence handled through registers)</a:t>
            </a:r>
          </a:p>
          <a:p>
            <a:pPr lvl="1" eaLnBrk="1" hangingPunct="1">
              <a:lnSpc>
                <a:spcPct val="90000"/>
              </a:lnSpc>
            </a:pPr>
            <a:r>
              <a:rPr lang="en-US" altLang="zh-CN" sz="2000" smtClean="0"/>
              <a:t>In-order issue for WAW/structural hazards limit scheduling flexibility</a:t>
            </a:r>
          </a:p>
          <a:p>
            <a:pPr lvl="1" eaLnBrk="1" hangingPunct="1">
              <a:lnSpc>
                <a:spcPct val="90000"/>
              </a:lnSpc>
            </a:pPr>
            <a:r>
              <a:rPr lang="en-US" altLang="zh-CN" sz="2000" smtClean="0"/>
              <a:t>WAR stalls limit dynamic loop unrolling (no register unrolling)</a:t>
            </a:r>
          </a:p>
          <a:p>
            <a:pPr eaLnBrk="1" hangingPunct="1">
              <a:lnSpc>
                <a:spcPct val="90000"/>
              </a:lnSpc>
            </a:pPr>
            <a:endParaRPr lang="en-US" altLang="zh-CN" sz="2400" smtClean="0"/>
          </a:p>
          <a:p>
            <a:pPr eaLnBrk="1" hangingPunct="1">
              <a:lnSpc>
                <a:spcPct val="90000"/>
              </a:lnSpc>
            </a:pPr>
            <a:r>
              <a:rPr lang="en-US" altLang="zh-CN" sz="2400" smtClean="0"/>
              <a:t>Performance</a:t>
            </a:r>
          </a:p>
          <a:p>
            <a:pPr lvl="1" eaLnBrk="1" hangingPunct="1">
              <a:lnSpc>
                <a:spcPct val="90000"/>
              </a:lnSpc>
            </a:pPr>
            <a:r>
              <a:rPr lang="en-US" altLang="zh-CN" sz="2000" smtClean="0"/>
              <a:t>1.7X for FORTRAN programs</a:t>
            </a:r>
          </a:p>
          <a:p>
            <a:pPr lvl="1" eaLnBrk="1" hangingPunct="1">
              <a:lnSpc>
                <a:spcPct val="90000"/>
              </a:lnSpc>
            </a:pPr>
            <a:r>
              <a:rPr lang="en-US" altLang="zh-CN" sz="2000" smtClean="0"/>
              <a:t>2.5X for hand-coded assembly</a:t>
            </a:r>
          </a:p>
          <a:p>
            <a:pPr eaLnBrk="1" hangingPunct="1">
              <a:lnSpc>
                <a:spcPct val="90000"/>
              </a:lnSpc>
            </a:pPr>
            <a:endParaRPr lang="en-US" altLang="zh-CN" sz="2400" smtClean="0"/>
          </a:p>
          <a:p>
            <a:pPr eaLnBrk="1" hangingPunct="1">
              <a:lnSpc>
                <a:spcPct val="90000"/>
              </a:lnSpc>
            </a:pPr>
            <a:r>
              <a:rPr lang="en-US" altLang="zh-CN" sz="2400" smtClean="0"/>
              <a:t>Hardware</a:t>
            </a:r>
          </a:p>
          <a:p>
            <a:pPr lvl="1" eaLnBrk="1" hangingPunct="1">
              <a:lnSpc>
                <a:spcPct val="90000"/>
              </a:lnSpc>
            </a:pPr>
            <a:r>
              <a:rPr lang="en-US" altLang="zh-CN" sz="2000" smtClean="0"/>
              <a:t>Scoreboard is cheap</a:t>
            </a:r>
          </a:p>
          <a:p>
            <a:pPr lvl="1" eaLnBrk="1" hangingPunct="1">
              <a:lnSpc>
                <a:spcPct val="90000"/>
              </a:lnSpc>
            </a:pPr>
            <a:r>
              <a:rPr lang="en-US" altLang="zh-CN" sz="2000" smtClean="0"/>
              <a:t>Busses are not</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141</a:t>
            </a:fld>
            <a:endParaRPr lang="en-US" altLang="zh-CN" dirty="0"/>
          </a:p>
        </p:txBody>
      </p:sp>
    </p:spTree>
    <p:extLst>
      <p:ext uri="{BB962C8B-B14F-4D97-AF65-F5344CB8AC3E}">
        <p14:creationId xmlns:p14="http://schemas.microsoft.com/office/powerpoint/2010/main" val="3948133371"/>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E37B303-A7DF-4BB9-AD8F-B7758175B074}" type="datetime1">
              <a:rPr lang="zh-CN" altLang="en-US" sz="1400" smtClean="0"/>
              <a:t>2021/11/7</a:t>
            </a:fld>
            <a:endParaRPr lang="en-US" altLang="zh-CN" sz="1400"/>
          </a:p>
        </p:txBody>
      </p:sp>
      <p:sp>
        <p:nvSpPr>
          <p:cNvPr id="2048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0486" name="Rectangle 2"/>
          <p:cNvSpPr>
            <a:spLocks noGrp="1" noChangeArrowheads="1"/>
          </p:cNvSpPr>
          <p:nvPr>
            <p:ph type="title"/>
          </p:nvPr>
        </p:nvSpPr>
        <p:spPr>
          <a:xfrm>
            <a:off x="990600" y="76200"/>
            <a:ext cx="7747000" cy="1143000"/>
          </a:xfrm>
        </p:spPr>
        <p:txBody>
          <a:bodyPr/>
          <a:lstStyle/>
          <a:p>
            <a:pPr eaLnBrk="1" hangingPunct="1"/>
            <a:r>
              <a:rPr lang="en-US" altLang="zh-CN" smtClean="0">
                <a:solidFill>
                  <a:schemeClr val="tx1"/>
                </a:solidFill>
              </a:rPr>
              <a:t>Scoreboard</a:t>
            </a:r>
          </a:p>
        </p:txBody>
      </p:sp>
      <p:sp>
        <p:nvSpPr>
          <p:cNvPr id="20487" name="Rectangle 3"/>
          <p:cNvSpPr>
            <a:spLocks noGrp="1" noChangeArrowheads="1"/>
          </p:cNvSpPr>
          <p:nvPr>
            <p:ph type="body" idx="1"/>
          </p:nvPr>
        </p:nvSpPr>
        <p:spPr>
          <a:xfrm>
            <a:off x="469900" y="1219200"/>
            <a:ext cx="8445500" cy="5105400"/>
          </a:xfrm>
        </p:spPr>
        <p:txBody>
          <a:bodyPr/>
          <a:lstStyle/>
          <a:p>
            <a:pPr marL="457200" indent="-457200" eaLnBrk="1" hangingPunct="1"/>
            <a:r>
              <a:rPr lang="en-US" altLang="zh-CN" sz="2800" smtClean="0"/>
              <a:t>Three data structures</a:t>
            </a:r>
          </a:p>
          <a:p>
            <a:pPr marL="971550" lvl="1" indent="-342900" eaLnBrk="1" hangingPunct="1">
              <a:buFont typeface="Wingdings" pitchFamily="2" charset="2"/>
              <a:buAutoNum type="arabicPeriod"/>
            </a:pPr>
            <a:r>
              <a:rPr lang="en-US" altLang="zh-CN" smtClean="0"/>
              <a:t>Instruction Status</a:t>
            </a:r>
          </a:p>
          <a:p>
            <a:pPr marL="1600200" lvl="2" indent="-342900" eaLnBrk="1" hangingPunct="1">
              <a:buFont typeface="Wingdings" pitchFamily="2" charset="2"/>
              <a:buChar char="§"/>
            </a:pPr>
            <a:r>
              <a:rPr lang="en-US" altLang="zh-CN" sz="2000" smtClean="0"/>
              <a:t>Which stage is the instruction in</a:t>
            </a:r>
          </a:p>
          <a:p>
            <a:pPr marL="971550" lvl="1" indent="-342900" eaLnBrk="1" hangingPunct="1">
              <a:buFont typeface="Wingdings" pitchFamily="2" charset="2"/>
              <a:buAutoNum type="arabicPeriod"/>
            </a:pPr>
            <a:r>
              <a:rPr lang="en-US" altLang="zh-CN" smtClean="0"/>
              <a:t>Functional Unit Status</a:t>
            </a:r>
          </a:p>
          <a:p>
            <a:pPr marL="1600200" lvl="2" indent="-342900" eaLnBrk="1" hangingPunct="1">
              <a:buFont typeface="Wingdings" pitchFamily="2" charset="2"/>
              <a:buChar char="§"/>
            </a:pPr>
            <a:r>
              <a:rPr lang="en-US" altLang="zh-CN" sz="2000" smtClean="0"/>
              <a:t>Busy	- FU is busy executing another instruction</a:t>
            </a:r>
          </a:p>
          <a:p>
            <a:pPr marL="1600200" lvl="2" indent="-342900" eaLnBrk="1" hangingPunct="1">
              <a:buFont typeface="Wingdings" pitchFamily="2" charset="2"/>
              <a:buChar char="§"/>
            </a:pPr>
            <a:r>
              <a:rPr lang="en-US" altLang="zh-CN" sz="2000" smtClean="0"/>
              <a:t>Op	- What instruction is the FU busy with</a:t>
            </a:r>
          </a:p>
          <a:p>
            <a:pPr marL="1600200" lvl="2" indent="-342900" eaLnBrk="1" hangingPunct="1">
              <a:buFont typeface="Wingdings" pitchFamily="2" charset="2"/>
              <a:buChar char="§"/>
            </a:pPr>
            <a:r>
              <a:rPr lang="en-US" altLang="zh-CN" sz="2000" smtClean="0"/>
              <a:t>F</a:t>
            </a:r>
            <a:r>
              <a:rPr lang="en-US" altLang="zh-CN" sz="2000" baseline="-25000" smtClean="0"/>
              <a:t>i	</a:t>
            </a:r>
            <a:r>
              <a:rPr lang="en-US" altLang="zh-CN" sz="2000" smtClean="0"/>
              <a:t>	- Destination register</a:t>
            </a:r>
          </a:p>
          <a:p>
            <a:pPr marL="1600200" lvl="2" indent="-342900" eaLnBrk="1" hangingPunct="1">
              <a:buFont typeface="Wingdings" pitchFamily="2" charset="2"/>
              <a:buChar char="§"/>
            </a:pPr>
            <a:r>
              <a:rPr lang="en-US" altLang="zh-CN" sz="2000" smtClean="0"/>
              <a:t>F</a:t>
            </a:r>
            <a:r>
              <a:rPr lang="en-US" altLang="zh-CN" sz="2000" baseline="-25000" smtClean="0"/>
              <a:t>j</a:t>
            </a:r>
            <a:r>
              <a:rPr lang="en-US" altLang="zh-CN" sz="2000" smtClean="0"/>
              <a:t>, F</a:t>
            </a:r>
            <a:r>
              <a:rPr lang="en-US" altLang="zh-CN" sz="2000" baseline="-25000" smtClean="0"/>
              <a:t>k</a:t>
            </a:r>
            <a:r>
              <a:rPr lang="en-US" altLang="zh-CN" sz="2000" smtClean="0"/>
              <a:t>	- Source registers</a:t>
            </a:r>
          </a:p>
          <a:p>
            <a:pPr marL="1600200" lvl="2" indent="-342900" eaLnBrk="1" hangingPunct="1">
              <a:buFont typeface="Wingdings" pitchFamily="2" charset="2"/>
              <a:buChar char="§"/>
            </a:pPr>
            <a:r>
              <a:rPr lang="en-US" altLang="zh-CN" sz="2000" smtClean="0"/>
              <a:t>Q</a:t>
            </a:r>
            <a:r>
              <a:rPr lang="en-US" altLang="zh-CN" sz="2000" baseline="-25000" smtClean="0"/>
              <a:t>j</a:t>
            </a:r>
            <a:r>
              <a:rPr lang="en-US" altLang="zh-CN" sz="2000" smtClean="0"/>
              <a:t>, Q</a:t>
            </a:r>
            <a:r>
              <a:rPr lang="en-US" altLang="zh-CN" sz="2000" baseline="-25000" smtClean="0"/>
              <a:t>k</a:t>
            </a:r>
            <a:r>
              <a:rPr lang="en-US" altLang="zh-CN" sz="2000" smtClean="0"/>
              <a:t>	- Functional units producing source registers</a:t>
            </a:r>
            <a:endParaRPr lang="en-US" altLang="zh-CN" sz="2000" baseline="-25000" smtClean="0"/>
          </a:p>
          <a:p>
            <a:pPr marL="1600200" lvl="2" indent="-342900" eaLnBrk="1" hangingPunct="1">
              <a:buFont typeface="Wingdings" pitchFamily="2" charset="2"/>
              <a:buChar char="§"/>
            </a:pPr>
            <a:r>
              <a:rPr lang="en-US" altLang="zh-CN" sz="2000" smtClean="0"/>
              <a:t>R</a:t>
            </a:r>
            <a:r>
              <a:rPr lang="en-US" altLang="zh-CN" sz="2000" baseline="-25000" smtClean="0"/>
              <a:t>j</a:t>
            </a:r>
            <a:r>
              <a:rPr lang="en-US" altLang="zh-CN" sz="2000" smtClean="0"/>
              <a:t>, R</a:t>
            </a:r>
            <a:r>
              <a:rPr lang="en-US" altLang="zh-CN" sz="2000" baseline="-25000" smtClean="0"/>
              <a:t>k</a:t>
            </a:r>
            <a:r>
              <a:rPr lang="en-US" altLang="zh-CN" sz="2000" smtClean="0"/>
              <a:t>	- Flags indicating source registers are ready</a:t>
            </a:r>
            <a:endParaRPr lang="en-US" altLang="zh-CN" sz="2000" baseline="-25000" smtClean="0"/>
          </a:p>
          <a:p>
            <a:pPr marL="971550" lvl="1" indent="-342900" eaLnBrk="1" hangingPunct="1">
              <a:buFont typeface="Wingdings" pitchFamily="2" charset="2"/>
              <a:buAutoNum type="arabicPeriod"/>
            </a:pPr>
            <a:r>
              <a:rPr lang="en-US" altLang="zh-CN" smtClean="0"/>
              <a:t>Register Result Status</a:t>
            </a:r>
          </a:p>
          <a:p>
            <a:pPr marL="1600200" lvl="2" indent="-342900" eaLnBrk="1" hangingPunct="1">
              <a:buFont typeface="Wingdings" pitchFamily="2" charset="2"/>
              <a:buChar char="§"/>
            </a:pPr>
            <a:r>
              <a:rPr lang="en-US" altLang="zh-CN" sz="2000" smtClean="0"/>
              <a:t>Which FU is going to write each register</a:t>
            </a:r>
          </a:p>
        </p:txBody>
      </p:sp>
      <p:graphicFrame>
        <p:nvGraphicFramePr>
          <p:cNvPr id="20482" name="Object 4">
            <a:hlinkClick r:id="" action="ppaction://ole?verb=0"/>
          </p:cNvPr>
          <p:cNvGraphicFramePr>
            <a:graphicFrameLocks noChangeAspect="1"/>
          </p:cNvGraphicFramePr>
          <p:nvPr>
            <p:extLst>
              <p:ext uri="{D42A27DB-BD31-4B8C-83A1-F6EECF244321}">
                <p14:modId xmlns:p14="http://schemas.microsoft.com/office/powerpoint/2010/main" val="644933785"/>
              </p:ext>
            </p:extLst>
          </p:nvPr>
        </p:nvGraphicFramePr>
        <p:xfrm>
          <a:off x="7996238" y="4581525"/>
          <a:ext cx="1025525" cy="830263"/>
        </p:xfrm>
        <a:graphic>
          <a:graphicData uri="http://schemas.openxmlformats.org/presentationml/2006/ole">
            <mc:AlternateContent xmlns:mc="http://schemas.openxmlformats.org/markup-compatibility/2006">
              <mc:Choice xmlns:v="urn:schemas-microsoft-com:vml" Requires="v">
                <p:oleObj spid="_x0000_s216143" name="包装程序外壳对象" showAsIcon="1" r:id="rId3" imgW="635040" imgH="711360" progId="Package">
                  <p:embed/>
                </p:oleObj>
              </mc:Choice>
              <mc:Fallback>
                <p:oleObj name="包装程序外壳对象" showAsIcon="1" r:id="rId3" imgW="635040" imgH="711360" progId="Package">
                  <p:embed/>
                  <p:pic>
                    <p:nvPicPr>
                      <p:cNvPr id="0" name=""/>
                      <p:cNvPicPr>
                        <a:picLocks noChangeAspect="1" noChangeArrowheads="1"/>
                      </p:cNvPicPr>
                      <p:nvPr/>
                    </p:nvPicPr>
                    <p:blipFill>
                      <a:blip r:embed="rId4"/>
                      <a:srcRect/>
                      <a:stretch>
                        <a:fillRect/>
                      </a:stretch>
                    </p:blipFill>
                    <p:spPr bwMode="auto">
                      <a:xfrm>
                        <a:off x="7996238" y="4581525"/>
                        <a:ext cx="1025525"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160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836712"/>
            <a:ext cx="4564482" cy="1349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142</a:t>
            </a:fld>
            <a:endParaRPr lang="en-US" altLang="zh-CN" dirty="0"/>
          </a:p>
        </p:txBody>
      </p:sp>
    </p:spTree>
    <p:extLst>
      <p:ext uri="{BB962C8B-B14F-4D97-AF65-F5344CB8AC3E}">
        <p14:creationId xmlns:p14="http://schemas.microsoft.com/office/powerpoint/2010/main" val="1586255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1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A7D53F1C-C5A5-46FE-B62F-BC5F2E2284D4}" type="datetime1">
              <a:rPr lang="zh-CN" altLang="en-US" sz="1400" smtClean="0"/>
              <a:t>2021/11/7</a:t>
            </a:fld>
            <a:endParaRPr lang="en-US" altLang="zh-CN" sz="1400"/>
          </a:p>
        </p:txBody>
      </p:sp>
      <p:sp>
        <p:nvSpPr>
          <p:cNvPr id="17613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176133" name="Rectangle 2"/>
          <p:cNvSpPr>
            <a:spLocks noGrp="1" noChangeArrowheads="1"/>
          </p:cNvSpPr>
          <p:nvPr>
            <p:ph type="title"/>
          </p:nvPr>
        </p:nvSpPr>
        <p:spPr>
          <a:xfrm>
            <a:off x="990600" y="38100"/>
            <a:ext cx="7162800" cy="977900"/>
          </a:xfrm>
        </p:spPr>
        <p:txBody>
          <a:bodyPr/>
          <a:lstStyle/>
          <a:p>
            <a:pPr eaLnBrk="1" hangingPunct="1"/>
            <a:r>
              <a:rPr lang="en-US" altLang="zh-CN" smtClean="0"/>
              <a:t>Running example</a:t>
            </a:r>
          </a:p>
        </p:txBody>
      </p:sp>
      <p:sp>
        <p:nvSpPr>
          <p:cNvPr id="176134" name="Rectangle 3"/>
          <p:cNvSpPr>
            <a:spLocks noGrp="1" noChangeArrowheads="1"/>
          </p:cNvSpPr>
          <p:nvPr>
            <p:ph type="body" idx="1"/>
          </p:nvPr>
        </p:nvSpPr>
        <p:spPr>
          <a:xfrm>
            <a:off x="990600" y="1409700"/>
            <a:ext cx="8153400" cy="4114800"/>
          </a:xfrm>
        </p:spPr>
        <p:txBody>
          <a:bodyPr/>
          <a:lstStyle/>
          <a:p>
            <a:pPr eaLnBrk="1" hangingPunct="1"/>
            <a:r>
              <a:rPr lang="en-US" altLang="zh-CN" sz="3600" smtClean="0">
                <a:solidFill>
                  <a:srgbClr val="FF0066"/>
                </a:solidFill>
              </a:rPr>
              <a:t>Example used for CDC and Tomasulo</a:t>
            </a:r>
          </a:p>
          <a:p>
            <a:pPr lvl="1" eaLnBrk="1" hangingPunct="1"/>
            <a:endParaRPr lang="en-US" altLang="zh-CN" sz="4000" smtClean="0">
              <a:solidFill>
                <a:srgbClr val="FF0066"/>
              </a:solidFill>
            </a:endParaRPr>
          </a:p>
        </p:txBody>
      </p:sp>
      <p:sp>
        <p:nvSpPr>
          <p:cNvPr id="176135" name="Text Box 4"/>
          <p:cNvSpPr txBox="1">
            <a:spLocks noChangeArrowheads="1"/>
          </p:cNvSpPr>
          <p:nvPr/>
        </p:nvSpPr>
        <p:spPr bwMode="auto">
          <a:xfrm>
            <a:off x="1536700" y="2298700"/>
            <a:ext cx="632460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kumimoji="0" lang="en-US" altLang="zh-CN" sz="2800" b="1">
                <a:solidFill>
                  <a:schemeClr val="accent2"/>
                </a:solidFill>
              </a:rPr>
              <a:t>LD   			F6,  34(R2)</a:t>
            </a:r>
          </a:p>
          <a:p>
            <a:pPr>
              <a:spcBef>
                <a:spcPct val="50000"/>
              </a:spcBef>
            </a:pPr>
            <a:r>
              <a:rPr kumimoji="0" lang="en-US" altLang="zh-CN" sz="2800" b="1">
                <a:solidFill>
                  <a:schemeClr val="accent2"/>
                </a:solidFill>
              </a:rPr>
              <a:t>LD   			F2,  45(R3)</a:t>
            </a:r>
          </a:p>
          <a:p>
            <a:pPr>
              <a:spcBef>
                <a:spcPct val="50000"/>
              </a:spcBef>
            </a:pPr>
            <a:r>
              <a:rPr kumimoji="0" lang="en-US" altLang="zh-CN" sz="2800" b="1">
                <a:solidFill>
                  <a:schemeClr val="accent2"/>
                </a:solidFill>
              </a:rPr>
              <a:t>MULTD		F0,  F2,F4</a:t>
            </a:r>
          </a:p>
          <a:p>
            <a:pPr>
              <a:spcBef>
                <a:spcPct val="50000"/>
              </a:spcBef>
            </a:pPr>
            <a:r>
              <a:rPr kumimoji="0" lang="en-US" altLang="zh-CN" sz="2800" b="1">
                <a:solidFill>
                  <a:schemeClr val="accent2"/>
                </a:solidFill>
              </a:rPr>
              <a:t>SUBD  		F8,  F6, F2</a:t>
            </a:r>
          </a:p>
          <a:p>
            <a:pPr>
              <a:spcBef>
                <a:spcPct val="50000"/>
              </a:spcBef>
            </a:pPr>
            <a:r>
              <a:rPr kumimoji="0" lang="en-US" altLang="zh-CN" sz="2800" b="1">
                <a:solidFill>
                  <a:schemeClr val="accent2"/>
                </a:solidFill>
              </a:rPr>
              <a:t>DIVD  		F10,  F0, F6</a:t>
            </a:r>
          </a:p>
          <a:p>
            <a:pPr>
              <a:spcBef>
                <a:spcPct val="50000"/>
              </a:spcBef>
            </a:pPr>
            <a:r>
              <a:rPr kumimoji="0" lang="en-US" altLang="zh-CN" sz="2800" b="1">
                <a:solidFill>
                  <a:schemeClr val="accent2"/>
                </a:solidFill>
              </a:rPr>
              <a:t>ADDD 		F6,  F8, F2</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143</a:t>
            </a:fld>
            <a:endParaRPr lang="en-US" altLang="zh-CN" dirty="0"/>
          </a:p>
        </p:txBody>
      </p:sp>
    </p:spTree>
    <p:extLst>
      <p:ext uri="{BB962C8B-B14F-4D97-AF65-F5344CB8AC3E}">
        <p14:creationId xmlns:p14="http://schemas.microsoft.com/office/powerpoint/2010/main" val="3688241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92934638-D40A-4B54-A819-65EB22274ABB}" type="datetime1">
              <a:rPr lang="zh-CN" altLang="en-US" sz="1400" smtClean="0"/>
              <a:t>2021/11/7</a:t>
            </a:fld>
            <a:endParaRPr lang="en-US" altLang="zh-CN" sz="1400"/>
          </a:p>
        </p:txBody>
      </p:sp>
      <p:sp>
        <p:nvSpPr>
          <p:cNvPr id="17715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177157" name="Rectangle 2"/>
          <p:cNvSpPr>
            <a:spLocks noGrp="1" noChangeArrowheads="1"/>
          </p:cNvSpPr>
          <p:nvPr>
            <p:ph type="title"/>
          </p:nvPr>
        </p:nvSpPr>
        <p:spPr>
          <a:xfrm>
            <a:off x="990600" y="215900"/>
            <a:ext cx="7162800" cy="889000"/>
          </a:xfrm>
        </p:spPr>
        <p:txBody>
          <a:bodyPr/>
          <a:lstStyle/>
          <a:p>
            <a:pPr eaLnBrk="1" hangingPunct="1"/>
            <a:r>
              <a:rPr lang="en-US" altLang="zh-CN" sz="3600" smtClean="0">
                <a:solidFill>
                  <a:schemeClr val="tx1"/>
                </a:solidFill>
              </a:rPr>
              <a:t>CDC-6600 example</a:t>
            </a:r>
          </a:p>
        </p:txBody>
      </p:sp>
      <p:graphicFrame>
        <p:nvGraphicFramePr>
          <p:cNvPr id="1327107" name="Group 3"/>
          <p:cNvGraphicFramePr>
            <a:graphicFrameLocks noGrp="1"/>
          </p:cNvGraphicFramePr>
          <p:nvPr/>
        </p:nvGraphicFramePr>
        <p:xfrm>
          <a:off x="3752850" y="1420813"/>
          <a:ext cx="4953000" cy="1920240"/>
        </p:xfrm>
        <a:graphic>
          <a:graphicData uri="http://schemas.openxmlformats.org/drawingml/2006/table">
            <a:tbl>
              <a:tblPr/>
              <a:tblGrid>
                <a:gridCol w="1162050"/>
                <a:gridCol w="1162050"/>
                <a:gridCol w="1162050"/>
                <a:gridCol w="1466850"/>
              </a:tblGrid>
              <a:tr h="138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charset="-122"/>
                        </a:rPr>
                        <a:t>DISPATCH</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charset="-122"/>
                        </a:rPr>
                        <a:t>ISSUE</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charset="-122"/>
                        </a:rPr>
                        <a:t>EXECUTE</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charset="-122"/>
                        </a:rPr>
                        <a:t>WRITE RESULT</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138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Wingdings" pitchFamily="2" charset="2"/>
                          <a:ea typeface="宋体" charset="-122"/>
                        </a:rPr>
                        <a:t>x</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Wingdings" pitchFamily="2" charset="2"/>
                          <a:ea typeface="宋体" charset="-122"/>
                        </a:rPr>
                        <a:t>x</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Wingdings" pitchFamily="2" charset="2"/>
                          <a:ea typeface="宋体" charset="-122"/>
                        </a:rPr>
                        <a:t>x</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Wingdings" pitchFamily="2" charset="2"/>
                          <a:ea typeface="宋体" charset="-122"/>
                        </a:rPr>
                        <a:t>x</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138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Wingdings" pitchFamily="2" charset="2"/>
                          <a:ea typeface="宋体" charset="-122"/>
                        </a:rPr>
                        <a:t>x</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Wingdings" pitchFamily="2" charset="2"/>
                          <a:ea typeface="宋体" charset="-122"/>
                        </a:rPr>
                        <a:t>x</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Wingdings" pitchFamily="2" charset="2"/>
                          <a:ea typeface="宋体" charset="-122"/>
                        </a:rPr>
                        <a:t>x</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136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Wingdings" pitchFamily="2" charset="2"/>
                          <a:ea typeface="宋体" charset="-122"/>
                        </a:rPr>
                        <a:t>x</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138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Wingdings" pitchFamily="2" charset="2"/>
                          <a:ea typeface="宋体" charset="-122"/>
                        </a:rPr>
                        <a:t>x</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138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Wingdings" pitchFamily="2" charset="2"/>
                          <a:ea typeface="宋体" charset="-122"/>
                        </a:rPr>
                        <a:t>x</a:t>
                      </a: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138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bl>
          </a:graphicData>
        </a:graphic>
      </p:graphicFrame>
      <p:sp>
        <p:nvSpPr>
          <p:cNvPr id="177200" name="Text Box 45"/>
          <p:cNvSpPr txBox="1">
            <a:spLocks noChangeArrowheads="1"/>
          </p:cNvSpPr>
          <p:nvPr/>
        </p:nvSpPr>
        <p:spPr bwMode="auto">
          <a:xfrm>
            <a:off x="2128838" y="1676400"/>
            <a:ext cx="1624012"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ts val="1400"/>
              </a:lnSpc>
              <a:spcBef>
                <a:spcPct val="50000"/>
              </a:spcBef>
            </a:pPr>
            <a:r>
              <a:rPr kumimoji="0" lang="en-US" altLang="zh-CN" sz="900" b="1">
                <a:latin typeface="Arial" charset="0"/>
              </a:rPr>
              <a:t>LD    F6 , 34(R2)</a:t>
            </a:r>
          </a:p>
          <a:p>
            <a:pPr>
              <a:lnSpc>
                <a:spcPts val="1400"/>
              </a:lnSpc>
              <a:spcBef>
                <a:spcPct val="50000"/>
              </a:spcBef>
            </a:pPr>
            <a:r>
              <a:rPr kumimoji="0" lang="en-US" altLang="zh-CN" sz="900" b="1">
                <a:latin typeface="Arial" charset="0"/>
              </a:rPr>
              <a:t>LD    F2 , 45(R3)</a:t>
            </a:r>
          </a:p>
          <a:p>
            <a:pPr>
              <a:lnSpc>
                <a:spcPts val="1400"/>
              </a:lnSpc>
              <a:spcBef>
                <a:spcPct val="50000"/>
              </a:spcBef>
            </a:pPr>
            <a:r>
              <a:rPr kumimoji="0" lang="en-US" altLang="zh-CN" sz="900" b="1">
                <a:latin typeface="Arial" charset="0"/>
              </a:rPr>
              <a:t>MULTD F0 , F2, F4</a:t>
            </a:r>
          </a:p>
          <a:p>
            <a:pPr>
              <a:lnSpc>
                <a:spcPts val="1400"/>
              </a:lnSpc>
              <a:spcBef>
                <a:spcPct val="50000"/>
              </a:spcBef>
            </a:pPr>
            <a:r>
              <a:rPr kumimoji="0" lang="en-US" altLang="zh-CN" sz="900" b="1">
                <a:latin typeface="Arial" charset="0"/>
              </a:rPr>
              <a:t>SUBD  F8 , F6, F2</a:t>
            </a:r>
          </a:p>
          <a:p>
            <a:pPr>
              <a:lnSpc>
                <a:spcPts val="1400"/>
              </a:lnSpc>
              <a:spcBef>
                <a:spcPct val="50000"/>
              </a:spcBef>
            </a:pPr>
            <a:r>
              <a:rPr kumimoji="0" lang="en-US" altLang="zh-CN" sz="900" b="1">
                <a:latin typeface="Arial" charset="0"/>
              </a:rPr>
              <a:t>DIVD  F10, F0, F6</a:t>
            </a:r>
          </a:p>
          <a:p>
            <a:pPr>
              <a:lnSpc>
                <a:spcPts val="1400"/>
              </a:lnSpc>
              <a:spcBef>
                <a:spcPct val="50000"/>
              </a:spcBef>
            </a:pPr>
            <a:r>
              <a:rPr kumimoji="0" lang="en-US" altLang="zh-CN" sz="900" b="1">
                <a:latin typeface="Arial" charset="0"/>
              </a:rPr>
              <a:t>ADDD  F6 , F8, F2</a:t>
            </a:r>
          </a:p>
        </p:txBody>
      </p:sp>
      <p:sp>
        <p:nvSpPr>
          <p:cNvPr id="177201" name="Text Box 46"/>
          <p:cNvSpPr txBox="1">
            <a:spLocks noChangeArrowheads="1"/>
          </p:cNvSpPr>
          <p:nvPr/>
        </p:nvSpPr>
        <p:spPr bwMode="auto">
          <a:xfrm>
            <a:off x="2128838" y="1320800"/>
            <a:ext cx="1155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900" b="1">
                <a:latin typeface="Arial" charset="0"/>
              </a:rPr>
              <a:t>Instruction Status</a:t>
            </a:r>
          </a:p>
        </p:txBody>
      </p:sp>
      <p:sp>
        <p:nvSpPr>
          <p:cNvPr id="177202" name="Text Box 47"/>
          <p:cNvSpPr txBox="1">
            <a:spLocks noChangeArrowheads="1"/>
          </p:cNvSpPr>
          <p:nvPr/>
        </p:nvSpPr>
        <p:spPr bwMode="auto">
          <a:xfrm>
            <a:off x="449263" y="3503613"/>
            <a:ext cx="139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900" b="1">
                <a:latin typeface="Arial" charset="0"/>
              </a:rPr>
              <a:t>Functional Unit Status</a:t>
            </a:r>
          </a:p>
        </p:txBody>
      </p:sp>
      <p:graphicFrame>
        <p:nvGraphicFramePr>
          <p:cNvPr id="1327152" name="Group 48"/>
          <p:cNvGraphicFramePr>
            <a:graphicFrameLocks noGrp="1"/>
          </p:cNvGraphicFramePr>
          <p:nvPr/>
        </p:nvGraphicFramePr>
        <p:xfrm>
          <a:off x="468313" y="3716338"/>
          <a:ext cx="6657975" cy="1646238"/>
        </p:xfrm>
        <a:graphic>
          <a:graphicData uri="http://schemas.openxmlformats.org/drawingml/2006/table">
            <a:tbl>
              <a:tblPr/>
              <a:tblGrid>
                <a:gridCol w="749300"/>
                <a:gridCol w="582612"/>
                <a:gridCol w="819150"/>
                <a:gridCol w="511175"/>
                <a:gridCol w="668338"/>
                <a:gridCol w="665162"/>
                <a:gridCol w="804863"/>
                <a:gridCol w="692150"/>
                <a:gridCol w="500062"/>
                <a:gridCol w="665163"/>
              </a:tblGrid>
              <a:tr h="27437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pitchFamily="2" charset="-122"/>
                        </a:rPr>
                        <a:t>FU</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pitchFamily="2" charset="-122"/>
                        </a:rPr>
                        <a:t>Busy</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pitchFamily="2" charset="-122"/>
                        </a:rPr>
                        <a:t>Op</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pitchFamily="2" charset="-122"/>
                        </a:rPr>
                        <a:t>F</a:t>
                      </a:r>
                      <a:r>
                        <a:rPr kumimoji="1" lang="en-US" altLang="zh-CN" sz="1200" b="0" i="0" u="none" strike="noStrike" cap="none" normalizeH="0" baseline="-25000" smtClean="0">
                          <a:ln>
                            <a:noFill/>
                          </a:ln>
                          <a:solidFill>
                            <a:schemeClr val="tx1"/>
                          </a:solidFill>
                          <a:effectLst/>
                          <a:latin typeface="Times New Roman" pitchFamily="18" charset="0"/>
                          <a:ea typeface="宋体" pitchFamily="2" charset="-122"/>
                        </a:rPr>
                        <a:t>i</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pitchFamily="2" charset="-122"/>
                        </a:rPr>
                        <a:t>F</a:t>
                      </a:r>
                      <a:r>
                        <a:rPr kumimoji="1" lang="en-US" altLang="zh-CN" sz="1200" b="0" i="0" u="none" strike="noStrike" cap="none" normalizeH="0" baseline="-25000" smtClean="0">
                          <a:ln>
                            <a:noFill/>
                          </a:ln>
                          <a:solidFill>
                            <a:schemeClr val="tx1"/>
                          </a:solidFill>
                          <a:effectLst/>
                          <a:latin typeface="Times New Roman" pitchFamily="18" charset="0"/>
                          <a:ea typeface="宋体" pitchFamily="2" charset="-122"/>
                        </a:rPr>
                        <a:t>j</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pitchFamily="2" charset="-122"/>
                        </a:rPr>
                        <a:t>F</a:t>
                      </a:r>
                      <a:r>
                        <a:rPr kumimoji="1" lang="en-US" altLang="zh-CN" sz="1200" b="0" i="0" u="none" strike="noStrike" cap="none" normalizeH="0" baseline="-25000" smtClean="0">
                          <a:ln>
                            <a:noFill/>
                          </a:ln>
                          <a:solidFill>
                            <a:schemeClr val="tx1"/>
                          </a:solidFill>
                          <a:effectLst/>
                          <a:latin typeface="Times New Roman" pitchFamily="18" charset="0"/>
                          <a:ea typeface="宋体" pitchFamily="2" charset="-122"/>
                        </a:rPr>
                        <a:t>k</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pitchFamily="2" charset="-122"/>
                        </a:rPr>
                        <a:t>Q</a:t>
                      </a:r>
                      <a:r>
                        <a:rPr kumimoji="1" lang="en-US" altLang="zh-CN" sz="1200" b="0" i="0" u="none" strike="noStrike" cap="none" normalizeH="0" baseline="-25000" smtClean="0">
                          <a:ln>
                            <a:noFill/>
                          </a:ln>
                          <a:solidFill>
                            <a:schemeClr val="tx1"/>
                          </a:solidFill>
                          <a:effectLst/>
                          <a:latin typeface="Times New Roman" pitchFamily="18" charset="0"/>
                          <a:ea typeface="宋体" pitchFamily="2" charset="-122"/>
                        </a:rPr>
                        <a:t>j</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pitchFamily="2" charset="-122"/>
                        </a:rPr>
                        <a:t>Q</a:t>
                      </a:r>
                      <a:r>
                        <a:rPr kumimoji="1" lang="en-US" altLang="zh-CN" sz="1200" b="0" i="0" u="none" strike="noStrike" cap="none" normalizeH="0" baseline="-25000" smtClean="0">
                          <a:ln>
                            <a:noFill/>
                          </a:ln>
                          <a:solidFill>
                            <a:schemeClr val="tx1"/>
                          </a:solidFill>
                          <a:effectLst/>
                          <a:latin typeface="Times New Roman" pitchFamily="18" charset="0"/>
                          <a:ea typeface="宋体" pitchFamily="2" charset="-122"/>
                        </a:rPr>
                        <a:t>k</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pitchFamily="2" charset="-122"/>
                        </a:rPr>
                        <a:t>R</a:t>
                      </a:r>
                      <a:r>
                        <a:rPr kumimoji="1" lang="en-US" altLang="zh-CN" sz="1200" b="0" i="0" u="none" strike="noStrike" cap="none" normalizeH="0" baseline="-25000" smtClean="0">
                          <a:ln>
                            <a:noFill/>
                          </a:ln>
                          <a:solidFill>
                            <a:schemeClr val="tx1"/>
                          </a:solidFill>
                          <a:effectLst/>
                          <a:latin typeface="Times New Roman" pitchFamily="18" charset="0"/>
                          <a:ea typeface="宋体" pitchFamily="2" charset="-122"/>
                        </a:rPr>
                        <a:t>j</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Times New Roman" pitchFamily="18" charset="0"/>
                          <a:ea typeface="宋体" pitchFamily="2" charset="-122"/>
                        </a:rPr>
                        <a:t>R</a:t>
                      </a:r>
                      <a:r>
                        <a:rPr kumimoji="1" lang="en-US" altLang="zh-CN" sz="1200" b="0" i="0" u="none" strike="noStrike" cap="none" normalizeH="0" baseline="-25000" smtClean="0">
                          <a:ln>
                            <a:noFill/>
                          </a:ln>
                          <a:solidFill>
                            <a:schemeClr val="tx1"/>
                          </a:solidFill>
                          <a:effectLst/>
                          <a:latin typeface="Times New Roman" pitchFamily="18" charset="0"/>
                          <a:ea typeface="宋体" pitchFamily="2" charset="-122"/>
                        </a:rPr>
                        <a:t>k</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Integer</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yes</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LD</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F2</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R3</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yes</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MULT1</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yes</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MULTD</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F0</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F2</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F4</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Integer</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no</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yes</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MULT2</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no</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ADD</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yes</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SUBD</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F8</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F6</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F2</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Integer</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yes</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no</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DIV</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yes</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DIVD</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F10</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F0</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F6</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MULT1</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tx1"/>
                        </a:solidFill>
                        <a:effectLst/>
                        <a:latin typeface="Times New Roman" pitchFamily="18" charset="0"/>
                        <a:ea typeface="宋体" pitchFamily="2" charset="-122"/>
                      </a:endParaRP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no</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yes</a:t>
                      </a:r>
                    </a:p>
                  </a:txBody>
                  <a:tcPr marT="45729" marB="45729" anchor="ctr" anchorCtr="1"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bl>
          </a:graphicData>
        </a:graphic>
      </p:graphicFrame>
      <p:graphicFrame>
        <p:nvGraphicFramePr>
          <p:cNvPr id="1327231" name="Group 127"/>
          <p:cNvGraphicFramePr>
            <a:graphicFrameLocks noGrp="1"/>
          </p:cNvGraphicFramePr>
          <p:nvPr/>
        </p:nvGraphicFramePr>
        <p:xfrm>
          <a:off x="3424238" y="5803900"/>
          <a:ext cx="4267200" cy="639988"/>
        </p:xfrm>
        <a:graphic>
          <a:graphicData uri="http://schemas.openxmlformats.org/drawingml/2006/table">
            <a:tbl>
              <a:tblPr/>
              <a:tblGrid>
                <a:gridCol w="609600"/>
                <a:gridCol w="609600"/>
                <a:gridCol w="685800"/>
                <a:gridCol w="533400"/>
                <a:gridCol w="609600"/>
                <a:gridCol w="609600"/>
                <a:gridCol w="609600"/>
              </a:tblGrid>
              <a:tr h="2437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tx1"/>
                          </a:solidFill>
                          <a:effectLst/>
                          <a:latin typeface="Times New Roman" pitchFamily="18" charset="0"/>
                          <a:ea typeface="宋体" pitchFamily="2" charset="-122"/>
                        </a:rPr>
                        <a:t>F0</a:t>
                      </a: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tx1"/>
                          </a:solidFill>
                          <a:effectLst/>
                          <a:latin typeface="Times New Roman" pitchFamily="18" charset="0"/>
                          <a:ea typeface="宋体" pitchFamily="2" charset="-122"/>
                        </a:rPr>
                        <a:t>F2</a:t>
                      </a: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tx1"/>
                          </a:solidFill>
                          <a:effectLst/>
                          <a:latin typeface="Times New Roman" pitchFamily="18" charset="0"/>
                          <a:ea typeface="宋体" pitchFamily="2" charset="-122"/>
                        </a:rPr>
                        <a:t>F4</a:t>
                      </a: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tx1"/>
                          </a:solidFill>
                          <a:effectLst/>
                          <a:latin typeface="Times New Roman" pitchFamily="18" charset="0"/>
                          <a:ea typeface="宋体" pitchFamily="2" charset="-122"/>
                        </a:rPr>
                        <a:t>F6</a:t>
                      </a:r>
                      <a:endParaRPr kumimoji="1" lang="en-US" altLang="zh-CN" sz="1000" b="0" i="0" u="none" strike="noStrike" cap="none" normalizeH="0" baseline="-25000" smtClean="0">
                        <a:ln>
                          <a:noFill/>
                        </a:ln>
                        <a:solidFill>
                          <a:schemeClr val="tx1"/>
                        </a:solidFill>
                        <a:effectLst/>
                        <a:latin typeface="Times New Roman" pitchFamily="18" charset="0"/>
                        <a:ea typeface="宋体" pitchFamily="2" charset="-122"/>
                      </a:endParaRP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tx1"/>
                          </a:solidFill>
                          <a:effectLst/>
                          <a:latin typeface="Times New Roman" pitchFamily="18" charset="0"/>
                          <a:ea typeface="宋体" pitchFamily="2" charset="-122"/>
                        </a:rPr>
                        <a:t>F8</a:t>
                      </a:r>
                      <a:endParaRPr kumimoji="1" lang="en-US" altLang="zh-CN" sz="1000" b="0" i="0" u="none" strike="noStrike" cap="none" normalizeH="0" baseline="-25000" smtClean="0">
                        <a:ln>
                          <a:noFill/>
                        </a:ln>
                        <a:solidFill>
                          <a:schemeClr val="tx1"/>
                        </a:solidFill>
                        <a:effectLst/>
                        <a:latin typeface="Times New Roman" pitchFamily="18" charset="0"/>
                        <a:ea typeface="宋体" pitchFamily="2" charset="-122"/>
                      </a:endParaRP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tx1"/>
                          </a:solidFill>
                          <a:effectLst/>
                          <a:latin typeface="Times New Roman" pitchFamily="18" charset="0"/>
                          <a:ea typeface="宋体" pitchFamily="2" charset="-122"/>
                        </a:rPr>
                        <a:t>F10</a:t>
                      </a:r>
                      <a:endParaRPr kumimoji="1" lang="en-US" altLang="zh-CN" sz="1000" b="0" i="0" u="none" strike="noStrike" cap="none" normalizeH="0" baseline="-25000" smtClean="0">
                        <a:ln>
                          <a:noFill/>
                        </a:ln>
                        <a:solidFill>
                          <a:schemeClr val="tx1"/>
                        </a:solidFill>
                        <a:effectLst/>
                        <a:latin typeface="Times New Roman" pitchFamily="18" charset="0"/>
                        <a:ea typeface="宋体" pitchFamily="2" charset="-122"/>
                      </a:endParaRP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tx1"/>
                          </a:solidFill>
                          <a:effectLst/>
                          <a:latin typeface="Times New Roman" pitchFamily="18" charset="0"/>
                          <a:ea typeface="宋体" pitchFamily="2" charset="-122"/>
                        </a:rPr>
                        <a:t>F12</a:t>
                      </a:r>
                      <a:endParaRPr kumimoji="1" lang="en-US" altLang="zh-CN" sz="1000" b="0" i="0" u="none" strike="noStrike" cap="none" normalizeH="0" baseline="-25000" smtClean="0">
                        <a:ln>
                          <a:noFill/>
                        </a:ln>
                        <a:solidFill>
                          <a:schemeClr val="tx1"/>
                        </a:solidFill>
                        <a:effectLst/>
                        <a:latin typeface="Times New Roman" pitchFamily="18" charset="0"/>
                        <a:ea typeface="宋体" pitchFamily="2" charset="-122"/>
                      </a:endParaRP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r h="3960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rPr>
                        <a:t>MULT1</a:t>
                      </a: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rPr>
                        <a:t>Integer</a:t>
                      </a: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tx1"/>
                        </a:solidFill>
                        <a:effectLst/>
                        <a:latin typeface="Times New Roman" pitchFamily="18" charset="0"/>
                        <a:ea typeface="宋体" pitchFamily="2" charset="-122"/>
                      </a:endParaRP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tx1"/>
                        </a:solidFill>
                        <a:effectLst/>
                        <a:latin typeface="Times New Roman" pitchFamily="18" charset="0"/>
                        <a:ea typeface="宋体" pitchFamily="2" charset="-122"/>
                      </a:endParaRP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rPr>
                        <a:t>ADD</a:t>
                      </a: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rPr>
                        <a:t>DIV</a:t>
                      </a: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tx1"/>
                        </a:solidFill>
                        <a:effectLst/>
                        <a:latin typeface="Times New Roman" pitchFamily="18" charset="0"/>
                        <a:ea typeface="宋体" pitchFamily="2" charset="-122"/>
                      </a:endParaRPr>
                    </a:p>
                  </a:txBody>
                  <a:tcPr marT="45697" marB="45697" horzOverflow="overflow">
                    <a:lnL w="28575" cap="flat" cmpd="sng" algn="ctr">
                      <a:solidFill>
                        <a:srgbClr val="FFFF66"/>
                      </a:solidFill>
                      <a:prstDash val="solid"/>
                      <a:round/>
                      <a:headEnd type="none" w="sm" len="sm"/>
                      <a:tailEnd type="none" w="sm" len="sm"/>
                    </a:lnL>
                    <a:lnR w="28575" cap="flat" cmpd="sng" algn="ctr">
                      <a:solidFill>
                        <a:srgbClr val="FFFF66"/>
                      </a:solidFill>
                      <a:prstDash val="solid"/>
                      <a:round/>
                      <a:headEnd type="none" w="sm" len="sm"/>
                      <a:tailEnd type="none" w="sm" len="sm"/>
                    </a:lnR>
                    <a:lnT w="28575" cap="flat" cmpd="sng" algn="ctr">
                      <a:solidFill>
                        <a:srgbClr val="FFFF66"/>
                      </a:solidFill>
                      <a:prstDash val="solid"/>
                      <a:round/>
                      <a:headEnd type="none" w="sm" len="sm"/>
                      <a:tailEnd type="none" w="sm" len="sm"/>
                    </a:lnT>
                    <a:lnB w="28575" cap="flat" cmpd="sng" algn="ctr">
                      <a:solidFill>
                        <a:srgbClr val="FFFF66"/>
                      </a:solidFill>
                      <a:prstDash val="solid"/>
                      <a:round/>
                      <a:headEnd type="none" w="sm" len="sm"/>
                      <a:tailEnd type="none" w="sm" len="sm"/>
                    </a:lnB>
                    <a:lnTlToBr>
                      <a:noFill/>
                    </a:lnTlToBr>
                    <a:lnBlToTr>
                      <a:noFill/>
                    </a:lnBlToTr>
                    <a:noFill/>
                  </a:tcPr>
                </a:tc>
              </a:tr>
            </a:tbl>
          </a:graphicData>
        </a:graphic>
      </p:graphicFrame>
      <p:sp>
        <p:nvSpPr>
          <p:cNvPr id="177308" name="Text Box 153"/>
          <p:cNvSpPr txBox="1">
            <a:spLocks noChangeArrowheads="1"/>
          </p:cNvSpPr>
          <p:nvPr/>
        </p:nvSpPr>
        <p:spPr bwMode="auto">
          <a:xfrm>
            <a:off x="7107238" y="5567363"/>
            <a:ext cx="14033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900" b="1">
                <a:latin typeface="Arial" charset="0"/>
              </a:rPr>
              <a:t>Register Result Status</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144</a:t>
            </a:fld>
            <a:endParaRPr lang="en-US" altLang="zh-CN" dirty="0"/>
          </a:p>
        </p:txBody>
      </p:sp>
    </p:spTree>
    <p:extLst>
      <p:ext uri="{BB962C8B-B14F-4D97-AF65-F5344CB8AC3E}">
        <p14:creationId xmlns:p14="http://schemas.microsoft.com/office/powerpoint/2010/main" val="2821421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81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F22301A4-5BE7-4873-A88B-F99130C8A7D9}" type="datetime1">
              <a:rPr lang="zh-CN" altLang="en-US" sz="1400" smtClean="0"/>
              <a:t>2021/11/7</a:t>
            </a:fld>
            <a:endParaRPr lang="en-US" altLang="zh-CN" sz="1400"/>
          </a:p>
        </p:txBody>
      </p:sp>
      <p:sp>
        <p:nvSpPr>
          <p:cNvPr id="17817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graphicFrame>
        <p:nvGraphicFramePr>
          <p:cNvPr id="1328297" name="Group 169"/>
          <p:cNvGraphicFramePr>
            <a:graphicFrameLocks noGrp="1"/>
          </p:cNvGraphicFramePr>
          <p:nvPr/>
        </p:nvGraphicFramePr>
        <p:xfrm>
          <a:off x="3333750" y="1828800"/>
          <a:ext cx="5162550" cy="1920240"/>
        </p:xfrm>
        <a:graphic>
          <a:graphicData uri="http://schemas.openxmlformats.org/drawingml/2006/table">
            <a:tbl>
              <a:tblPr/>
              <a:tblGrid>
                <a:gridCol w="1211263"/>
                <a:gridCol w="1211262"/>
                <a:gridCol w="1211263"/>
                <a:gridCol w="1528762"/>
              </a:tblGrid>
              <a:tr h="138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Times New Roman" pitchFamily="18" charset="0"/>
                          <a:ea typeface="宋体" charset="-122"/>
                        </a:rPr>
                        <a:t>DISPATCH</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Times New Roman" pitchFamily="18" charset="0"/>
                          <a:ea typeface="宋体" charset="-122"/>
                        </a:rPr>
                        <a:t>ISSUE</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Times New Roman" pitchFamily="18" charset="0"/>
                          <a:ea typeface="宋体" charset="-122"/>
                        </a:rPr>
                        <a:t>EXECUTE</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Times New Roman" pitchFamily="18" charset="0"/>
                          <a:ea typeface="宋体" charset="-122"/>
                        </a:rPr>
                        <a:t>WRITE RESULT</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138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Wingdings" pitchFamily="2" charset="2"/>
                          <a:ea typeface="宋体" charset="-122"/>
                        </a:rPr>
                        <a:t>x</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Wingdings" pitchFamily="2" charset="2"/>
                          <a:ea typeface="宋体" charset="-122"/>
                        </a:rPr>
                        <a:t>x</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Wingdings" pitchFamily="2" charset="2"/>
                          <a:ea typeface="宋体" charset="-122"/>
                        </a:rPr>
                        <a:t>x</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Wingdings" pitchFamily="2" charset="2"/>
                          <a:ea typeface="宋体" charset="-122"/>
                        </a:rPr>
                        <a:t>x</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138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Wingdings" pitchFamily="2" charset="2"/>
                          <a:ea typeface="宋体" charset="-122"/>
                        </a:rPr>
                        <a:t>x</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Wingdings" pitchFamily="2" charset="2"/>
                          <a:ea typeface="宋体" charset="-122"/>
                        </a:rPr>
                        <a:t>x</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Wingdings" pitchFamily="2" charset="2"/>
                          <a:ea typeface="宋体" charset="-122"/>
                        </a:rPr>
                        <a:t>x</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Symbol" pitchFamily="18" charset="2"/>
                          <a:ea typeface="宋体" charset="-122"/>
                          <a:sym typeface="Symbol" pitchFamily="18" charset="2"/>
                        </a:rPr>
                        <a:t></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136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Wingdings" pitchFamily="2" charset="2"/>
                          <a:ea typeface="宋体" charset="-122"/>
                        </a:rPr>
                        <a:t>x</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Symbol" pitchFamily="18" charset="2"/>
                          <a:ea typeface="宋体" charset="-122"/>
                          <a:sym typeface="Symbol" pitchFamily="18" charset="2"/>
                        </a:rPr>
                        <a:t></a:t>
                      </a:r>
                      <a:endParaRPr kumimoji="1" lang="en-US" altLang="zh-CN" sz="1200" b="0" i="0" u="none" strike="noStrike" cap="none" normalizeH="0" baseline="0" smtClean="0">
                        <a:ln>
                          <a:noFill/>
                        </a:ln>
                        <a:solidFill>
                          <a:schemeClr val="accent2"/>
                        </a:solidFill>
                        <a:effectLst/>
                        <a:latin typeface="Symbol" pitchFamily="18" charset="2"/>
                        <a:ea typeface="宋体" charset="-122"/>
                      </a:endParaRP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Symbol" pitchFamily="18" charset="2"/>
                          <a:ea typeface="宋体" charset="-122"/>
                          <a:sym typeface="Symbol" pitchFamily="18" charset="2"/>
                        </a:rPr>
                        <a:t></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accent2"/>
                        </a:solidFill>
                        <a:effectLst/>
                        <a:latin typeface="Times New Roman" pitchFamily="18" charset="0"/>
                        <a:ea typeface="宋体" charset="-122"/>
                      </a:endParaRP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138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Wingdings" pitchFamily="2" charset="2"/>
                          <a:ea typeface="宋体" charset="-122"/>
                        </a:rPr>
                        <a:t>x</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Symbol" pitchFamily="18" charset="2"/>
                          <a:ea typeface="宋体" charset="-122"/>
                          <a:sym typeface="Symbol" pitchFamily="18" charset="2"/>
                        </a:rPr>
                        <a:t></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Symbol" pitchFamily="18" charset="2"/>
                          <a:ea typeface="宋体" charset="-122"/>
                          <a:sym typeface="Symbol" pitchFamily="18" charset="2"/>
                        </a:rPr>
                        <a:t></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Symbol" pitchFamily="18" charset="2"/>
                          <a:ea typeface="宋体" charset="-122"/>
                          <a:sym typeface="Symbol" pitchFamily="18" charset="2"/>
                        </a:rPr>
                        <a:t></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Wingdings" pitchFamily="2" charset="2"/>
                          <a:ea typeface="宋体" charset="-122"/>
                        </a:rPr>
                        <a:t>x</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accent2"/>
                        </a:solidFill>
                        <a:effectLst/>
                        <a:latin typeface="Times New Roman" pitchFamily="18" charset="0"/>
                        <a:ea typeface="宋体" charset="-122"/>
                      </a:endParaRP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accent2"/>
                        </a:solidFill>
                        <a:effectLst/>
                        <a:latin typeface="Times New Roman" pitchFamily="18" charset="0"/>
                        <a:ea typeface="宋体" charset="-122"/>
                      </a:endParaRP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accent2"/>
                        </a:solidFill>
                        <a:effectLst/>
                        <a:latin typeface="Times New Roman" pitchFamily="18" charset="0"/>
                        <a:ea typeface="宋体" charset="-122"/>
                      </a:endParaRP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228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Symbol" pitchFamily="18" charset="2"/>
                          <a:ea typeface="宋体" charset="-122"/>
                          <a:sym typeface="Symbol" pitchFamily="18" charset="2"/>
                        </a:rPr>
                        <a:t></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Symbol" pitchFamily="18" charset="2"/>
                          <a:ea typeface="宋体" charset="-122"/>
                          <a:sym typeface="Symbol" pitchFamily="18" charset="2"/>
                        </a:rPr>
                        <a:t></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2"/>
                          </a:solidFill>
                          <a:effectLst/>
                          <a:latin typeface="Symbol" pitchFamily="18" charset="2"/>
                          <a:ea typeface="宋体" charset="-122"/>
                          <a:sym typeface="Symbol" pitchFamily="18" charset="2"/>
                        </a:rPr>
                        <a:t></a:t>
                      </a: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200" b="0" i="0" u="none" strike="noStrike" cap="none" normalizeH="0" baseline="0" smtClean="0">
                        <a:ln>
                          <a:noFill/>
                        </a:ln>
                        <a:solidFill>
                          <a:schemeClr val="accent2"/>
                        </a:solidFill>
                        <a:effectLst/>
                        <a:latin typeface="Times New Roman" pitchFamily="18" charset="0"/>
                        <a:ea typeface="宋体" charset="-122"/>
                      </a:endParaRPr>
                    </a:p>
                  </a:txBody>
                  <a:tcPr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bl>
          </a:graphicData>
        </a:graphic>
      </p:graphicFrame>
      <p:sp>
        <p:nvSpPr>
          <p:cNvPr id="178223" name="Oval 44"/>
          <p:cNvSpPr>
            <a:spLocks noChangeArrowheads="1"/>
          </p:cNvSpPr>
          <p:nvPr/>
        </p:nvSpPr>
        <p:spPr bwMode="auto">
          <a:xfrm>
            <a:off x="6562725" y="2557463"/>
            <a:ext cx="808038" cy="338137"/>
          </a:xfrm>
          <a:prstGeom prst="ellipse">
            <a:avLst/>
          </a:prstGeom>
          <a:solidFill>
            <a:schemeClr val="bg1"/>
          </a:solidFill>
          <a:ln w="12700">
            <a:solidFill>
              <a:schemeClr val="tx1"/>
            </a:solidFill>
            <a:prstDash val="dash"/>
            <a:round/>
            <a:headEnd type="none" w="sm" len="sm"/>
            <a:tailEnd type="none" w="sm" len="sm"/>
          </a:ln>
        </p:spPr>
        <p:txBody>
          <a:bodyPr wrap="none" anchor="ctr"/>
          <a:lstStyle/>
          <a:p>
            <a:pPr algn="ctr" eaLnBrk="0" hangingPunct="0"/>
            <a:r>
              <a:rPr kumimoji="0" lang="en-US" altLang="zh-CN" sz="1200" b="1">
                <a:solidFill>
                  <a:schemeClr val="hlink"/>
                </a:solidFill>
                <a:latin typeface="Arial" charset="0"/>
              </a:rPr>
              <a:t>finishing..</a:t>
            </a:r>
          </a:p>
        </p:txBody>
      </p:sp>
      <p:sp>
        <p:nvSpPr>
          <p:cNvPr id="178224" name="Oval 45"/>
          <p:cNvSpPr>
            <a:spLocks noChangeArrowheads="1"/>
          </p:cNvSpPr>
          <p:nvPr/>
        </p:nvSpPr>
        <p:spPr bwMode="auto">
          <a:xfrm>
            <a:off x="6591300" y="3328988"/>
            <a:ext cx="762000" cy="288925"/>
          </a:xfrm>
          <a:prstGeom prst="ellipse">
            <a:avLst/>
          </a:prstGeom>
          <a:solidFill>
            <a:schemeClr val="bg1"/>
          </a:solidFill>
          <a:ln w="12700">
            <a:solidFill>
              <a:schemeClr val="tx1"/>
            </a:solidFill>
            <a:prstDash val="dash"/>
            <a:round/>
            <a:headEnd type="none" w="sm" len="sm"/>
            <a:tailEnd type="none" w="sm" len="sm"/>
          </a:ln>
        </p:spPr>
        <p:txBody>
          <a:bodyPr wrap="none" anchor="ctr"/>
          <a:lstStyle/>
          <a:p>
            <a:pPr algn="ctr" eaLnBrk="0" hangingPunct="0"/>
            <a:r>
              <a:rPr kumimoji="0" lang="en-US" altLang="zh-CN" sz="1200" b="1">
                <a:solidFill>
                  <a:schemeClr val="hlink"/>
                </a:solidFill>
                <a:latin typeface="Arial" charset="0"/>
              </a:rPr>
              <a:t>WAR (F6)</a:t>
            </a:r>
          </a:p>
        </p:txBody>
      </p:sp>
      <p:sp>
        <p:nvSpPr>
          <p:cNvPr id="178225" name="Rectangle 46"/>
          <p:cNvSpPr>
            <a:spLocks noGrp="1" noChangeArrowheads="1"/>
          </p:cNvSpPr>
          <p:nvPr>
            <p:ph type="title"/>
          </p:nvPr>
        </p:nvSpPr>
        <p:spPr>
          <a:xfrm>
            <a:off x="990600" y="38100"/>
            <a:ext cx="7162800" cy="1143000"/>
          </a:xfrm>
        </p:spPr>
        <p:txBody>
          <a:bodyPr/>
          <a:lstStyle/>
          <a:p>
            <a:pPr eaLnBrk="1" hangingPunct="1"/>
            <a:r>
              <a:rPr lang="en-US" altLang="zh-CN" smtClean="0"/>
              <a:t>CDC-6600 example</a:t>
            </a:r>
          </a:p>
        </p:txBody>
      </p:sp>
      <p:sp>
        <p:nvSpPr>
          <p:cNvPr id="178226" name="Rectangle 47"/>
          <p:cNvSpPr>
            <a:spLocks noGrp="1" noChangeArrowheads="1"/>
          </p:cNvSpPr>
          <p:nvPr>
            <p:ph type="body" idx="1"/>
          </p:nvPr>
        </p:nvSpPr>
        <p:spPr>
          <a:xfrm>
            <a:off x="914400" y="1181100"/>
            <a:ext cx="7162800" cy="419100"/>
          </a:xfrm>
        </p:spPr>
        <p:txBody>
          <a:bodyPr/>
          <a:lstStyle/>
          <a:p>
            <a:pPr marL="400050" indent="-400050" eaLnBrk="1" hangingPunct="1">
              <a:lnSpc>
                <a:spcPct val="90000"/>
              </a:lnSpc>
            </a:pPr>
            <a:r>
              <a:rPr lang="en-US" altLang="zh-CN" sz="2800" smtClean="0">
                <a:solidFill>
                  <a:srgbClr val="FF0066"/>
                </a:solidFill>
              </a:rPr>
              <a:t>MULTD about to write result</a:t>
            </a:r>
            <a:r>
              <a:rPr lang="en-US" altLang="zh-CN" sz="2800" smtClean="0">
                <a:solidFill>
                  <a:srgbClr val="FF0066"/>
                </a:solidFill>
                <a:latin typeface="Arial" charset="0"/>
              </a:rPr>
              <a:t>…</a:t>
            </a:r>
            <a:endParaRPr lang="en-US" altLang="zh-CN" sz="2800" smtClean="0">
              <a:solidFill>
                <a:srgbClr val="FF0066"/>
              </a:solidFill>
            </a:endParaRPr>
          </a:p>
        </p:txBody>
      </p:sp>
      <p:sp>
        <p:nvSpPr>
          <p:cNvPr id="178227" name="Text Box 48"/>
          <p:cNvSpPr txBox="1">
            <a:spLocks noChangeArrowheads="1"/>
          </p:cNvSpPr>
          <p:nvPr/>
        </p:nvSpPr>
        <p:spPr bwMode="auto">
          <a:xfrm>
            <a:off x="1587500" y="2039938"/>
            <a:ext cx="183832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ts val="1400"/>
              </a:lnSpc>
              <a:spcBef>
                <a:spcPct val="50000"/>
              </a:spcBef>
            </a:pPr>
            <a:r>
              <a:rPr kumimoji="0" lang="en-US" altLang="zh-CN" sz="1000" b="1">
                <a:solidFill>
                  <a:schemeClr val="accent2"/>
                </a:solidFill>
                <a:latin typeface="Arial" charset="0"/>
              </a:rPr>
              <a:t>LD	F6 , 34(R2)</a:t>
            </a:r>
          </a:p>
          <a:p>
            <a:pPr>
              <a:lnSpc>
                <a:spcPts val="1400"/>
              </a:lnSpc>
              <a:spcBef>
                <a:spcPct val="50000"/>
              </a:spcBef>
            </a:pPr>
            <a:r>
              <a:rPr kumimoji="0" lang="en-US" altLang="zh-CN" sz="1000" b="1">
                <a:solidFill>
                  <a:schemeClr val="accent2"/>
                </a:solidFill>
                <a:latin typeface="Arial" charset="0"/>
              </a:rPr>
              <a:t>LD	F2 , 45(R3)</a:t>
            </a:r>
          </a:p>
          <a:p>
            <a:pPr>
              <a:lnSpc>
                <a:spcPts val="1400"/>
              </a:lnSpc>
              <a:spcBef>
                <a:spcPct val="50000"/>
              </a:spcBef>
            </a:pPr>
            <a:r>
              <a:rPr kumimoji="0" lang="en-US" altLang="zh-CN" sz="1000" b="1">
                <a:solidFill>
                  <a:schemeClr val="accent2"/>
                </a:solidFill>
                <a:latin typeface="Arial" charset="0"/>
              </a:rPr>
              <a:t>MULTD 	F0 , F2, F4</a:t>
            </a:r>
          </a:p>
          <a:p>
            <a:pPr>
              <a:lnSpc>
                <a:spcPts val="1400"/>
              </a:lnSpc>
              <a:spcBef>
                <a:spcPct val="50000"/>
              </a:spcBef>
            </a:pPr>
            <a:r>
              <a:rPr kumimoji="0" lang="en-US" altLang="zh-CN" sz="1000" b="1">
                <a:solidFill>
                  <a:schemeClr val="accent2"/>
                </a:solidFill>
                <a:latin typeface="Arial" charset="0"/>
              </a:rPr>
              <a:t>SUBD	F8 , F6, F2</a:t>
            </a:r>
          </a:p>
          <a:p>
            <a:pPr>
              <a:lnSpc>
                <a:spcPts val="1400"/>
              </a:lnSpc>
              <a:spcBef>
                <a:spcPct val="50000"/>
              </a:spcBef>
            </a:pPr>
            <a:r>
              <a:rPr kumimoji="0" lang="en-US" altLang="zh-CN" sz="1000" b="1">
                <a:solidFill>
                  <a:schemeClr val="accent2"/>
                </a:solidFill>
                <a:latin typeface="Arial" charset="0"/>
              </a:rPr>
              <a:t>DIVD	F10, F0, F6</a:t>
            </a:r>
          </a:p>
          <a:p>
            <a:pPr>
              <a:lnSpc>
                <a:spcPts val="1400"/>
              </a:lnSpc>
              <a:spcBef>
                <a:spcPct val="50000"/>
              </a:spcBef>
            </a:pPr>
            <a:r>
              <a:rPr kumimoji="0" lang="en-US" altLang="zh-CN" sz="1000" b="1">
                <a:solidFill>
                  <a:schemeClr val="accent2"/>
                </a:solidFill>
                <a:latin typeface="Arial" charset="0"/>
              </a:rPr>
              <a:t>ADDD	F6 , F8, F2</a:t>
            </a:r>
          </a:p>
        </p:txBody>
      </p:sp>
      <p:sp>
        <p:nvSpPr>
          <p:cNvPr id="178228" name="Text Box 49"/>
          <p:cNvSpPr txBox="1">
            <a:spLocks noChangeArrowheads="1"/>
          </p:cNvSpPr>
          <p:nvPr/>
        </p:nvSpPr>
        <p:spPr bwMode="auto">
          <a:xfrm>
            <a:off x="1736725" y="1735138"/>
            <a:ext cx="1427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400" b="1">
                <a:solidFill>
                  <a:schemeClr val="accent2"/>
                </a:solidFill>
                <a:latin typeface="Arial Narrow" pitchFamily="34" charset="0"/>
              </a:rPr>
              <a:t>Instruction Status</a:t>
            </a:r>
          </a:p>
        </p:txBody>
      </p:sp>
      <p:sp>
        <p:nvSpPr>
          <p:cNvPr id="178229" name="Text Box 50"/>
          <p:cNvSpPr txBox="1">
            <a:spLocks noChangeArrowheads="1"/>
          </p:cNvSpPr>
          <p:nvPr/>
        </p:nvSpPr>
        <p:spPr bwMode="auto">
          <a:xfrm>
            <a:off x="277813" y="3765550"/>
            <a:ext cx="18049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b="1">
                <a:solidFill>
                  <a:srgbClr val="CCFFCC"/>
                </a:solidFill>
                <a:latin typeface="Arial" charset="0"/>
              </a:rPr>
              <a:t>Functional Unit Status</a:t>
            </a:r>
          </a:p>
        </p:txBody>
      </p:sp>
      <p:graphicFrame>
        <p:nvGraphicFramePr>
          <p:cNvPr id="1328301" name="Group 173"/>
          <p:cNvGraphicFramePr>
            <a:graphicFrameLocks noGrp="1"/>
          </p:cNvGraphicFramePr>
          <p:nvPr/>
        </p:nvGraphicFramePr>
        <p:xfrm>
          <a:off x="1039813" y="4019550"/>
          <a:ext cx="7010400" cy="1463676"/>
        </p:xfrm>
        <a:graphic>
          <a:graphicData uri="http://schemas.openxmlformats.org/drawingml/2006/table">
            <a:tbl>
              <a:tblPr/>
              <a:tblGrid>
                <a:gridCol w="701675"/>
                <a:gridCol w="700087"/>
                <a:gridCol w="788988"/>
                <a:gridCol w="612775"/>
                <a:gridCol w="701675"/>
                <a:gridCol w="701675"/>
                <a:gridCol w="700087"/>
                <a:gridCol w="701675"/>
                <a:gridCol w="700088"/>
                <a:gridCol w="701675"/>
              </a:tblGrid>
              <a:tr h="24394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accent2"/>
                          </a:solidFill>
                          <a:effectLst/>
                          <a:latin typeface="Times New Roman" pitchFamily="18" charset="0"/>
                          <a:ea typeface="宋体" pitchFamily="2" charset="-122"/>
                        </a:rPr>
                        <a:t>FU</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accent2"/>
                          </a:solidFill>
                          <a:effectLst/>
                          <a:latin typeface="Times New Roman" pitchFamily="18" charset="0"/>
                          <a:ea typeface="宋体" pitchFamily="2" charset="-122"/>
                        </a:rPr>
                        <a:t>busy</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accent2"/>
                          </a:solidFill>
                          <a:effectLst/>
                          <a:latin typeface="Times New Roman" pitchFamily="18" charset="0"/>
                          <a:ea typeface="宋体" pitchFamily="2" charset="-122"/>
                        </a:rPr>
                        <a:t>op</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accent2"/>
                          </a:solidFill>
                          <a:effectLst/>
                          <a:latin typeface="Times New Roman" pitchFamily="18" charset="0"/>
                          <a:ea typeface="宋体" pitchFamily="2" charset="-122"/>
                        </a:rPr>
                        <a:t>F</a:t>
                      </a:r>
                      <a:r>
                        <a:rPr kumimoji="1" lang="en-US" altLang="zh-CN" sz="1000" b="0" i="0" u="none" strike="noStrike" cap="none" normalizeH="0" baseline="-25000" smtClean="0">
                          <a:ln>
                            <a:noFill/>
                          </a:ln>
                          <a:solidFill>
                            <a:schemeClr val="accent2"/>
                          </a:solidFill>
                          <a:effectLst/>
                          <a:latin typeface="Times New Roman" pitchFamily="18" charset="0"/>
                          <a:ea typeface="宋体" pitchFamily="2" charset="-122"/>
                        </a:rPr>
                        <a:t>i</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accent2"/>
                          </a:solidFill>
                          <a:effectLst/>
                          <a:latin typeface="Times New Roman" pitchFamily="18" charset="0"/>
                          <a:ea typeface="宋体" pitchFamily="2" charset="-122"/>
                        </a:rPr>
                        <a:t>F</a:t>
                      </a:r>
                      <a:r>
                        <a:rPr kumimoji="1" lang="en-US" altLang="zh-CN" sz="1000" b="0" i="0" u="none" strike="noStrike" cap="none" normalizeH="0" baseline="-25000" smtClean="0">
                          <a:ln>
                            <a:noFill/>
                          </a:ln>
                          <a:solidFill>
                            <a:schemeClr val="accent2"/>
                          </a:solidFill>
                          <a:effectLst/>
                          <a:latin typeface="Times New Roman" pitchFamily="18" charset="0"/>
                          <a:ea typeface="宋体" pitchFamily="2" charset="-122"/>
                        </a:rPr>
                        <a:t>j</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accent2"/>
                          </a:solidFill>
                          <a:effectLst/>
                          <a:latin typeface="Times New Roman" pitchFamily="18" charset="0"/>
                          <a:ea typeface="宋体" pitchFamily="2" charset="-122"/>
                        </a:rPr>
                        <a:t>F</a:t>
                      </a:r>
                      <a:r>
                        <a:rPr kumimoji="1" lang="en-US" altLang="zh-CN" sz="1000" b="0" i="0" u="none" strike="noStrike" cap="none" normalizeH="0" baseline="-25000" smtClean="0">
                          <a:ln>
                            <a:noFill/>
                          </a:ln>
                          <a:solidFill>
                            <a:schemeClr val="accent2"/>
                          </a:solidFill>
                          <a:effectLst/>
                          <a:latin typeface="Times New Roman" pitchFamily="18" charset="0"/>
                          <a:ea typeface="宋体" pitchFamily="2" charset="-122"/>
                        </a:rPr>
                        <a:t>k</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accent2"/>
                          </a:solidFill>
                          <a:effectLst/>
                          <a:latin typeface="Times New Roman" pitchFamily="18" charset="0"/>
                          <a:ea typeface="宋体" pitchFamily="2" charset="-122"/>
                        </a:rPr>
                        <a:t>Q</a:t>
                      </a:r>
                      <a:r>
                        <a:rPr kumimoji="1" lang="en-US" altLang="zh-CN" sz="1000" b="0" i="0" u="none" strike="noStrike" cap="none" normalizeH="0" baseline="-25000" smtClean="0">
                          <a:ln>
                            <a:noFill/>
                          </a:ln>
                          <a:solidFill>
                            <a:schemeClr val="accent2"/>
                          </a:solidFill>
                          <a:effectLst/>
                          <a:latin typeface="Times New Roman" pitchFamily="18" charset="0"/>
                          <a:ea typeface="宋体" pitchFamily="2" charset="-122"/>
                        </a:rPr>
                        <a:t>j</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accent2"/>
                          </a:solidFill>
                          <a:effectLst/>
                          <a:latin typeface="Times New Roman" pitchFamily="18" charset="0"/>
                          <a:ea typeface="宋体" pitchFamily="2" charset="-122"/>
                        </a:rPr>
                        <a:t>Q</a:t>
                      </a:r>
                      <a:r>
                        <a:rPr kumimoji="1" lang="en-US" altLang="zh-CN" sz="1000" b="0" i="0" u="none" strike="noStrike" cap="none" normalizeH="0" baseline="-25000" smtClean="0">
                          <a:ln>
                            <a:noFill/>
                          </a:ln>
                          <a:solidFill>
                            <a:schemeClr val="accent2"/>
                          </a:solidFill>
                          <a:effectLst/>
                          <a:latin typeface="Times New Roman" pitchFamily="18" charset="0"/>
                          <a:ea typeface="宋体" pitchFamily="2" charset="-122"/>
                        </a:rPr>
                        <a:t>k</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accent2"/>
                          </a:solidFill>
                          <a:effectLst/>
                          <a:latin typeface="Times New Roman" pitchFamily="18" charset="0"/>
                          <a:ea typeface="宋体" pitchFamily="2" charset="-122"/>
                        </a:rPr>
                        <a:t>R</a:t>
                      </a:r>
                      <a:r>
                        <a:rPr kumimoji="1" lang="en-US" altLang="zh-CN" sz="1000" b="0" i="0" u="none" strike="noStrike" cap="none" normalizeH="0" baseline="-25000" smtClean="0">
                          <a:ln>
                            <a:noFill/>
                          </a:ln>
                          <a:solidFill>
                            <a:schemeClr val="accent2"/>
                          </a:solidFill>
                          <a:effectLst/>
                          <a:latin typeface="Times New Roman" pitchFamily="18" charset="0"/>
                          <a:ea typeface="宋体" pitchFamily="2" charset="-122"/>
                        </a:rPr>
                        <a:t>j</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smtClean="0">
                          <a:ln>
                            <a:noFill/>
                          </a:ln>
                          <a:solidFill>
                            <a:schemeClr val="accent2"/>
                          </a:solidFill>
                          <a:effectLst/>
                          <a:latin typeface="Times New Roman" pitchFamily="18" charset="0"/>
                          <a:ea typeface="宋体" pitchFamily="2" charset="-122"/>
                        </a:rPr>
                        <a:t>R</a:t>
                      </a:r>
                      <a:r>
                        <a:rPr kumimoji="1" lang="en-US" altLang="zh-CN" sz="1000" b="0" i="0" u="none" strike="noStrike" cap="none" normalizeH="0" baseline="-25000" smtClean="0">
                          <a:ln>
                            <a:noFill/>
                          </a:ln>
                          <a:solidFill>
                            <a:schemeClr val="accent2"/>
                          </a:solidFill>
                          <a:effectLst/>
                          <a:latin typeface="Times New Roman" pitchFamily="18" charset="0"/>
                          <a:ea typeface="宋体" pitchFamily="2" charset="-122"/>
                        </a:rPr>
                        <a:t>k</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2439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Integer</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no</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2439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MULT1</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yes</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MULTD</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F0</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F2</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F4</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yes</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yes</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2439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MULT2</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no</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2439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ADD</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yes</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ADDD</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F6</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F8</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F2</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yes</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yes</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2439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DIV</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yes</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DIVD</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F10</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F0</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F6</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MULT1</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000" b="1" i="0" u="none" strike="noStrike" cap="none" normalizeH="0" baseline="0" smtClean="0">
                        <a:ln>
                          <a:noFill/>
                        </a:ln>
                        <a:solidFill>
                          <a:schemeClr val="accent2"/>
                        </a:solidFill>
                        <a:effectLst/>
                        <a:latin typeface="Times New Roman" pitchFamily="18" charset="0"/>
                        <a:ea typeface="宋体" pitchFamily="2" charset="-122"/>
                      </a:endParaRP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no</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1" i="0" u="none" strike="noStrike" cap="none" normalizeH="0" baseline="0" smtClean="0">
                          <a:ln>
                            <a:noFill/>
                          </a:ln>
                          <a:solidFill>
                            <a:schemeClr val="accent2"/>
                          </a:solidFill>
                          <a:effectLst/>
                          <a:latin typeface="Times New Roman" pitchFamily="18" charset="0"/>
                          <a:ea typeface="宋体" pitchFamily="2" charset="-122"/>
                        </a:rPr>
                        <a:t>yes</a:t>
                      </a:r>
                    </a:p>
                  </a:txBody>
                  <a:tcPr marT="45740" marB="45740" anchor="ctr" anchorCtr="1"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bl>
          </a:graphicData>
        </a:graphic>
      </p:graphicFrame>
      <p:graphicFrame>
        <p:nvGraphicFramePr>
          <p:cNvPr id="1328300" name="Group 172"/>
          <p:cNvGraphicFramePr>
            <a:graphicFrameLocks noGrp="1"/>
          </p:cNvGraphicFramePr>
          <p:nvPr/>
        </p:nvGraphicFramePr>
        <p:xfrm>
          <a:off x="3260725" y="5959475"/>
          <a:ext cx="4953000" cy="549276"/>
        </p:xfrm>
        <a:graphic>
          <a:graphicData uri="http://schemas.openxmlformats.org/drawingml/2006/table">
            <a:tbl>
              <a:tblPr/>
              <a:tblGrid>
                <a:gridCol w="708025"/>
                <a:gridCol w="706438"/>
                <a:gridCol w="796925"/>
                <a:gridCol w="619125"/>
                <a:gridCol w="708025"/>
                <a:gridCol w="706437"/>
                <a:gridCol w="708025"/>
              </a:tblGrid>
              <a:tr h="2746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1"/>
                          </a:solidFill>
                          <a:effectLst/>
                          <a:latin typeface="Times New Roman" pitchFamily="18" charset="0"/>
                          <a:ea typeface="宋体" pitchFamily="2" charset="-122"/>
                        </a:rPr>
                        <a:t>F0</a:t>
                      </a: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1"/>
                          </a:solidFill>
                          <a:effectLst/>
                          <a:latin typeface="Times New Roman" pitchFamily="18" charset="0"/>
                          <a:ea typeface="宋体" pitchFamily="2" charset="-122"/>
                        </a:rPr>
                        <a:t>F2</a:t>
                      </a: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1"/>
                          </a:solidFill>
                          <a:effectLst/>
                          <a:latin typeface="Times New Roman" pitchFamily="18" charset="0"/>
                          <a:ea typeface="宋体" pitchFamily="2" charset="-122"/>
                        </a:rPr>
                        <a:t>F4</a:t>
                      </a: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1"/>
                          </a:solidFill>
                          <a:effectLst/>
                          <a:latin typeface="Times New Roman" pitchFamily="18" charset="0"/>
                          <a:ea typeface="宋体" pitchFamily="2" charset="-122"/>
                        </a:rPr>
                        <a:t>F6</a:t>
                      </a:r>
                      <a:endParaRPr kumimoji="1" lang="en-US" altLang="zh-CN" sz="1200" b="0" i="0" u="none" strike="noStrike" cap="none" normalizeH="0" baseline="-25000" smtClean="0">
                        <a:ln>
                          <a:noFill/>
                        </a:ln>
                        <a:solidFill>
                          <a:schemeClr val="accent1"/>
                        </a:solidFill>
                        <a:effectLst/>
                        <a:latin typeface="Times New Roman" pitchFamily="18" charset="0"/>
                        <a:ea typeface="宋体" pitchFamily="2" charset="-122"/>
                      </a:endParaRP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1"/>
                          </a:solidFill>
                          <a:effectLst/>
                          <a:latin typeface="Times New Roman" pitchFamily="18" charset="0"/>
                          <a:ea typeface="宋体" pitchFamily="2" charset="-122"/>
                        </a:rPr>
                        <a:t>F8</a:t>
                      </a:r>
                      <a:endParaRPr kumimoji="1" lang="en-US" altLang="zh-CN" sz="1200" b="0" i="0" u="none" strike="noStrike" cap="none" normalizeH="0" baseline="-25000" smtClean="0">
                        <a:ln>
                          <a:noFill/>
                        </a:ln>
                        <a:solidFill>
                          <a:schemeClr val="accent1"/>
                        </a:solidFill>
                        <a:effectLst/>
                        <a:latin typeface="Times New Roman" pitchFamily="18" charset="0"/>
                        <a:ea typeface="宋体" pitchFamily="2" charset="-122"/>
                      </a:endParaRP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1"/>
                          </a:solidFill>
                          <a:effectLst/>
                          <a:latin typeface="Times New Roman" pitchFamily="18" charset="0"/>
                          <a:ea typeface="宋体" pitchFamily="2" charset="-122"/>
                        </a:rPr>
                        <a:t>F10</a:t>
                      </a:r>
                      <a:endParaRPr kumimoji="1" lang="en-US" altLang="zh-CN" sz="1200" b="0" i="0" u="none" strike="noStrike" cap="none" normalizeH="0" baseline="-25000" smtClean="0">
                        <a:ln>
                          <a:noFill/>
                        </a:ln>
                        <a:solidFill>
                          <a:schemeClr val="accent1"/>
                        </a:solidFill>
                        <a:effectLst/>
                        <a:latin typeface="Times New Roman" pitchFamily="18" charset="0"/>
                        <a:ea typeface="宋体" pitchFamily="2" charset="-122"/>
                      </a:endParaRP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smtClean="0">
                          <a:ln>
                            <a:noFill/>
                          </a:ln>
                          <a:solidFill>
                            <a:schemeClr val="accent1"/>
                          </a:solidFill>
                          <a:effectLst/>
                          <a:latin typeface="Times New Roman" pitchFamily="18" charset="0"/>
                          <a:ea typeface="宋体" pitchFamily="2" charset="-122"/>
                        </a:rPr>
                        <a:t>F12</a:t>
                      </a:r>
                      <a:endParaRPr kumimoji="1" lang="en-US" altLang="zh-CN" sz="1200" b="0" i="0" u="none" strike="noStrike" cap="none" normalizeH="0" baseline="-25000" smtClean="0">
                        <a:ln>
                          <a:noFill/>
                        </a:ln>
                        <a:solidFill>
                          <a:schemeClr val="accent1"/>
                        </a:solidFill>
                        <a:effectLst/>
                        <a:latin typeface="Times New Roman" pitchFamily="18" charset="0"/>
                        <a:ea typeface="宋体" pitchFamily="2" charset="-122"/>
                      </a:endParaRP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accent1"/>
                          </a:solidFill>
                          <a:effectLst/>
                          <a:latin typeface="Times New Roman" pitchFamily="18" charset="0"/>
                          <a:ea typeface="宋体" pitchFamily="2" charset="-122"/>
                        </a:rPr>
                        <a:t>MULT1</a:t>
                      </a: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accent1"/>
                        </a:solidFill>
                        <a:effectLst/>
                        <a:latin typeface="Times New Roman" pitchFamily="18" charset="0"/>
                        <a:ea typeface="宋体" pitchFamily="2" charset="-122"/>
                      </a:endParaRP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accent1"/>
                        </a:solidFill>
                        <a:effectLst/>
                        <a:latin typeface="Times New Roman" pitchFamily="18" charset="0"/>
                        <a:ea typeface="宋体" pitchFamily="2" charset="-122"/>
                      </a:endParaRP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accent1"/>
                          </a:solidFill>
                          <a:effectLst/>
                          <a:latin typeface="Times New Roman" pitchFamily="18" charset="0"/>
                          <a:ea typeface="宋体" pitchFamily="2" charset="-122"/>
                        </a:rPr>
                        <a:t>ADD</a:t>
                      </a: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accent1"/>
                        </a:solidFill>
                        <a:effectLst/>
                        <a:latin typeface="Times New Roman" pitchFamily="18" charset="0"/>
                        <a:ea typeface="宋体" pitchFamily="2" charset="-122"/>
                      </a:endParaRP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smtClean="0">
                          <a:ln>
                            <a:noFill/>
                          </a:ln>
                          <a:solidFill>
                            <a:schemeClr val="accent1"/>
                          </a:solidFill>
                          <a:effectLst/>
                          <a:latin typeface="Times New Roman" pitchFamily="18" charset="0"/>
                          <a:ea typeface="宋体" pitchFamily="2" charset="-122"/>
                        </a:rPr>
                        <a:t>DIV</a:t>
                      </a: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1200" b="1" i="0" u="none" strike="noStrike" cap="none" normalizeH="0" baseline="0" smtClean="0">
                        <a:ln>
                          <a:noFill/>
                        </a:ln>
                        <a:solidFill>
                          <a:schemeClr val="accent1"/>
                        </a:solidFill>
                        <a:effectLst/>
                        <a:latin typeface="Times New Roman" pitchFamily="18" charset="0"/>
                        <a:ea typeface="宋体" pitchFamily="2" charset="-122"/>
                      </a:endParaRPr>
                    </a:p>
                  </a:txBody>
                  <a:tcPr marT="45773" marB="45773" horzOverflow="overflow">
                    <a:lnL w="19050" cap="flat" cmpd="sng" algn="ctr">
                      <a:solidFill>
                        <a:srgbClr val="FFFF66"/>
                      </a:solidFill>
                      <a:prstDash val="solid"/>
                      <a:round/>
                      <a:headEnd type="none" w="sm" len="sm"/>
                      <a:tailEnd type="none" w="sm" len="sm"/>
                    </a:lnL>
                    <a:lnR w="19050" cap="flat" cmpd="sng" algn="ctr">
                      <a:solidFill>
                        <a:srgbClr val="FFFF66"/>
                      </a:solidFill>
                      <a:prstDash val="solid"/>
                      <a:round/>
                      <a:headEnd type="none" w="sm" len="sm"/>
                      <a:tailEnd type="none" w="sm" len="sm"/>
                    </a:lnR>
                    <a:lnT w="19050" cap="flat" cmpd="sng" algn="ctr">
                      <a:solidFill>
                        <a:srgbClr val="FFFF66"/>
                      </a:solidFill>
                      <a:prstDash val="solid"/>
                      <a:round/>
                      <a:headEnd type="none" w="sm" len="sm"/>
                      <a:tailEnd type="none" w="sm" len="sm"/>
                    </a:lnT>
                    <a:lnB w="19050" cap="flat" cmpd="sng" algn="ctr">
                      <a:solidFill>
                        <a:srgbClr val="FFFF66"/>
                      </a:solidFill>
                      <a:prstDash val="solid"/>
                      <a:round/>
                      <a:headEnd type="none" w="sm" len="sm"/>
                      <a:tailEnd type="none" w="sm" len="sm"/>
                    </a:lnB>
                    <a:lnTlToBr>
                      <a:noFill/>
                    </a:lnTlToBr>
                    <a:lnBlToTr>
                      <a:noFill/>
                    </a:lnBlToTr>
                    <a:noFill/>
                  </a:tcPr>
                </a:tc>
              </a:tr>
            </a:tbl>
          </a:graphicData>
        </a:graphic>
      </p:graphicFrame>
      <p:sp>
        <p:nvSpPr>
          <p:cNvPr id="178335" name="Text Box 156"/>
          <p:cNvSpPr txBox="1">
            <a:spLocks noChangeArrowheads="1"/>
          </p:cNvSpPr>
          <p:nvPr/>
        </p:nvSpPr>
        <p:spPr bwMode="auto">
          <a:xfrm>
            <a:off x="3260725" y="5705475"/>
            <a:ext cx="18081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kumimoji="0" lang="en-US" altLang="zh-CN" sz="1200" b="1">
                <a:solidFill>
                  <a:srgbClr val="66FF33"/>
                </a:solidFill>
                <a:latin typeface="Arial" charset="0"/>
              </a:rPr>
              <a:t>Register Result Status</a:t>
            </a:r>
          </a:p>
        </p:txBody>
      </p:sp>
      <p:sp>
        <p:nvSpPr>
          <p:cNvPr id="178336" name="Oval 157"/>
          <p:cNvSpPr>
            <a:spLocks noChangeArrowheads="1"/>
          </p:cNvSpPr>
          <p:nvPr/>
        </p:nvSpPr>
        <p:spPr bwMode="auto">
          <a:xfrm>
            <a:off x="4164013" y="3071813"/>
            <a:ext cx="762000" cy="339725"/>
          </a:xfrm>
          <a:prstGeom prst="ellipse">
            <a:avLst/>
          </a:prstGeom>
          <a:solidFill>
            <a:schemeClr val="bg1"/>
          </a:solidFill>
          <a:ln w="12700">
            <a:solidFill>
              <a:schemeClr val="tx1"/>
            </a:solidFill>
            <a:prstDash val="dash"/>
            <a:round/>
            <a:headEnd type="none" w="sm" len="sm"/>
            <a:tailEnd type="none" w="sm" len="sm"/>
          </a:ln>
        </p:spPr>
        <p:txBody>
          <a:bodyPr wrap="none" anchor="ctr"/>
          <a:lstStyle/>
          <a:p>
            <a:pPr algn="ctr" eaLnBrk="0" hangingPunct="0"/>
            <a:r>
              <a:rPr kumimoji="0" lang="en-US" altLang="zh-CN" sz="1200" b="1">
                <a:solidFill>
                  <a:schemeClr val="hlink"/>
                </a:solidFill>
                <a:latin typeface="Arial" charset="0"/>
              </a:rPr>
              <a:t>RAW (F0)</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145</a:t>
            </a:fld>
            <a:endParaRPr lang="en-US" altLang="zh-CN" dirty="0"/>
          </a:p>
        </p:txBody>
      </p:sp>
    </p:spTree>
    <p:extLst>
      <p:ext uri="{BB962C8B-B14F-4D97-AF65-F5344CB8AC3E}">
        <p14:creationId xmlns:p14="http://schemas.microsoft.com/office/powerpoint/2010/main" val="3191826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2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29311DA-3429-4924-A608-2836DF0E2F89}" type="datetime1">
              <a:rPr lang="zh-CN" altLang="en-US" sz="1400" smtClean="0"/>
              <a:t>2021/11/7</a:t>
            </a:fld>
            <a:endParaRPr lang="en-US" altLang="zh-CN" sz="1400"/>
          </a:p>
        </p:txBody>
      </p:sp>
      <p:sp>
        <p:nvSpPr>
          <p:cNvPr id="17920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79205" name="Rectangle 2"/>
          <p:cNvSpPr>
            <a:spLocks noGrp="1" noChangeArrowheads="1"/>
          </p:cNvSpPr>
          <p:nvPr>
            <p:ph type="title"/>
          </p:nvPr>
        </p:nvSpPr>
        <p:spPr>
          <a:xfrm>
            <a:off x="990600" y="228600"/>
            <a:ext cx="7162800" cy="749300"/>
          </a:xfrm>
        </p:spPr>
        <p:txBody>
          <a:bodyPr/>
          <a:lstStyle/>
          <a:p>
            <a:pPr eaLnBrk="1" hangingPunct="1"/>
            <a:r>
              <a:rPr lang="en-US" altLang="zh-CN" smtClean="0"/>
              <a:t>Remaining bottlenecks</a:t>
            </a:r>
          </a:p>
        </p:txBody>
      </p:sp>
      <p:sp>
        <p:nvSpPr>
          <p:cNvPr id="179206" name="Rectangle 3"/>
          <p:cNvSpPr>
            <a:spLocks noGrp="1" noChangeArrowheads="1"/>
          </p:cNvSpPr>
          <p:nvPr>
            <p:ph type="body" idx="1"/>
          </p:nvPr>
        </p:nvSpPr>
        <p:spPr>
          <a:xfrm>
            <a:off x="609600" y="1422400"/>
            <a:ext cx="8216900" cy="4914900"/>
          </a:xfrm>
        </p:spPr>
        <p:txBody>
          <a:bodyPr/>
          <a:lstStyle/>
          <a:p>
            <a:pPr marL="400050" indent="-400050" eaLnBrk="1" hangingPunct="1">
              <a:lnSpc>
                <a:spcPct val="90000"/>
              </a:lnSpc>
            </a:pPr>
            <a:r>
              <a:rPr lang="en-US" altLang="zh-CN" sz="2400" smtClean="0"/>
              <a:t>Performance limitations</a:t>
            </a:r>
          </a:p>
          <a:p>
            <a:pPr marL="914400" lvl="1" eaLnBrk="1" hangingPunct="1">
              <a:lnSpc>
                <a:spcPct val="90000"/>
              </a:lnSpc>
            </a:pPr>
            <a:r>
              <a:rPr lang="en-US" altLang="zh-CN" sz="2400" smtClean="0"/>
              <a:t>Amount of instruction-level parallelism (ILP) in the program</a:t>
            </a:r>
          </a:p>
          <a:p>
            <a:pPr marL="1485900" lvl="2" eaLnBrk="1" hangingPunct="1">
              <a:lnSpc>
                <a:spcPct val="90000"/>
              </a:lnSpc>
            </a:pPr>
            <a:r>
              <a:rPr lang="en-US" altLang="zh-CN" sz="1800" smtClean="0"/>
              <a:t>Maybe not enough data-independent operations</a:t>
            </a:r>
          </a:p>
          <a:p>
            <a:pPr marL="1485900" lvl="2" eaLnBrk="1" hangingPunct="1">
              <a:lnSpc>
                <a:spcPct val="90000"/>
              </a:lnSpc>
            </a:pPr>
            <a:r>
              <a:rPr lang="en-US" altLang="zh-CN" sz="1800" smtClean="0"/>
              <a:t>Increase size of window to look farther ahead</a:t>
            </a:r>
          </a:p>
          <a:p>
            <a:pPr marL="1485900" lvl="2" eaLnBrk="1" hangingPunct="1">
              <a:lnSpc>
                <a:spcPct val="90000"/>
              </a:lnSpc>
            </a:pPr>
            <a:r>
              <a:rPr lang="en-US" altLang="zh-CN" sz="1800" smtClean="0"/>
              <a:t>Above requires branch prediction</a:t>
            </a:r>
          </a:p>
          <a:p>
            <a:pPr marL="914400" lvl="1" eaLnBrk="1" hangingPunct="1">
              <a:lnSpc>
                <a:spcPct val="90000"/>
              </a:lnSpc>
            </a:pPr>
            <a:r>
              <a:rPr lang="en-US" altLang="zh-CN" sz="2400" smtClean="0"/>
              <a:t>Number of scoreboard entries (window size)</a:t>
            </a:r>
          </a:p>
          <a:p>
            <a:pPr marL="1485900" lvl="2" eaLnBrk="1" hangingPunct="1">
              <a:lnSpc>
                <a:spcPct val="90000"/>
              </a:lnSpc>
            </a:pPr>
            <a:r>
              <a:rPr lang="en-US" altLang="zh-CN" sz="1800" smtClean="0"/>
              <a:t>Dictates how far processor can look ahead</a:t>
            </a:r>
          </a:p>
          <a:p>
            <a:pPr marL="914400" lvl="1" eaLnBrk="1" hangingPunct="1">
              <a:lnSpc>
                <a:spcPct val="90000"/>
              </a:lnSpc>
            </a:pPr>
            <a:r>
              <a:rPr lang="en-US" altLang="zh-CN" sz="2400" smtClean="0"/>
              <a:t>Number and type of functional units, register ports, etc.</a:t>
            </a:r>
          </a:p>
          <a:p>
            <a:pPr marL="1485900" lvl="2" eaLnBrk="1" hangingPunct="1">
              <a:lnSpc>
                <a:spcPct val="90000"/>
              </a:lnSpc>
            </a:pPr>
            <a:r>
              <a:rPr lang="en-US" altLang="zh-CN" sz="1800" smtClean="0"/>
              <a:t>Structural hazards</a:t>
            </a:r>
          </a:p>
          <a:p>
            <a:pPr marL="914400" lvl="1" eaLnBrk="1" hangingPunct="1">
              <a:lnSpc>
                <a:spcPct val="90000"/>
              </a:lnSpc>
            </a:pPr>
            <a:r>
              <a:rPr lang="en-US" altLang="zh-CN" sz="2400" smtClean="0"/>
              <a:t>Anti- and output dependences</a:t>
            </a:r>
          </a:p>
          <a:p>
            <a:pPr marL="1485900" lvl="2" eaLnBrk="1" hangingPunct="1">
              <a:lnSpc>
                <a:spcPct val="90000"/>
              </a:lnSpc>
            </a:pPr>
            <a:r>
              <a:rPr lang="en-US" altLang="zh-CN" sz="1800" smtClean="0"/>
              <a:t>WAR made worse in CDC due to </a:t>
            </a:r>
            <a:r>
              <a:rPr lang="en-US" altLang="zh-CN" sz="1800" u="sng" smtClean="0"/>
              <a:t>late reads</a:t>
            </a:r>
            <a:r>
              <a:rPr lang="en-US" altLang="zh-CN" sz="1800" smtClean="0"/>
              <a:t> (read operands when finally issuing)</a:t>
            </a:r>
          </a:p>
          <a:p>
            <a:pPr marL="1485900" lvl="2" eaLnBrk="1" hangingPunct="1">
              <a:lnSpc>
                <a:spcPct val="90000"/>
              </a:lnSpc>
            </a:pPr>
            <a:r>
              <a:rPr lang="en-US" altLang="zh-CN" sz="1800" smtClean="0"/>
              <a:t>WAW handled like a structural hazard in dispatch</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146</a:t>
            </a:fld>
            <a:endParaRPr lang="en-US" altLang="zh-CN" dirty="0"/>
          </a:p>
        </p:txBody>
      </p:sp>
    </p:spTree>
    <p:extLst>
      <p:ext uri="{BB962C8B-B14F-4D97-AF65-F5344CB8AC3E}">
        <p14:creationId xmlns:p14="http://schemas.microsoft.com/office/powerpoint/2010/main" val="199108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65DAD5A4-C1C0-4630-A3F7-0B2990659001}" type="datetime1">
              <a:rPr lang="zh-CN" altLang="en-US" sz="1400" smtClean="0"/>
              <a:t>2021/11/7</a:t>
            </a:fld>
            <a:endParaRPr lang="en-US" altLang="zh-CN" sz="1400"/>
          </a:p>
        </p:txBody>
      </p:sp>
      <p:sp>
        <p:nvSpPr>
          <p:cNvPr id="18125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331202" name="Text Box 2"/>
          <p:cNvSpPr txBox="1">
            <a:spLocks noChangeArrowheads="1"/>
          </p:cNvSpPr>
          <p:nvPr/>
        </p:nvSpPr>
        <p:spPr bwMode="auto">
          <a:xfrm>
            <a:off x="304800" y="2057400"/>
            <a:ext cx="845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solidFill>
                  <a:srgbClr val="FF3399"/>
                </a:solidFill>
                <a:latin typeface="宋体" pitchFamily="2" charset="-122"/>
              </a:rPr>
              <a:t>2.</a:t>
            </a:r>
            <a:r>
              <a:rPr lang="zh-CN" altLang="en-US" sz="2800" b="1">
                <a:solidFill>
                  <a:srgbClr val="FF3399"/>
                </a:solidFill>
                <a:latin typeface="宋体" pitchFamily="2" charset="-122"/>
              </a:rPr>
              <a:t>分布式动态调度（</a:t>
            </a:r>
            <a:r>
              <a:rPr lang="en-US" altLang="zh-CN" sz="2800" b="1">
                <a:solidFill>
                  <a:srgbClr val="FF3399"/>
                </a:solidFill>
                <a:latin typeface="宋体" pitchFamily="2" charset="-122"/>
              </a:rPr>
              <a:t>Tomasulo</a:t>
            </a:r>
            <a:r>
              <a:rPr lang="zh-CN" altLang="en-US" sz="2800" b="1">
                <a:solidFill>
                  <a:srgbClr val="FF3399"/>
                </a:solidFill>
                <a:latin typeface="宋体" pitchFamily="2" charset="-122"/>
              </a:rPr>
              <a:t>算法）</a:t>
            </a:r>
          </a:p>
        </p:txBody>
      </p:sp>
      <p:sp>
        <p:nvSpPr>
          <p:cNvPr id="1331203" name="Text Box 3"/>
          <p:cNvSpPr txBox="1">
            <a:spLocks noChangeArrowheads="1"/>
          </p:cNvSpPr>
          <p:nvPr/>
        </p:nvSpPr>
        <p:spPr bwMode="auto">
          <a:xfrm>
            <a:off x="304800" y="2620963"/>
            <a:ext cx="8458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solidFill>
                  <a:srgbClr val="CC3300"/>
                </a:solidFill>
              </a:rPr>
              <a:t>目的：</a:t>
            </a:r>
            <a:r>
              <a:rPr lang="zh-CN" altLang="en-US" sz="2800" b="1"/>
              <a:t>通过动态调度、</a:t>
            </a:r>
          </a:p>
          <a:p>
            <a:pPr eaLnBrk="1" hangingPunct="1"/>
            <a:r>
              <a:rPr lang="zh-CN" altLang="en-US" sz="2800" b="1">
                <a:latin typeface="宋体" pitchFamily="2" charset="-122"/>
              </a:rPr>
              <a:t>            </a:t>
            </a:r>
            <a:r>
              <a:rPr lang="zh-CN" altLang="en-US" sz="2800" b="1"/>
              <a:t>寄存器重命名和</a:t>
            </a:r>
          </a:p>
          <a:p>
            <a:pPr eaLnBrk="1" hangingPunct="1"/>
            <a:r>
              <a:rPr lang="zh-CN" altLang="en-US" sz="2800" b="1">
                <a:latin typeface="宋体" pitchFamily="2" charset="-122"/>
              </a:rPr>
              <a:t>            </a:t>
            </a:r>
            <a:r>
              <a:rPr lang="zh-CN" altLang="en-US" sz="2800" b="1"/>
              <a:t>动态存储器地址判别技术</a:t>
            </a:r>
          </a:p>
          <a:p>
            <a:pPr eaLnBrk="1" hangingPunct="1"/>
            <a:r>
              <a:rPr lang="zh-CN" altLang="en-US" sz="2800" b="1">
                <a:latin typeface="宋体" pitchFamily="2" charset="-122"/>
              </a:rPr>
              <a:t>        </a:t>
            </a:r>
            <a:r>
              <a:rPr lang="zh-CN" altLang="en-US" sz="2800" b="1"/>
              <a:t>解决异步流动的</a:t>
            </a:r>
            <a:r>
              <a:rPr lang="en-US" altLang="zh-CN" sz="2800" b="1"/>
              <a:t>WAR</a:t>
            </a:r>
            <a:r>
              <a:rPr lang="zh-CN" altLang="en-US" sz="2800" b="1"/>
              <a:t>和</a:t>
            </a:r>
            <a:r>
              <a:rPr lang="en-US" altLang="zh-CN" sz="2800" b="1"/>
              <a:t>WAW</a:t>
            </a:r>
            <a:r>
              <a:rPr lang="zh-CN" altLang="en-US" sz="2800" b="1"/>
              <a:t>相关。</a:t>
            </a: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147</a:t>
            </a:fld>
            <a:endParaRPr lang="en-US" altLang="zh-CN" dirty="0"/>
          </a:p>
        </p:txBody>
      </p:sp>
    </p:spTree>
    <p:extLst>
      <p:ext uri="{BB962C8B-B14F-4D97-AF65-F5344CB8AC3E}">
        <p14:creationId xmlns:p14="http://schemas.microsoft.com/office/powerpoint/2010/main" val="2140677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2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02" grpId="0" autoUpdateAnimBg="0"/>
      <p:bldP spid="1331203"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022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A0A0F70-2EB6-4531-92B5-1D2BC5048D8F}" type="datetime1">
              <a:rPr lang="zh-CN" altLang="en-US" sz="1400" smtClean="0"/>
              <a:t>2021/11/7</a:t>
            </a:fld>
            <a:endParaRPr lang="en-US" altLang="zh-CN" sz="1400"/>
          </a:p>
        </p:txBody>
      </p:sp>
      <p:sp>
        <p:nvSpPr>
          <p:cNvPr id="18022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80229" name="Rectangle 2"/>
          <p:cNvSpPr>
            <a:spLocks noGrp="1" noChangeArrowheads="1"/>
          </p:cNvSpPr>
          <p:nvPr>
            <p:ph type="title"/>
          </p:nvPr>
        </p:nvSpPr>
        <p:spPr>
          <a:xfrm>
            <a:off x="971550" y="419100"/>
            <a:ext cx="7162800" cy="1143000"/>
          </a:xfrm>
          <a:noFill/>
        </p:spPr>
        <p:txBody>
          <a:bodyPr lIns="90487" tIns="44450" rIns="90487" bIns="44450"/>
          <a:lstStyle/>
          <a:p>
            <a:pPr eaLnBrk="1" hangingPunct="1"/>
            <a:r>
              <a:rPr lang="en-US" altLang="zh-CN" sz="4000" smtClean="0"/>
              <a:t>A Dynamic Algorithm: </a:t>
            </a:r>
            <a:br>
              <a:rPr lang="en-US" altLang="zh-CN" sz="4000" smtClean="0"/>
            </a:br>
            <a:r>
              <a:rPr lang="en-US" altLang="zh-CN" sz="4000" smtClean="0"/>
              <a:t>Tomasulo</a:t>
            </a:r>
            <a:r>
              <a:rPr lang="en-US" altLang="zh-CN" sz="4000" smtClean="0">
                <a:latin typeface="Comic Sans MS" pitchFamily="66" charset="0"/>
              </a:rPr>
              <a:t>’</a:t>
            </a:r>
            <a:r>
              <a:rPr lang="en-US" altLang="zh-CN" sz="4000" smtClean="0"/>
              <a:t>s Algorithm</a:t>
            </a:r>
          </a:p>
        </p:txBody>
      </p:sp>
      <p:sp>
        <p:nvSpPr>
          <p:cNvPr id="1330179" name="Rectangle 3"/>
          <p:cNvSpPr>
            <a:spLocks noGrp="1" noChangeArrowheads="1"/>
          </p:cNvSpPr>
          <p:nvPr>
            <p:ph type="body" idx="1"/>
          </p:nvPr>
        </p:nvSpPr>
        <p:spPr>
          <a:xfrm>
            <a:off x="209550" y="1752600"/>
            <a:ext cx="8788400" cy="4114800"/>
          </a:xfrm>
          <a:noFill/>
        </p:spPr>
        <p:txBody>
          <a:bodyPr lIns="90487" tIns="44450" rIns="90487" bIns="44450"/>
          <a:lstStyle/>
          <a:p>
            <a:pPr eaLnBrk="1" hangingPunct="1">
              <a:lnSpc>
                <a:spcPct val="90000"/>
              </a:lnSpc>
            </a:pPr>
            <a:r>
              <a:rPr lang="en-US" altLang="zh-CN" sz="2800" smtClean="0"/>
              <a:t>For IBM 360/91 (before caches!)</a:t>
            </a:r>
          </a:p>
          <a:p>
            <a:pPr eaLnBrk="1" hangingPunct="1">
              <a:lnSpc>
                <a:spcPct val="90000"/>
              </a:lnSpc>
            </a:pPr>
            <a:r>
              <a:rPr lang="en-US" altLang="zh-CN" sz="2800" smtClean="0"/>
              <a:t>Goal: High Performance without special compilers</a:t>
            </a:r>
            <a:endParaRPr lang="en-US" altLang="zh-CN" smtClean="0"/>
          </a:p>
          <a:p>
            <a:pPr eaLnBrk="1" hangingPunct="1">
              <a:lnSpc>
                <a:spcPct val="90000"/>
              </a:lnSpc>
            </a:pPr>
            <a:r>
              <a:rPr lang="en-US" altLang="zh-CN" sz="2800" smtClean="0"/>
              <a:t>Small number of floating point registers (4 in 360) prevented interesting compiler scheduling of operations</a:t>
            </a:r>
          </a:p>
          <a:p>
            <a:pPr lvl="1" eaLnBrk="1" hangingPunct="1">
              <a:lnSpc>
                <a:spcPct val="90000"/>
              </a:lnSpc>
            </a:pPr>
            <a:r>
              <a:rPr lang="en-US" altLang="zh-CN" sz="2400" smtClean="0"/>
              <a:t>This led Tomasulo to try to figure out how to get more effective registers </a:t>
            </a:r>
            <a:r>
              <a:rPr lang="en-US" altLang="zh-CN" sz="2400" smtClean="0">
                <a:latin typeface="Comic Sans MS" pitchFamily="66" charset="0"/>
              </a:rPr>
              <a:t>—</a:t>
            </a:r>
            <a:r>
              <a:rPr lang="en-US" altLang="zh-CN" sz="2400" smtClean="0"/>
              <a:t> </a:t>
            </a:r>
            <a:r>
              <a:rPr lang="en-US" altLang="zh-CN" sz="2400" smtClean="0">
                <a:solidFill>
                  <a:schemeClr val="accent2"/>
                </a:solidFill>
              </a:rPr>
              <a:t>renaming in hardware! </a:t>
            </a:r>
          </a:p>
          <a:p>
            <a:pPr eaLnBrk="1" hangingPunct="1">
              <a:lnSpc>
                <a:spcPct val="90000"/>
              </a:lnSpc>
            </a:pPr>
            <a:r>
              <a:rPr lang="en-US" altLang="zh-CN" sz="2800" smtClean="0"/>
              <a:t>Why Study 1966 Computer? </a:t>
            </a:r>
          </a:p>
          <a:p>
            <a:pPr eaLnBrk="1" hangingPunct="1">
              <a:lnSpc>
                <a:spcPct val="90000"/>
              </a:lnSpc>
            </a:pPr>
            <a:r>
              <a:rPr lang="en-US" altLang="zh-CN" sz="2800" smtClean="0"/>
              <a:t>The descendants of this have flourished!</a:t>
            </a:r>
          </a:p>
          <a:p>
            <a:pPr lvl="1" eaLnBrk="1" hangingPunct="1">
              <a:lnSpc>
                <a:spcPct val="90000"/>
              </a:lnSpc>
            </a:pPr>
            <a:r>
              <a:rPr lang="en-US" altLang="zh-CN" sz="2400" smtClean="0"/>
              <a:t>Alpha 21264, HP 8000, MIPS 10000, Pentium III, PowerPC 604, </a:t>
            </a:r>
            <a:r>
              <a:rPr lang="en-US" altLang="zh-CN" sz="2400" smtClean="0">
                <a:latin typeface="Comic Sans MS" pitchFamily="66" charset="0"/>
              </a:rPr>
              <a:t>…</a:t>
            </a:r>
            <a:endParaRPr lang="en-US" altLang="zh-CN" sz="2400" smtClean="0"/>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148</a:t>
            </a:fld>
            <a:endParaRPr lang="en-US" altLang="zh-CN" dirty="0"/>
          </a:p>
        </p:txBody>
      </p:sp>
    </p:spTree>
    <p:extLst>
      <p:ext uri="{BB962C8B-B14F-4D97-AF65-F5344CB8AC3E}">
        <p14:creationId xmlns:p14="http://schemas.microsoft.com/office/powerpoint/2010/main" val="5183861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01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01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017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33017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3017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3017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33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179" grpId="0" build="p"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06EEB68-31BF-4D4C-AFA8-1B9882E88FE7}" type="datetime1">
              <a:rPr lang="zh-CN" altLang="en-US" sz="1400" smtClean="0"/>
              <a:t>2021/11/7</a:t>
            </a:fld>
            <a:endParaRPr lang="en-US" altLang="zh-CN" sz="1400"/>
          </a:p>
        </p:txBody>
      </p:sp>
      <p:sp>
        <p:nvSpPr>
          <p:cNvPr id="18227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82277" name="Rectangle 2"/>
          <p:cNvSpPr>
            <a:spLocks noGrp="1" noChangeArrowheads="1"/>
          </p:cNvSpPr>
          <p:nvPr>
            <p:ph type="title"/>
          </p:nvPr>
        </p:nvSpPr>
        <p:spPr>
          <a:xfrm>
            <a:off x="838200" y="0"/>
            <a:ext cx="7753350" cy="914400"/>
          </a:xfrm>
          <a:noFill/>
        </p:spPr>
        <p:txBody>
          <a:bodyPr lIns="90487" tIns="44450" rIns="90487" bIns="44450"/>
          <a:lstStyle/>
          <a:p>
            <a:pPr eaLnBrk="1" hangingPunct="1"/>
            <a:r>
              <a:rPr lang="en-US" altLang="zh-CN" sz="4000" smtClean="0"/>
              <a:t>Tomasulo Algorithm vs. Scoreboard</a:t>
            </a:r>
          </a:p>
        </p:txBody>
      </p:sp>
      <p:sp>
        <p:nvSpPr>
          <p:cNvPr id="182278" name="Rectangle 3"/>
          <p:cNvSpPr>
            <a:spLocks noGrp="1" noChangeArrowheads="1"/>
          </p:cNvSpPr>
          <p:nvPr>
            <p:ph type="body" idx="1"/>
          </p:nvPr>
        </p:nvSpPr>
        <p:spPr>
          <a:xfrm>
            <a:off x="468313" y="1196975"/>
            <a:ext cx="8331200" cy="5256213"/>
          </a:xfrm>
          <a:noFill/>
        </p:spPr>
        <p:txBody>
          <a:bodyPr lIns="90487" tIns="44450" rIns="90487" bIns="44450"/>
          <a:lstStyle/>
          <a:p>
            <a:pPr eaLnBrk="1" hangingPunct="1"/>
            <a:r>
              <a:rPr lang="en-US" altLang="zh-CN" sz="2000" smtClean="0"/>
              <a:t>Control &amp; buffers </a:t>
            </a:r>
            <a:r>
              <a:rPr lang="en-US" altLang="zh-CN" sz="2000" i="1" smtClean="0">
                <a:solidFill>
                  <a:srgbClr val="FF0000"/>
                </a:solidFill>
              </a:rPr>
              <a:t>distributed</a:t>
            </a:r>
            <a:r>
              <a:rPr lang="en-US" altLang="zh-CN" sz="2000" smtClean="0"/>
              <a:t> with Function Units (FU) vs. centralized in scoreboard; (with bypassing)</a:t>
            </a:r>
          </a:p>
          <a:p>
            <a:pPr lvl="1" eaLnBrk="1" hangingPunct="1"/>
            <a:r>
              <a:rPr lang="en-US" altLang="zh-CN" sz="1800" smtClean="0"/>
              <a:t>FU buffers are called </a:t>
            </a:r>
            <a:r>
              <a:rPr lang="en-US" altLang="zh-CN" sz="1800" i="1" smtClean="0">
                <a:solidFill>
                  <a:srgbClr val="FF0000"/>
                </a:solidFill>
              </a:rPr>
              <a:t>reservation stations</a:t>
            </a:r>
            <a:r>
              <a:rPr lang="en-US" altLang="zh-CN" sz="1800" smtClean="0"/>
              <a:t>; have pending operands</a:t>
            </a:r>
          </a:p>
          <a:p>
            <a:pPr eaLnBrk="1" hangingPunct="1"/>
            <a:endParaRPr lang="en-US" altLang="zh-CN" sz="2000" smtClean="0"/>
          </a:p>
          <a:p>
            <a:pPr eaLnBrk="1" hangingPunct="1"/>
            <a:r>
              <a:rPr lang="en-US" altLang="zh-CN" sz="2000" smtClean="0"/>
              <a:t>Registers in instructions replaced by values or pointers to reservation stations(RS); called  </a:t>
            </a:r>
            <a:r>
              <a:rPr lang="en-US" altLang="zh-CN" sz="2000" i="1" smtClean="0">
                <a:solidFill>
                  <a:srgbClr val="FF0000"/>
                </a:solidFill>
              </a:rPr>
              <a:t>register renaming</a:t>
            </a:r>
            <a:r>
              <a:rPr lang="en-US" altLang="zh-CN" sz="2000" smtClean="0">
                <a:solidFill>
                  <a:schemeClr val="hlink"/>
                </a:solidFill>
              </a:rPr>
              <a:t> </a:t>
            </a:r>
            <a:endParaRPr lang="en-US" altLang="zh-CN" sz="2000" smtClean="0"/>
          </a:p>
          <a:p>
            <a:pPr lvl="1" eaLnBrk="1" hangingPunct="1"/>
            <a:r>
              <a:rPr lang="en-US" altLang="zh-CN" sz="1800" smtClean="0"/>
              <a:t>avoids WAR, WAW hazards</a:t>
            </a:r>
          </a:p>
          <a:p>
            <a:pPr lvl="1" eaLnBrk="1" hangingPunct="1"/>
            <a:r>
              <a:rPr lang="en-US" altLang="zh-CN" sz="1800" smtClean="0"/>
              <a:t>More reservation stations than registers, so can do optimizations compilers can</a:t>
            </a:r>
            <a:r>
              <a:rPr lang="en-US" altLang="zh-CN" sz="1800" smtClean="0">
                <a:latin typeface="Tahoma" pitchFamily="34" charset="0"/>
              </a:rPr>
              <a:t>’</a:t>
            </a:r>
            <a:r>
              <a:rPr lang="en-US" altLang="zh-CN" sz="1800" smtClean="0"/>
              <a:t>t</a:t>
            </a:r>
          </a:p>
          <a:p>
            <a:pPr eaLnBrk="1" hangingPunct="1"/>
            <a:endParaRPr lang="en-US" altLang="zh-CN" sz="2000" smtClean="0"/>
          </a:p>
          <a:p>
            <a:pPr eaLnBrk="1" hangingPunct="1"/>
            <a:r>
              <a:rPr lang="en-US" altLang="zh-CN" sz="2000" smtClean="0"/>
              <a:t>Results to FU from RS, not through registers, over </a:t>
            </a:r>
            <a:r>
              <a:rPr lang="en-US" altLang="zh-CN" sz="2000" i="1" smtClean="0">
                <a:solidFill>
                  <a:srgbClr val="FF0000"/>
                </a:solidFill>
              </a:rPr>
              <a:t>Common Data Bus</a:t>
            </a:r>
            <a:r>
              <a:rPr lang="en-US" altLang="zh-CN" sz="2000" u="sng" smtClean="0">
                <a:solidFill>
                  <a:schemeClr val="hlink"/>
                </a:solidFill>
              </a:rPr>
              <a:t> </a:t>
            </a:r>
            <a:r>
              <a:rPr lang="en-US" altLang="zh-CN" sz="2000" smtClean="0"/>
              <a:t>that broadcasts results to all Fus</a:t>
            </a:r>
          </a:p>
          <a:p>
            <a:pPr eaLnBrk="1" hangingPunct="1"/>
            <a:endParaRPr lang="en-US" altLang="zh-CN" sz="2000" smtClean="0"/>
          </a:p>
          <a:p>
            <a:pPr eaLnBrk="1" hangingPunct="1"/>
            <a:r>
              <a:rPr lang="en-US" altLang="zh-CN" sz="2000" smtClean="0"/>
              <a:t>Load and Stores treated as FUs with reservation stations as well</a:t>
            </a:r>
          </a:p>
          <a:p>
            <a:pPr eaLnBrk="1" hangingPunct="1"/>
            <a:r>
              <a:rPr lang="en-US" altLang="zh-CN" sz="2000" smtClean="0"/>
              <a:t>Integer instructions can go past branches, allowing </a:t>
            </a:r>
            <a:br>
              <a:rPr lang="en-US" altLang="zh-CN" sz="2000" smtClean="0"/>
            </a:br>
            <a:r>
              <a:rPr lang="en-US" altLang="zh-CN" sz="2000" smtClean="0"/>
              <a:t>FP ops beyond basic block in FP queue</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149</a:t>
            </a:fld>
            <a:endParaRPr lang="en-US" altLang="zh-CN" dirty="0"/>
          </a:p>
        </p:txBody>
      </p:sp>
    </p:spTree>
    <p:extLst>
      <p:ext uri="{BB962C8B-B14F-4D97-AF65-F5344CB8AC3E}">
        <p14:creationId xmlns:p14="http://schemas.microsoft.com/office/powerpoint/2010/main" val="427900264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86019" name="Rectangle 2"/>
          <p:cNvSpPr>
            <a:spLocks noGrp="1" noChangeArrowheads="1"/>
          </p:cNvSpPr>
          <p:nvPr>
            <p:ph type="body" idx="1"/>
          </p:nvPr>
        </p:nvSpPr>
        <p:spPr>
          <a:xfrm>
            <a:off x="381000" y="990600"/>
            <a:ext cx="8458200" cy="5867400"/>
          </a:xfrm>
          <a:noFill/>
        </p:spPr>
        <p:txBody>
          <a:bodyPr lIns="92075" tIns="46038" rIns="92075" bIns="46038"/>
          <a:lstStyle/>
          <a:p>
            <a:pPr eaLnBrk="1" hangingPunct="1"/>
            <a:endParaRPr lang="en-US" altLang="zh-CN" dirty="0" smtClean="0">
              <a:latin typeface="幼圆" pitchFamily="49" charset="-122"/>
              <a:ea typeface="幼圆" pitchFamily="49" charset="-122"/>
            </a:endParaRPr>
          </a:p>
          <a:p>
            <a:pPr lvl="2" eaLnBrk="1" hangingPunct="1"/>
            <a:endParaRPr lang="en-US" altLang="zh-CN" sz="2800" dirty="0" smtClean="0">
              <a:solidFill>
                <a:schemeClr val="tx2"/>
              </a:solidFill>
            </a:endParaRPr>
          </a:p>
          <a:p>
            <a:pPr lvl="2" eaLnBrk="1" hangingPunct="1"/>
            <a:r>
              <a:rPr lang="zh-CN" altLang="en-US" sz="2800" dirty="0" smtClean="0">
                <a:solidFill>
                  <a:srgbClr val="FF3399"/>
                </a:solidFill>
              </a:rPr>
              <a:t>空间并行性</a:t>
            </a:r>
            <a:r>
              <a:rPr lang="zh-CN" altLang="en-US" dirty="0" smtClean="0">
                <a:solidFill>
                  <a:schemeClr val="tx2"/>
                </a:solidFill>
              </a:rPr>
              <a:t/>
            </a:r>
            <a:br>
              <a:rPr lang="zh-CN" altLang="en-US" dirty="0" smtClean="0">
                <a:solidFill>
                  <a:schemeClr val="tx2"/>
                </a:solidFill>
              </a:rPr>
            </a:br>
            <a:r>
              <a:rPr lang="zh-CN" altLang="en-US" dirty="0" smtClean="0"/>
              <a:t>设置多个独立的操作部件</a:t>
            </a:r>
            <a:br>
              <a:rPr lang="zh-CN" altLang="en-US" dirty="0" smtClean="0"/>
            </a:br>
            <a:r>
              <a:rPr lang="zh-CN" altLang="en-US" dirty="0" smtClean="0"/>
              <a:t>多操作部件处理机</a:t>
            </a:r>
            <a:br>
              <a:rPr lang="zh-CN" altLang="en-US" dirty="0" smtClean="0"/>
            </a:br>
            <a:r>
              <a:rPr lang="zh-CN" altLang="en-US" dirty="0" smtClean="0"/>
              <a:t>超标量处理机</a:t>
            </a:r>
          </a:p>
          <a:p>
            <a:pPr lvl="2" eaLnBrk="1" hangingPunct="1"/>
            <a:r>
              <a:rPr lang="zh-CN" altLang="en-US" sz="2800" dirty="0" smtClean="0">
                <a:solidFill>
                  <a:srgbClr val="FF3399"/>
                </a:solidFill>
              </a:rPr>
              <a:t>时间并行性</a:t>
            </a:r>
            <a:r>
              <a:rPr lang="zh-CN" altLang="en-US" sz="2800" dirty="0" smtClean="0"/>
              <a:t/>
            </a:r>
            <a:br>
              <a:rPr lang="zh-CN" altLang="en-US" sz="2800" dirty="0" smtClean="0"/>
            </a:br>
            <a:r>
              <a:rPr lang="zh-CN" altLang="en-US" dirty="0" smtClean="0"/>
              <a:t>采用流水线技术。</a:t>
            </a:r>
            <a:br>
              <a:rPr lang="zh-CN" altLang="en-US" dirty="0" smtClean="0"/>
            </a:br>
            <a:r>
              <a:rPr lang="zh-CN" altLang="en-US" dirty="0" smtClean="0"/>
              <a:t>不增加或只增加少量硬件就能使运算速度提高几倍</a:t>
            </a:r>
            <a:br>
              <a:rPr lang="zh-CN" altLang="en-US" dirty="0" smtClean="0"/>
            </a:br>
            <a:r>
              <a:rPr lang="zh-CN" altLang="en-US" dirty="0" smtClean="0"/>
              <a:t>流水线处理机</a:t>
            </a:r>
            <a:br>
              <a:rPr lang="zh-CN" altLang="en-US" dirty="0" smtClean="0"/>
            </a:br>
            <a:r>
              <a:rPr lang="zh-CN" altLang="en-US" dirty="0" smtClean="0"/>
              <a:t>超流水线处理机</a:t>
            </a:r>
          </a:p>
        </p:txBody>
      </p:sp>
      <p:sp>
        <p:nvSpPr>
          <p:cNvPr id="86020" name="Rectangle 3"/>
          <p:cNvSpPr>
            <a:spLocks noGrp="1" noChangeArrowheads="1"/>
          </p:cNvSpPr>
          <p:nvPr>
            <p:ph type="title"/>
          </p:nvPr>
        </p:nvSpPr>
        <p:spPr>
          <a:xfrm>
            <a:off x="685800" y="609600"/>
            <a:ext cx="7772400" cy="1019200"/>
          </a:xfrm>
          <a:noFill/>
        </p:spPr>
        <p:txBody>
          <a:bodyPr lIns="92075" tIns="46038" rIns="92075" bIns="46038" anchor="b"/>
          <a:lstStyle/>
          <a:p>
            <a:pPr eaLnBrk="1" hangingPunct="1"/>
            <a:r>
              <a:rPr lang="en-US" altLang="zh-CN" dirty="0" smtClean="0">
                <a:latin typeface="幼圆" pitchFamily="49" charset="-122"/>
                <a:ea typeface="幼圆" pitchFamily="49" charset="-122"/>
              </a:rPr>
              <a:t>5.2 </a:t>
            </a:r>
            <a:r>
              <a:rPr lang="zh-CN" altLang="en-US" dirty="0" smtClean="0">
                <a:latin typeface="幼圆" pitchFamily="49" charset="-122"/>
                <a:ea typeface="幼圆" pitchFamily="49" charset="-122"/>
              </a:rPr>
              <a:t>流水线技术 </a:t>
            </a:r>
            <a:r>
              <a:rPr lang="en-US" altLang="zh-CN" dirty="0" smtClean="0">
                <a:latin typeface="幼圆" pitchFamily="49" charset="-122"/>
                <a:ea typeface="幼圆" pitchFamily="49" charset="-122"/>
              </a:rPr>
              <a:t>Pipelining </a:t>
            </a:r>
            <a:endParaRPr lang="zh-CN" altLang="en-US" dirty="0" smtClean="0">
              <a:latin typeface="幼圆" pitchFamily="49" charset="-122"/>
              <a:ea typeface="幼圆" pitchFamily="49" charset="-122"/>
            </a:endParaRPr>
          </a:p>
        </p:txBody>
      </p:sp>
      <p:sp>
        <p:nvSpPr>
          <p:cNvPr id="2" name="日期占位符 1"/>
          <p:cNvSpPr>
            <a:spLocks noGrp="1"/>
          </p:cNvSpPr>
          <p:nvPr>
            <p:ph type="dt" sz="half" idx="10"/>
          </p:nvPr>
        </p:nvSpPr>
        <p:spPr/>
        <p:txBody>
          <a:bodyPr/>
          <a:lstStyle/>
          <a:p>
            <a:pPr>
              <a:defRPr/>
            </a:pPr>
            <a:fld id="{894C59B0-E3E7-43E5-8A90-CC6824D2A497}"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15</a:t>
            </a:fld>
            <a:endParaRPr lang="en-US" altLang="zh-CN" dirty="0"/>
          </a:p>
        </p:txBody>
      </p:sp>
    </p:spTree>
    <p:extLst>
      <p:ext uri="{BB962C8B-B14F-4D97-AF65-F5344CB8AC3E}">
        <p14:creationId xmlns:p14="http://schemas.microsoft.com/office/powerpoint/2010/main" val="357825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xEl>
                                              <p:pRg st="2" end="2"/>
                                            </p:txEl>
                                          </p:spTgt>
                                        </p:tgtEl>
                                        <p:attrNameLst>
                                          <p:attrName>style.visibility</p:attrName>
                                        </p:attrNameLst>
                                      </p:cBhvr>
                                      <p:to>
                                        <p:strVal val="visible"/>
                                      </p:to>
                                    </p:set>
                                    <p:anim calcmode="lin" valueType="num">
                                      <p:cBhvr additive="base">
                                        <p:cTn id="7" dur="500" fill="hold"/>
                                        <p:tgtEl>
                                          <p:spTgt spid="8601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0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6019">
                                            <p:txEl>
                                              <p:pRg st="3" end="3"/>
                                            </p:txEl>
                                          </p:spTgt>
                                        </p:tgtEl>
                                        <p:attrNameLst>
                                          <p:attrName>style.visibility</p:attrName>
                                        </p:attrNameLst>
                                      </p:cBhvr>
                                      <p:to>
                                        <p:strVal val="visible"/>
                                      </p:to>
                                    </p:set>
                                    <p:anim calcmode="lin" valueType="num">
                                      <p:cBhvr additive="base">
                                        <p:cTn id="13" dur="500" fill="hold"/>
                                        <p:tgtEl>
                                          <p:spTgt spid="8601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0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30351EC-A44C-45DD-B58D-CFD0B43ACD5F}" type="datetime1">
              <a:rPr lang="zh-CN" altLang="en-US" sz="1400" smtClean="0"/>
              <a:t>2021/11/7</a:t>
            </a:fld>
            <a:endParaRPr lang="en-US" altLang="zh-CN" sz="1400"/>
          </a:p>
        </p:txBody>
      </p:sp>
      <p:sp>
        <p:nvSpPr>
          <p:cNvPr id="18329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83301" name="Rectangle 2"/>
          <p:cNvSpPr>
            <a:spLocks noGrp="1" noChangeArrowheads="1"/>
          </p:cNvSpPr>
          <p:nvPr>
            <p:ph type="title"/>
          </p:nvPr>
        </p:nvSpPr>
        <p:spPr>
          <a:xfrm>
            <a:off x="1143000" y="266700"/>
            <a:ext cx="7162800" cy="533400"/>
          </a:xfrm>
        </p:spPr>
        <p:txBody>
          <a:bodyPr/>
          <a:lstStyle/>
          <a:p>
            <a:pPr eaLnBrk="1" hangingPunct="1"/>
            <a:r>
              <a:rPr lang="en-US" altLang="zh-CN" smtClean="0"/>
              <a:t>Other differences with CDC</a:t>
            </a:r>
          </a:p>
        </p:txBody>
      </p:sp>
      <p:sp>
        <p:nvSpPr>
          <p:cNvPr id="183302" name="Rectangle 3"/>
          <p:cNvSpPr>
            <a:spLocks noGrp="1" noChangeArrowheads="1"/>
          </p:cNvSpPr>
          <p:nvPr>
            <p:ph type="body" idx="1"/>
          </p:nvPr>
        </p:nvSpPr>
        <p:spPr>
          <a:xfrm>
            <a:off x="685800" y="1422400"/>
            <a:ext cx="8153400" cy="4775200"/>
          </a:xfrm>
        </p:spPr>
        <p:txBody>
          <a:bodyPr/>
          <a:lstStyle/>
          <a:p>
            <a:pPr marL="285750" indent="-285750" eaLnBrk="1" hangingPunct="1"/>
            <a:r>
              <a:rPr lang="en-US" altLang="zh-CN" sz="2800" smtClean="0"/>
              <a:t>Distributed control</a:t>
            </a:r>
          </a:p>
          <a:p>
            <a:pPr marL="800100" lvl="1" indent="-342900" eaLnBrk="1" hangingPunct="1"/>
            <a:r>
              <a:rPr lang="en-US" altLang="zh-CN" smtClean="0"/>
              <a:t>Reservation stations (versus scoreboard)</a:t>
            </a:r>
          </a:p>
          <a:p>
            <a:pPr marL="285750" indent="-285750" eaLnBrk="1" hangingPunct="1"/>
            <a:r>
              <a:rPr lang="en-US" altLang="zh-CN" sz="2800" smtClean="0"/>
              <a:t>Results broadcast to both register file and functional units</a:t>
            </a:r>
          </a:p>
          <a:p>
            <a:pPr marL="800100" lvl="1" indent="-342900" eaLnBrk="1" hangingPunct="1"/>
            <a:r>
              <a:rPr lang="en-US" altLang="zh-CN" smtClean="0"/>
              <a:t>Result bus called the </a:t>
            </a:r>
            <a:r>
              <a:rPr lang="en-US" altLang="zh-CN" smtClean="0">
                <a:latin typeface="Arial" charset="0"/>
              </a:rPr>
              <a:t>“</a:t>
            </a:r>
            <a:r>
              <a:rPr lang="en-US" altLang="zh-CN" smtClean="0"/>
              <a:t>Common Data Bus</a:t>
            </a:r>
            <a:r>
              <a:rPr lang="en-US" altLang="zh-CN" smtClean="0">
                <a:latin typeface="Arial" charset="0"/>
              </a:rPr>
              <a:t>”</a:t>
            </a:r>
            <a:r>
              <a:rPr lang="en-US" altLang="zh-CN" smtClean="0"/>
              <a:t> (CDB)</a:t>
            </a:r>
          </a:p>
          <a:p>
            <a:pPr marL="800100" lvl="1" indent="-342900" eaLnBrk="1" hangingPunct="1"/>
            <a:r>
              <a:rPr lang="en-US" altLang="zh-CN" smtClean="0"/>
              <a:t>Don</a:t>
            </a:r>
            <a:r>
              <a:rPr lang="en-US" altLang="zh-CN" smtClean="0">
                <a:latin typeface="Arial" charset="0"/>
              </a:rPr>
              <a:t>’</a:t>
            </a:r>
            <a:r>
              <a:rPr lang="en-US" altLang="zh-CN" smtClean="0"/>
              <a:t>t have to wait for value to go through register file (i.e., use bypasses)</a:t>
            </a:r>
          </a:p>
          <a:p>
            <a:pPr marL="800100" lvl="1" indent="-342900" eaLnBrk="1" hangingPunct="1"/>
            <a:r>
              <a:rPr lang="en-US" altLang="zh-CN" smtClean="0"/>
              <a:t>Functional units don</a:t>
            </a:r>
            <a:r>
              <a:rPr lang="en-US" altLang="zh-CN" smtClean="0">
                <a:latin typeface="Arial" charset="0"/>
              </a:rPr>
              <a:t>’</a:t>
            </a:r>
            <a:r>
              <a:rPr lang="en-US" altLang="zh-CN" smtClean="0"/>
              <a:t>t contend for register file ports</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150</a:t>
            </a:fld>
            <a:endParaRPr lang="en-US" altLang="zh-CN" dirty="0"/>
          </a:p>
        </p:txBody>
      </p:sp>
    </p:spTree>
    <p:extLst>
      <p:ext uri="{BB962C8B-B14F-4D97-AF65-F5344CB8AC3E}">
        <p14:creationId xmlns:p14="http://schemas.microsoft.com/office/powerpoint/2010/main" val="1884038197"/>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5ECE5A9-6389-4357-A078-2B4CFA18D5D1}" type="datetime1">
              <a:rPr lang="zh-CN" altLang="en-US" sz="1400" smtClean="0"/>
              <a:t>2021/11/7</a:t>
            </a:fld>
            <a:endParaRPr lang="en-US" altLang="zh-CN" sz="1400"/>
          </a:p>
        </p:txBody>
      </p:sp>
      <p:sp>
        <p:nvSpPr>
          <p:cNvPr id="1843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84325" name="Rectangle 2"/>
          <p:cNvSpPr>
            <a:spLocks noGrp="1" noChangeArrowheads="1"/>
          </p:cNvSpPr>
          <p:nvPr>
            <p:ph type="title"/>
          </p:nvPr>
        </p:nvSpPr>
        <p:spPr>
          <a:xfrm>
            <a:off x="990600" y="203200"/>
            <a:ext cx="7613650" cy="927100"/>
          </a:xfrm>
        </p:spPr>
        <p:txBody>
          <a:bodyPr/>
          <a:lstStyle/>
          <a:p>
            <a:pPr eaLnBrk="1" hangingPunct="1"/>
            <a:r>
              <a:rPr lang="en-US" altLang="zh-CN" smtClean="0"/>
              <a:t>Key aspects of Tomasulo</a:t>
            </a:r>
            <a:r>
              <a:rPr lang="en-US" altLang="zh-CN" smtClean="0">
                <a:latin typeface="Arial" charset="0"/>
              </a:rPr>
              <a:t>’</a:t>
            </a:r>
            <a:r>
              <a:rPr lang="en-US" altLang="zh-CN" smtClean="0"/>
              <a:t>s Alg.</a:t>
            </a:r>
          </a:p>
        </p:txBody>
      </p:sp>
      <p:sp>
        <p:nvSpPr>
          <p:cNvPr id="184326" name="Rectangle 3"/>
          <p:cNvSpPr>
            <a:spLocks noGrp="1" noChangeArrowheads="1"/>
          </p:cNvSpPr>
          <p:nvPr>
            <p:ph type="body" idx="1"/>
          </p:nvPr>
        </p:nvSpPr>
        <p:spPr>
          <a:xfrm>
            <a:off x="711200" y="1333500"/>
            <a:ext cx="7861300" cy="5295900"/>
          </a:xfrm>
        </p:spPr>
        <p:txBody>
          <a:bodyPr/>
          <a:lstStyle/>
          <a:p>
            <a:pPr marL="457200" indent="-457200" eaLnBrk="1" hangingPunct="1">
              <a:buFont typeface="ZapfDingbats" pitchFamily="82" charset="2"/>
              <a:buAutoNum type="arabicPeriod"/>
            </a:pPr>
            <a:r>
              <a:rPr lang="en-US" altLang="zh-CN" sz="2000" smtClean="0"/>
              <a:t>Read register operands at dispatch stage</a:t>
            </a:r>
          </a:p>
          <a:p>
            <a:pPr marL="971550" lvl="1" indent="-342900" eaLnBrk="1" hangingPunct="1">
              <a:buFont typeface="ZapfDingbats" pitchFamily="82" charset="2"/>
              <a:buChar char="l"/>
            </a:pPr>
            <a:r>
              <a:rPr lang="en-US" altLang="zh-CN" sz="1800" smtClean="0"/>
              <a:t>If operands are available, </a:t>
            </a:r>
            <a:r>
              <a:rPr lang="en-US" altLang="zh-CN" sz="1800" u="sng" smtClean="0"/>
              <a:t>the data is buffered</a:t>
            </a:r>
            <a:r>
              <a:rPr lang="en-US" altLang="zh-CN" sz="1800" smtClean="0"/>
              <a:t> along with the instruction in </a:t>
            </a:r>
            <a:r>
              <a:rPr lang="en-US" altLang="zh-CN" sz="1800" smtClean="0">
                <a:latin typeface="Arial" charset="0"/>
              </a:rPr>
              <a:t>“</a:t>
            </a:r>
            <a:r>
              <a:rPr lang="en-US" altLang="zh-CN" sz="1800" smtClean="0"/>
              <a:t>reservation stations</a:t>
            </a:r>
            <a:r>
              <a:rPr lang="en-US" altLang="zh-CN" sz="1800" smtClean="0">
                <a:latin typeface="Arial" charset="0"/>
              </a:rPr>
              <a:t>”</a:t>
            </a:r>
            <a:endParaRPr lang="en-US" altLang="zh-CN" sz="1800" smtClean="0"/>
          </a:p>
          <a:p>
            <a:pPr marL="971550" lvl="1" indent="-342900" eaLnBrk="1" hangingPunct="1">
              <a:buFont typeface="ZapfDingbats" pitchFamily="82" charset="2"/>
              <a:buChar char="l"/>
            </a:pPr>
            <a:r>
              <a:rPr lang="en-US" altLang="zh-CN" sz="1800" smtClean="0"/>
              <a:t>CDC: only buffers the instruction, </a:t>
            </a:r>
            <a:r>
              <a:rPr lang="en-US" altLang="zh-CN" sz="1800" i="1" smtClean="0"/>
              <a:t>all</a:t>
            </a:r>
            <a:r>
              <a:rPr lang="en-US" altLang="zh-CN" sz="1800" smtClean="0"/>
              <a:t> operands are read from register file when </a:t>
            </a:r>
            <a:r>
              <a:rPr lang="en-US" altLang="zh-CN" sz="1800" i="1" smtClean="0"/>
              <a:t>all</a:t>
            </a:r>
            <a:r>
              <a:rPr lang="en-US" altLang="zh-CN" sz="1800" smtClean="0"/>
              <a:t> operands are ready (operands read at issue stage)</a:t>
            </a:r>
          </a:p>
          <a:p>
            <a:pPr marL="971550" lvl="1" indent="-342900" eaLnBrk="1" hangingPunct="1">
              <a:buFont typeface="ZapfDingbats" pitchFamily="82" charset="2"/>
              <a:buChar char="l"/>
            </a:pPr>
            <a:r>
              <a:rPr lang="en-US" altLang="zh-CN" sz="1800" smtClean="0"/>
              <a:t>CDC </a:t>
            </a:r>
            <a:r>
              <a:rPr lang="en-US" altLang="zh-CN" sz="1800" smtClean="0">
                <a:latin typeface="Arial" charset="0"/>
              </a:rPr>
              <a:t>–</a:t>
            </a:r>
            <a:r>
              <a:rPr lang="en-US" altLang="zh-CN" sz="1800" smtClean="0"/>
              <a:t> late reads / Tomasulo </a:t>
            </a:r>
            <a:r>
              <a:rPr lang="en-US" altLang="zh-CN" sz="1800" smtClean="0">
                <a:latin typeface="Arial" charset="0"/>
              </a:rPr>
              <a:t>–</a:t>
            </a:r>
            <a:r>
              <a:rPr lang="en-US" altLang="zh-CN" sz="1800" smtClean="0"/>
              <a:t> early reads: early reads help WAR condition</a:t>
            </a:r>
          </a:p>
          <a:p>
            <a:pPr marL="457200" indent="-457200" eaLnBrk="1" hangingPunct="1">
              <a:buFont typeface="ZapfDingbats" pitchFamily="82" charset="2"/>
              <a:buAutoNum type="arabicPeriod"/>
            </a:pPr>
            <a:r>
              <a:rPr lang="en-US" altLang="zh-CN" sz="2000" smtClean="0"/>
              <a:t>Unavailable registers are renamed at dispatch stage</a:t>
            </a:r>
          </a:p>
          <a:p>
            <a:pPr marL="971550" lvl="1" indent="-342900" eaLnBrk="1" hangingPunct="1">
              <a:buFont typeface="ZapfDingbats" pitchFamily="82" charset="2"/>
              <a:buChar char="l"/>
            </a:pPr>
            <a:r>
              <a:rPr lang="en-US" altLang="zh-CN" sz="1800" smtClean="0"/>
              <a:t>Waiting instructions replace register specifiers with a </a:t>
            </a:r>
            <a:r>
              <a:rPr lang="en-US" altLang="zh-CN" sz="1800" smtClean="0">
                <a:latin typeface="Arial" charset="0"/>
              </a:rPr>
              <a:t>“</a:t>
            </a:r>
            <a:r>
              <a:rPr lang="en-US" altLang="zh-CN" sz="1800" smtClean="0"/>
              <a:t>tag</a:t>
            </a:r>
            <a:r>
              <a:rPr lang="en-US" altLang="zh-CN" sz="1800" smtClean="0">
                <a:latin typeface="Arial" charset="0"/>
              </a:rPr>
              <a:t>”</a:t>
            </a:r>
            <a:r>
              <a:rPr lang="en-US" altLang="zh-CN" sz="1800" smtClean="0"/>
              <a:t> indicating the producer instruction</a:t>
            </a:r>
          </a:p>
          <a:p>
            <a:pPr marL="971550" lvl="1" indent="-342900" eaLnBrk="1" hangingPunct="1">
              <a:buFont typeface="ZapfDingbats" pitchFamily="82" charset="2"/>
              <a:buChar char="l"/>
            </a:pPr>
            <a:r>
              <a:rPr lang="en-US" altLang="zh-CN" sz="1800" smtClean="0"/>
              <a:t>Register specifiers are used only once, at dispatch!</a:t>
            </a:r>
          </a:p>
          <a:p>
            <a:pPr marL="971550" lvl="1" indent="-342900" eaLnBrk="1" hangingPunct="1">
              <a:buFont typeface="ZapfDingbats" pitchFamily="82" charset="2"/>
              <a:buChar char="l"/>
            </a:pPr>
            <a:r>
              <a:rPr lang="en-US" altLang="zh-CN" sz="1800" smtClean="0"/>
              <a:t>Renaming eliminates WAR/WAW hazards</a:t>
            </a:r>
          </a:p>
          <a:p>
            <a:pPr marL="457200" indent="-457200" eaLnBrk="1" hangingPunct="1">
              <a:buFont typeface="ZapfDingbats" pitchFamily="82" charset="2"/>
              <a:buAutoNum type="arabicPeriod"/>
            </a:pPr>
            <a:r>
              <a:rPr lang="en-US" altLang="zh-CN" sz="2000" smtClean="0"/>
              <a:t>Successive writes to a register</a:t>
            </a:r>
          </a:p>
          <a:p>
            <a:pPr marL="971550" lvl="1" indent="-342900" eaLnBrk="1" hangingPunct="1">
              <a:buFont typeface="ZapfDingbats" pitchFamily="82" charset="2"/>
              <a:buChar char="l"/>
            </a:pPr>
            <a:r>
              <a:rPr lang="en-US" altLang="zh-CN" sz="1800" smtClean="0"/>
              <a:t>Only last one is actually used to update register: helps WAW condition</a:t>
            </a:r>
          </a:p>
          <a:p>
            <a:pPr marL="971550" lvl="1" indent="-342900" eaLnBrk="1" hangingPunct="1">
              <a:buFont typeface="ZapfDingbats" pitchFamily="82" charset="2"/>
              <a:buChar char="l"/>
            </a:pPr>
            <a:r>
              <a:rPr lang="en-US" altLang="zh-CN" sz="1800" smtClean="0"/>
              <a:t>CDC: stall in dispatch until WAW hazard goes away</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151</a:t>
            </a:fld>
            <a:endParaRPr lang="en-US" altLang="zh-CN" dirty="0"/>
          </a:p>
        </p:txBody>
      </p:sp>
    </p:spTree>
    <p:extLst>
      <p:ext uri="{BB962C8B-B14F-4D97-AF65-F5344CB8AC3E}">
        <p14:creationId xmlns:p14="http://schemas.microsoft.com/office/powerpoint/2010/main" val="702392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743BC25-260C-4D88-9297-AA8598FC13D6}" type="datetime1">
              <a:rPr lang="zh-CN" altLang="en-US" sz="1400" smtClean="0"/>
              <a:t>2021/11/7</a:t>
            </a:fld>
            <a:endParaRPr lang="en-US" altLang="zh-CN" sz="1400"/>
          </a:p>
        </p:txBody>
      </p:sp>
      <p:sp>
        <p:nvSpPr>
          <p:cNvPr id="18534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85349" name="Rectangle 2"/>
          <p:cNvSpPr>
            <a:spLocks noGrp="1" noChangeArrowheads="1"/>
          </p:cNvSpPr>
          <p:nvPr>
            <p:ph type="title"/>
          </p:nvPr>
        </p:nvSpPr>
        <p:spPr>
          <a:xfrm>
            <a:off x="990600" y="241300"/>
            <a:ext cx="7162800" cy="647700"/>
          </a:xfrm>
        </p:spPr>
        <p:txBody>
          <a:bodyPr/>
          <a:lstStyle/>
          <a:p>
            <a:pPr eaLnBrk="1" hangingPunct="1"/>
            <a:r>
              <a:rPr lang="en-US" altLang="zh-CN" smtClean="0"/>
              <a:t>Tomasulo</a:t>
            </a:r>
            <a:r>
              <a:rPr lang="en-US" altLang="zh-CN" smtClean="0">
                <a:latin typeface="Arial" charset="0"/>
              </a:rPr>
              <a:t>’</a:t>
            </a:r>
            <a:r>
              <a:rPr lang="en-US" altLang="zh-CN" smtClean="0"/>
              <a:t>s Alg. (DLX version)</a:t>
            </a:r>
          </a:p>
        </p:txBody>
      </p:sp>
      <p:sp>
        <p:nvSpPr>
          <p:cNvPr id="185350" name="Rectangle 3"/>
          <p:cNvSpPr>
            <a:spLocks noGrp="1" noChangeArrowheads="1"/>
          </p:cNvSpPr>
          <p:nvPr>
            <p:ph type="body" idx="1"/>
          </p:nvPr>
        </p:nvSpPr>
        <p:spPr>
          <a:xfrm>
            <a:off x="495300" y="1168400"/>
            <a:ext cx="8648700" cy="5499100"/>
          </a:xfrm>
        </p:spPr>
        <p:txBody>
          <a:bodyPr/>
          <a:lstStyle/>
          <a:p>
            <a:pPr marL="400050" indent="-400050" eaLnBrk="1" hangingPunct="1">
              <a:lnSpc>
                <a:spcPct val="90000"/>
              </a:lnSpc>
            </a:pPr>
            <a:r>
              <a:rPr lang="en-US" altLang="zh-CN" sz="2000" smtClean="0"/>
              <a:t>Four stages after fetch</a:t>
            </a:r>
          </a:p>
          <a:p>
            <a:pPr marL="914400" lvl="1" eaLnBrk="1" hangingPunct="1">
              <a:lnSpc>
                <a:spcPct val="90000"/>
              </a:lnSpc>
            </a:pPr>
            <a:r>
              <a:rPr lang="en-US" altLang="zh-CN" sz="2000" smtClean="0"/>
              <a:t>Dispatch</a:t>
            </a:r>
          </a:p>
          <a:p>
            <a:pPr marL="1320800" lvl="2" indent="-177800" eaLnBrk="1" hangingPunct="1">
              <a:lnSpc>
                <a:spcPct val="90000"/>
              </a:lnSpc>
            </a:pPr>
            <a:r>
              <a:rPr lang="en-US" altLang="zh-CN" sz="1600" smtClean="0"/>
              <a:t>Check for structural hazard</a:t>
            </a:r>
          </a:p>
          <a:p>
            <a:pPr marL="2000250" lvl="3" eaLnBrk="1" hangingPunct="1">
              <a:lnSpc>
                <a:spcPct val="90000"/>
              </a:lnSpc>
            </a:pPr>
            <a:r>
              <a:rPr lang="en-US" altLang="zh-CN" sz="1600" smtClean="0"/>
              <a:t>Stall in dispatch stage if no free reservation station</a:t>
            </a:r>
          </a:p>
          <a:p>
            <a:pPr marL="1320800" lvl="2" indent="-177800" eaLnBrk="1" hangingPunct="1">
              <a:lnSpc>
                <a:spcPct val="90000"/>
              </a:lnSpc>
            </a:pPr>
            <a:r>
              <a:rPr lang="en-US" altLang="zh-CN" sz="1600" smtClean="0"/>
              <a:t>Read register file</a:t>
            </a:r>
          </a:p>
          <a:p>
            <a:pPr marL="2000250" lvl="3" eaLnBrk="1" hangingPunct="1">
              <a:lnSpc>
                <a:spcPct val="90000"/>
              </a:lnSpc>
            </a:pPr>
            <a:r>
              <a:rPr lang="en-US" altLang="zh-CN" sz="1600" smtClean="0"/>
              <a:t>Read data operands if available</a:t>
            </a:r>
          </a:p>
          <a:p>
            <a:pPr marL="2000250" lvl="3" eaLnBrk="1" hangingPunct="1">
              <a:lnSpc>
                <a:spcPct val="90000"/>
              </a:lnSpc>
            </a:pPr>
            <a:r>
              <a:rPr lang="en-US" altLang="zh-CN" sz="1600" smtClean="0"/>
              <a:t>Read </a:t>
            </a:r>
            <a:r>
              <a:rPr lang="en-US" altLang="zh-CN" sz="1600" smtClean="0">
                <a:latin typeface="Arial" charset="0"/>
              </a:rPr>
              <a:t>“</a:t>
            </a:r>
            <a:r>
              <a:rPr lang="en-US" altLang="zh-CN" sz="1600" smtClean="0"/>
              <a:t>tag</a:t>
            </a:r>
            <a:r>
              <a:rPr lang="en-US" altLang="zh-CN" sz="1600" smtClean="0">
                <a:latin typeface="Arial" charset="0"/>
              </a:rPr>
              <a:t>”</a:t>
            </a:r>
            <a:r>
              <a:rPr lang="en-US" altLang="zh-CN" sz="1600" smtClean="0"/>
              <a:t> if data operand unavailable: a tag is the reservation station number of the producer instruction</a:t>
            </a:r>
          </a:p>
          <a:p>
            <a:pPr marL="1320800" lvl="2" indent="-177800" eaLnBrk="1" hangingPunct="1">
              <a:lnSpc>
                <a:spcPct val="90000"/>
              </a:lnSpc>
            </a:pPr>
            <a:r>
              <a:rPr lang="en-US" altLang="zh-CN" sz="1600" smtClean="0"/>
              <a:t>Route instruction plus data or tags to reservation station, where it waits until all operands are available</a:t>
            </a:r>
          </a:p>
          <a:p>
            <a:pPr marL="914400" lvl="1" eaLnBrk="1" hangingPunct="1">
              <a:lnSpc>
                <a:spcPct val="90000"/>
              </a:lnSpc>
            </a:pPr>
            <a:r>
              <a:rPr lang="en-US" altLang="zh-CN" sz="2000" smtClean="0"/>
              <a:t>Issue</a:t>
            </a:r>
          </a:p>
          <a:p>
            <a:pPr marL="1320800" lvl="2" indent="-177800" eaLnBrk="1" hangingPunct="1">
              <a:lnSpc>
                <a:spcPct val="90000"/>
              </a:lnSpc>
            </a:pPr>
            <a:r>
              <a:rPr lang="en-US" altLang="zh-CN" sz="1600" smtClean="0"/>
              <a:t>Wait until operands become available on the CDB (match CDB tag against operand tags)</a:t>
            </a:r>
          </a:p>
          <a:p>
            <a:pPr marL="1320800" lvl="2" indent="-177800" eaLnBrk="1" hangingPunct="1">
              <a:lnSpc>
                <a:spcPct val="90000"/>
              </a:lnSpc>
            </a:pPr>
            <a:r>
              <a:rPr lang="en-US" altLang="zh-CN" sz="1600" smtClean="0"/>
              <a:t>Grab operands from CDB and issue to FU (if free)</a:t>
            </a:r>
          </a:p>
          <a:p>
            <a:pPr marL="914400" lvl="1" eaLnBrk="1" hangingPunct="1">
              <a:lnSpc>
                <a:spcPct val="90000"/>
              </a:lnSpc>
            </a:pPr>
            <a:r>
              <a:rPr lang="en-US" altLang="zh-CN" sz="2000" smtClean="0"/>
              <a:t>Execute</a:t>
            </a:r>
          </a:p>
          <a:p>
            <a:pPr marL="914400" lvl="1" eaLnBrk="1" hangingPunct="1">
              <a:lnSpc>
                <a:spcPct val="90000"/>
              </a:lnSpc>
            </a:pPr>
            <a:r>
              <a:rPr lang="en-US" altLang="zh-CN" sz="2000" smtClean="0"/>
              <a:t>Write result</a:t>
            </a:r>
          </a:p>
          <a:p>
            <a:pPr marL="1320800" lvl="2" indent="-177800" eaLnBrk="1" hangingPunct="1">
              <a:lnSpc>
                <a:spcPct val="90000"/>
              </a:lnSpc>
            </a:pPr>
            <a:r>
              <a:rPr lang="en-US" altLang="zh-CN" sz="1600" smtClean="0"/>
              <a:t>Broadcast result + tag to all reservation stations, store buffers, and register file via the CDB</a:t>
            </a:r>
          </a:p>
          <a:p>
            <a:pPr marL="1320800" lvl="2" indent="-177800" eaLnBrk="1" hangingPunct="1">
              <a:lnSpc>
                <a:spcPct val="90000"/>
              </a:lnSpc>
            </a:pPr>
            <a:r>
              <a:rPr lang="en-US" altLang="zh-CN" sz="1600" smtClean="0"/>
              <a:t>Only write register file if the CDB tag matches the tag in the register file</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152</a:t>
            </a:fld>
            <a:endParaRPr lang="en-US" altLang="zh-CN" dirty="0"/>
          </a:p>
        </p:txBody>
      </p:sp>
    </p:spTree>
    <p:extLst>
      <p:ext uri="{BB962C8B-B14F-4D97-AF65-F5344CB8AC3E}">
        <p14:creationId xmlns:p14="http://schemas.microsoft.com/office/powerpoint/2010/main" val="4020583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3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050AAFF-856A-4ACD-A8A2-F43FA81EB690}" type="datetime1">
              <a:rPr lang="zh-CN" altLang="en-US" sz="1400" smtClean="0"/>
              <a:t>2021/11/7</a:t>
            </a:fld>
            <a:endParaRPr lang="en-US" altLang="zh-CN" sz="1400"/>
          </a:p>
        </p:txBody>
      </p:sp>
      <p:sp>
        <p:nvSpPr>
          <p:cNvPr id="18637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86373" name="Rectangle 2"/>
          <p:cNvSpPr>
            <a:spLocks noGrp="1" noChangeArrowheads="1"/>
          </p:cNvSpPr>
          <p:nvPr>
            <p:ph type="title"/>
          </p:nvPr>
        </p:nvSpPr>
        <p:spPr>
          <a:xfrm>
            <a:off x="990600" y="241300"/>
            <a:ext cx="7162800" cy="736600"/>
          </a:xfrm>
        </p:spPr>
        <p:txBody>
          <a:bodyPr/>
          <a:lstStyle/>
          <a:p>
            <a:pPr eaLnBrk="1" hangingPunct="1"/>
            <a:r>
              <a:rPr lang="en-US" altLang="zh-CN" smtClean="0"/>
              <a:t>Four stages (cont</a:t>
            </a:r>
            <a:r>
              <a:rPr lang="en-US" altLang="zh-CN" smtClean="0">
                <a:latin typeface="Arial" charset="0"/>
              </a:rPr>
              <a:t>…</a:t>
            </a:r>
            <a:r>
              <a:rPr lang="en-US" altLang="zh-CN" smtClean="0"/>
              <a:t>)</a:t>
            </a:r>
          </a:p>
        </p:txBody>
      </p:sp>
      <p:sp>
        <p:nvSpPr>
          <p:cNvPr id="186374" name="Rectangle 3"/>
          <p:cNvSpPr>
            <a:spLocks noGrp="1" noChangeArrowheads="1"/>
          </p:cNvSpPr>
          <p:nvPr>
            <p:ph type="body" idx="1"/>
          </p:nvPr>
        </p:nvSpPr>
        <p:spPr>
          <a:xfrm>
            <a:off x="990600" y="1155700"/>
            <a:ext cx="7759700" cy="5283200"/>
          </a:xfrm>
        </p:spPr>
        <p:txBody>
          <a:bodyPr/>
          <a:lstStyle/>
          <a:p>
            <a:pPr eaLnBrk="1" hangingPunct="1">
              <a:lnSpc>
                <a:spcPct val="90000"/>
              </a:lnSpc>
            </a:pPr>
            <a:r>
              <a:rPr lang="en-US" altLang="zh-CN" sz="2800" smtClean="0"/>
              <a:t>Notice:</a:t>
            </a:r>
          </a:p>
          <a:p>
            <a:pPr lvl="1" eaLnBrk="1" hangingPunct="1">
              <a:lnSpc>
                <a:spcPct val="90000"/>
              </a:lnSpc>
            </a:pPr>
            <a:r>
              <a:rPr lang="en-US" altLang="zh-CN" smtClean="0"/>
              <a:t>Same four stages as CDC, but read register file at dispatch stage and replace register specifiers with tags</a:t>
            </a:r>
          </a:p>
          <a:p>
            <a:pPr lvl="1" eaLnBrk="1" hangingPunct="1">
              <a:lnSpc>
                <a:spcPct val="90000"/>
              </a:lnSpc>
            </a:pPr>
            <a:r>
              <a:rPr lang="en-US" altLang="zh-CN" smtClean="0"/>
              <a:t>No WAW / WAR checks (using tags eliminates these)</a:t>
            </a:r>
          </a:p>
          <a:p>
            <a:pPr eaLnBrk="1" hangingPunct="1">
              <a:lnSpc>
                <a:spcPct val="90000"/>
              </a:lnSpc>
            </a:pPr>
            <a:r>
              <a:rPr lang="en-US" altLang="zh-CN" sz="2800" smtClean="0"/>
              <a:t>Again, H&amp;P uses different names than what we will use</a:t>
            </a:r>
          </a:p>
          <a:p>
            <a:pPr lvl="1" eaLnBrk="1" hangingPunct="1">
              <a:lnSpc>
                <a:spcPct val="90000"/>
              </a:lnSpc>
            </a:pPr>
            <a:r>
              <a:rPr lang="en-US" altLang="zh-CN" smtClean="0"/>
              <a:t>Worse, H&amp;P specifies only three stages for Tomasulo</a:t>
            </a:r>
          </a:p>
          <a:p>
            <a:pPr lvl="1" eaLnBrk="1" hangingPunct="1">
              <a:lnSpc>
                <a:spcPct val="90000"/>
              </a:lnSpc>
            </a:pPr>
            <a:r>
              <a:rPr lang="en-US" altLang="zh-CN" smtClean="0"/>
              <a:t>But </a:t>
            </a:r>
            <a:r>
              <a:rPr lang="en-US" altLang="zh-CN" i="1" smtClean="0"/>
              <a:t>any</a:t>
            </a:r>
            <a:r>
              <a:rPr lang="en-US" altLang="zh-CN" smtClean="0"/>
              <a:t> dynamic scheduling inherently has dispatch, issue, execute, write result</a:t>
            </a:r>
            <a:r>
              <a:rPr lang="en-US" altLang="zh-CN" smtClean="0">
                <a:latin typeface="Arial" charset="0"/>
              </a:rPr>
              <a:t>…</a:t>
            </a:r>
            <a:endParaRPr lang="en-US" altLang="zh-CN" smtClean="0"/>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153</a:t>
            </a:fld>
            <a:endParaRPr lang="en-US" altLang="zh-CN" dirty="0"/>
          </a:p>
        </p:txBody>
      </p:sp>
    </p:spTree>
    <p:extLst>
      <p:ext uri="{BB962C8B-B14F-4D97-AF65-F5344CB8AC3E}">
        <p14:creationId xmlns:p14="http://schemas.microsoft.com/office/powerpoint/2010/main" val="1763145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73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EB508FE-F4BB-486D-AC53-2840EDD58A5E}" type="datetime1">
              <a:rPr lang="zh-CN" altLang="en-US" sz="1400" smtClean="0"/>
              <a:t>2021/11/7</a:t>
            </a:fld>
            <a:endParaRPr lang="en-US" altLang="zh-CN" sz="1400"/>
          </a:p>
        </p:txBody>
      </p:sp>
      <p:sp>
        <p:nvSpPr>
          <p:cNvPr id="18739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87397" name="Rectangle 2"/>
          <p:cNvSpPr>
            <a:spLocks noGrp="1" noChangeArrowheads="1"/>
          </p:cNvSpPr>
          <p:nvPr>
            <p:ph type="title"/>
          </p:nvPr>
        </p:nvSpPr>
        <p:spPr>
          <a:xfrm>
            <a:off x="990600" y="223838"/>
            <a:ext cx="7162800" cy="850900"/>
          </a:xfrm>
        </p:spPr>
        <p:txBody>
          <a:bodyPr/>
          <a:lstStyle/>
          <a:p>
            <a:pPr eaLnBrk="1" hangingPunct="1"/>
            <a:r>
              <a:rPr lang="en-US" altLang="zh-CN" sz="4000" smtClean="0">
                <a:solidFill>
                  <a:schemeClr val="tx1"/>
                </a:solidFill>
              </a:rPr>
              <a:t>Register renaming</a:t>
            </a:r>
          </a:p>
        </p:txBody>
      </p:sp>
      <p:sp>
        <p:nvSpPr>
          <p:cNvPr id="187398" name="Rectangle 18"/>
          <p:cNvSpPr>
            <a:spLocks noGrp="1" noChangeArrowheads="1"/>
          </p:cNvSpPr>
          <p:nvPr>
            <p:ph type="body" idx="1"/>
          </p:nvPr>
        </p:nvSpPr>
        <p:spPr>
          <a:xfrm>
            <a:off x="685800" y="1412875"/>
            <a:ext cx="7772400" cy="4683125"/>
          </a:xfrm>
        </p:spPr>
        <p:txBody>
          <a:bodyPr/>
          <a:lstStyle/>
          <a:p>
            <a:pPr eaLnBrk="1" hangingPunct="1">
              <a:lnSpc>
                <a:spcPct val="90000"/>
              </a:lnSpc>
            </a:pPr>
            <a:r>
              <a:rPr lang="zh-CN" altLang="en-US" sz="2800" smtClean="0"/>
              <a:t>读后写</a:t>
            </a:r>
            <a:r>
              <a:rPr lang="en-US" altLang="zh-CN" sz="2800" smtClean="0"/>
              <a:t>(RW)</a:t>
            </a:r>
            <a:r>
              <a:rPr lang="zh-CN" altLang="en-US" sz="2800" smtClean="0"/>
              <a:t>和写后写</a:t>
            </a:r>
            <a:r>
              <a:rPr lang="en-US" altLang="zh-CN" sz="2800" smtClean="0"/>
              <a:t>(WW)</a:t>
            </a:r>
            <a:r>
              <a:rPr lang="zh-CN" altLang="en-US" sz="2800" smtClean="0"/>
              <a:t>相关，从根本上说是存储位置的资源冲突。凡是资源冲突，都可以设法使资源增加成多套的方法来减少冲突的发生。既然</a:t>
            </a:r>
            <a:r>
              <a:rPr lang="en-US" altLang="zh-CN" sz="2800" smtClean="0"/>
              <a:t>RW</a:t>
            </a:r>
            <a:r>
              <a:rPr lang="zh-CN" altLang="en-US" sz="2800" smtClean="0"/>
              <a:t>和</a:t>
            </a:r>
            <a:r>
              <a:rPr lang="en-US" altLang="zh-CN" sz="2800" smtClean="0"/>
              <a:t>WW</a:t>
            </a:r>
            <a:r>
              <a:rPr lang="zh-CN" altLang="en-US" sz="2800" smtClean="0"/>
              <a:t>相关都是由于写入寄存器引起的，因此可以将寄存器增加成多套的办法来解决。这就是</a:t>
            </a:r>
            <a:r>
              <a:rPr lang="zh-CN" altLang="en-US" sz="2800" b="1" smtClean="0"/>
              <a:t>寄存器重命名</a:t>
            </a:r>
            <a:r>
              <a:rPr lang="zh-CN" altLang="en-US" sz="2800" smtClean="0"/>
              <a:t>技术。</a:t>
            </a:r>
          </a:p>
          <a:p>
            <a:pPr eaLnBrk="1" hangingPunct="1">
              <a:lnSpc>
                <a:spcPct val="90000"/>
              </a:lnSpc>
            </a:pPr>
            <a:r>
              <a:rPr lang="zh-CN" altLang="en-US" sz="2800" smtClean="0"/>
              <a:t>寄存器重命名的规则是：如果遇到</a:t>
            </a:r>
            <a:r>
              <a:rPr lang="en-US" altLang="zh-CN" sz="2800" smtClean="0"/>
              <a:t>RW</a:t>
            </a:r>
            <a:r>
              <a:rPr lang="zh-CN" altLang="en-US" sz="2800" smtClean="0"/>
              <a:t>或</a:t>
            </a:r>
            <a:r>
              <a:rPr lang="en-US" altLang="zh-CN" sz="2800" smtClean="0"/>
              <a:t>WW</a:t>
            </a:r>
            <a:r>
              <a:rPr lang="zh-CN" altLang="en-US" sz="2800" smtClean="0"/>
              <a:t>相关，引起相关的目的寄存器要重新命名。换句话说，引起</a:t>
            </a:r>
            <a:r>
              <a:rPr lang="en-US" altLang="zh-CN" sz="2800" smtClean="0"/>
              <a:t>RW</a:t>
            </a:r>
            <a:r>
              <a:rPr lang="zh-CN" altLang="en-US" sz="2800" smtClean="0"/>
              <a:t>或</a:t>
            </a:r>
            <a:r>
              <a:rPr lang="en-US" altLang="zh-CN" sz="2800" smtClean="0"/>
              <a:t>WW</a:t>
            </a:r>
            <a:r>
              <a:rPr lang="zh-CN" altLang="en-US" sz="2800" smtClean="0"/>
              <a:t>相关的指令的运算结果不能直接写到它指定的寄存器中，而应该写到另外一个动态分配的</a:t>
            </a:r>
            <a:r>
              <a:rPr lang="zh-CN" altLang="en-US" sz="2800" b="1" smtClean="0"/>
              <a:t>备用寄存器</a:t>
            </a:r>
            <a:r>
              <a:rPr lang="zh-CN" altLang="en-US" sz="2800" smtClean="0"/>
              <a:t>中。</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154</a:t>
            </a:fld>
            <a:endParaRPr lang="en-US" altLang="zh-CN" dirty="0"/>
          </a:p>
        </p:txBody>
      </p:sp>
    </p:spTree>
    <p:extLst>
      <p:ext uri="{BB962C8B-B14F-4D97-AF65-F5344CB8AC3E}">
        <p14:creationId xmlns:p14="http://schemas.microsoft.com/office/powerpoint/2010/main" val="3224214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84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1F495A9-FBB6-4644-92D0-8F81A3AF1EF2}" type="datetime1">
              <a:rPr lang="zh-CN" altLang="en-US" sz="1400" smtClean="0"/>
              <a:t>2021/11/7</a:t>
            </a:fld>
            <a:endParaRPr lang="en-US" altLang="zh-CN" sz="1400"/>
          </a:p>
        </p:txBody>
      </p:sp>
      <p:sp>
        <p:nvSpPr>
          <p:cNvPr id="18841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88421" name="Rectangle 2"/>
          <p:cNvSpPr>
            <a:spLocks noGrp="1" noChangeArrowheads="1"/>
          </p:cNvSpPr>
          <p:nvPr>
            <p:ph type="title"/>
          </p:nvPr>
        </p:nvSpPr>
        <p:spPr>
          <a:xfrm>
            <a:off x="990600" y="223838"/>
            <a:ext cx="7162800" cy="850900"/>
          </a:xfrm>
        </p:spPr>
        <p:txBody>
          <a:bodyPr/>
          <a:lstStyle/>
          <a:p>
            <a:pPr eaLnBrk="1" hangingPunct="1"/>
            <a:r>
              <a:rPr lang="en-US" altLang="zh-CN" sz="4000" smtClean="0">
                <a:solidFill>
                  <a:schemeClr val="tx1"/>
                </a:solidFill>
              </a:rPr>
              <a:t>Register renaming</a:t>
            </a:r>
          </a:p>
        </p:txBody>
      </p:sp>
      <p:sp>
        <p:nvSpPr>
          <p:cNvPr id="188422" name="Rectangle 3"/>
          <p:cNvSpPr>
            <a:spLocks noGrp="1" noChangeArrowheads="1"/>
          </p:cNvSpPr>
          <p:nvPr>
            <p:ph type="body" idx="1"/>
          </p:nvPr>
        </p:nvSpPr>
        <p:spPr>
          <a:xfrm>
            <a:off x="395288" y="836613"/>
            <a:ext cx="7543800" cy="5321300"/>
          </a:xfrm>
        </p:spPr>
        <p:txBody>
          <a:bodyPr/>
          <a:lstStyle/>
          <a:p>
            <a:pPr eaLnBrk="1" hangingPunct="1"/>
            <a:r>
              <a:rPr lang="en-US" altLang="zh-CN" sz="2400" smtClean="0"/>
              <a:t>Consider simple example with register reuse</a:t>
            </a:r>
          </a:p>
          <a:p>
            <a:pPr eaLnBrk="1" hangingPunct="1"/>
            <a:endParaRPr lang="en-US" altLang="zh-CN" sz="2400" smtClean="0"/>
          </a:p>
          <a:p>
            <a:pPr eaLnBrk="1" hangingPunct="1"/>
            <a:endParaRPr lang="en-US" altLang="zh-CN" sz="2400" smtClean="0"/>
          </a:p>
          <a:p>
            <a:pPr eaLnBrk="1" hangingPunct="1"/>
            <a:endParaRPr lang="en-US" altLang="zh-CN" sz="2400" smtClean="0"/>
          </a:p>
          <a:p>
            <a:pPr eaLnBrk="1" hangingPunct="1"/>
            <a:endParaRPr lang="en-US" altLang="zh-CN" sz="2400" smtClean="0"/>
          </a:p>
          <a:p>
            <a:pPr eaLnBrk="1" hangingPunct="1"/>
            <a:r>
              <a:rPr lang="en-US" altLang="zh-CN" sz="2400" smtClean="0"/>
              <a:t>Dataflow graph with both true </a:t>
            </a:r>
            <a:r>
              <a:rPr lang="en-US" altLang="zh-CN" sz="2400" i="1" smtClean="0"/>
              <a:t>and</a:t>
            </a:r>
            <a:r>
              <a:rPr lang="en-US" altLang="zh-CN" sz="2400" smtClean="0"/>
              <a:t> false dependences</a:t>
            </a:r>
          </a:p>
          <a:p>
            <a:pPr eaLnBrk="1" hangingPunct="1"/>
            <a:endParaRPr lang="en-US" altLang="zh-CN" sz="2400" smtClean="0"/>
          </a:p>
          <a:p>
            <a:pPr eaLnBrk="1" hangingPunct="1"/>
            <a:endParaRPr lang="en-US" altLang="zh-CN" sz="2400" smtClean="0"/>
          </a:p>
          <a:p>
            <a:pPr eaLnBrk="1" hangingPunct="1"/>
            <a:r>
              <a:rPr lang="en-US" altLang="zh-CN" sz="2400" smtClean="0"/>
              <a:t>All instructions execute serially</a:t>
            </a:r>
          </a:p>
          <a:p>
            <a:pPr lvl="1" eaLnBrk="1" hangingPunct="1"/>
            <a:r>
              <a:rPr lang="en-US" altLang="zh-CN" sz="2000" smtClean="0"/>
              <a:t>Due to reuse of F0 by the loads</a:t>
            </a:r>
          </a:p>
          <a:p>
            <a:pPr lvl="1" eaLnBrk="1" hangingPunct="1"/>
            <a:r>
              <a:rPr lang="en-US" altLang="zh-CN" sz="2000" smtClean="0"/>
              <a:t>But those are 2 distinct </a:t>
            </a:r>
            <a:r>
              <a:rPr lang="en-US" altLang="zh-CN" sz="2000" i="1" smtClean="0"/>
              <a:t>instances</a:t>
            </a:r>
            <a:r>
              <a:rPr lang="en-US" altLang="zh-CN" sz="2000" smtClean="0"/>
              <a:t> of F0</a:t>
            </a:r>
          </a:p>
          <a:p>
            <a:pPr lvl="1" eaLnBrk="1" hangingPunct="1"/>
            <a:r>
              <a:rPr lang="en-US" altLang="zh-CN" sz="2000" smtClean="0"/>
              <a:t>Use different names for 2 instances of F0</a:t>
            </a:r>
          </a:p>
        </p:txBody>
      </p:sp>
      <p:sp>
        <p:nvSpPr>
          <p:cNvPr id="188423" name="Line 4"/>
          <p:cNvSpPr>
            <a:spLocks noChangeShapeType="1"/>
          </p:cNvSpPr>
          <p:nvPr/>
        </p:nvSpPr>
        <p:spPr bwMode="auto">
          <a:xfrm>
            <a:off x="6529388" y="3810000"/>
            <a:ext cx="0" cy="228600"/>
          </a:xfrm>
          <a:prstGeom prst="line">
            <a:avLst/>
          </a:prstGeom>
          <a:noFill/>
          <a:ln w="19050">
            <a:solidFill>
              <a:srgbClr val="CCFF66"/>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88424" name="Oval 5"/>
          <p:cNvSpPr>
            <a:spLocks noChangeArrowheads="1"/>
          </p:cNvSpPr>
          <p:nvPr/>
        </p:nvSpPr>
        <p:spPr bwMode="auto">
          <a:xfrm>
            <a:off x="6178550" y="3352800"/>
            <a:ext cx="682625" cy="457200"/>
          </a:xfrm>
          <a:prstGeom prst="ellipse">
            <a:avLst/>
          </a:prstGeom>
          <a:solidFill>
            <a:schemeClr val="bg1"/>
          </a:solidFill>
          <a:ln w="12700">
            <a:solidFill>
              <a:schemeClr val="tx1"/>
            </a:solidFill>
            <a:round/>
            <a:headEnd type="none" w="sm" len="sm"/>
            <a:tailEnd type="none" w="sm" len="sm"/>
          </a:ln>
        </p:spPr>
        <p:txBody>
          <a:bodyPr wrap="none" anchor="ctr"/>
          <a:lstStyle/>
          <a:p>
            <a:pPr algn="ctr" eaLnBrk="0" hangingPunct="0"/>
            <a:r>
              <a:rPr kumimoji="0" lang="en-US" altLang="zh-CN" sz="1600" b="1">
                <a:latin typeface="Arial Narrow" pitchFamily="34" charset="0"/>
              </a:rPr>
              <a:t>LD(1)</a:t>
            </a:r>
          </a:p>
        </p:txBody>
      </p:sp>
      <p:sp>
        <p:nvSpPr>
          <p:cNvPr id="188425" name="Oval 6"/>
          <p:cNvSpPr>
            <a:spLocks noChangeArrowheads="1"/>
          </p:cNvSpPr>
          <p:nvPr/>
        </p:nvSpPr>
        <p:spPr bwMode="auto">
          <a:xfrm>
            <a:off x="6116638" y="4038600"/>
            <a:ext cx="841375" cy="457200"/>
          </a:xfrm>
          <a:prstGeom prst="ellipse">
            <a:avLst/>
          </a:prstGeom>
          <a:solidFill>
            <a:schemeClr val="bg1"/>
          </a:solidFill>
          <a:ln w="12700">
            <a:solidFill>
              <a:schemeClr val="tx1"/>
            </a:solidFill>
            <a:round/>
            <a:headEnd type="none" w="sm" len="sm"/>
            <a:tailEnd type="none" w="sm" len="sm"/>
          </a:ln>
        </p:spPr>
        <p:txBody>
          <a:bodyPr wrap="none" anchor="ctr"/>
          <a:lstStyle/>
          <a:p>
            <a:pPr algn="ctr" eaLnBrk="0" hangingPunct="0"/>
            <a:r>
              <a:rPr kumimoji="0" lang="en-US" altLang="zh-CN" sz="1400" b="1">
                <a:latin typeface="Arial Narrow" pitchFamily="34" charset="0"/>
              </a:rPr>
              <a:t>ADDD(1)</a:t>
            </a:r>
          </a:p>
        </p:txBody>
      </p:sp>
      <p:sp>
        <p:nvSpPr>
          <p:cNvPr id="188426" name="Line 7"/>
          <p:cNvSpPr>
            <a:spLocks noChangeShapeType="1"/>
          </p:cNvSpPr>
          <p:nvPr/>
        </p:nvSpPr>
        <p:spPr bwMode="auto">
          <a:xfrm>
            <a:off x="6567488" y="5181600"/>
            <a:ext cx="0" cy="228600"/>
          </a:xfrm>
          <a:prstGeom prst="line">
            <a:avLst/>
          </a:prstGeom>
          <a:noFill/>
          <a:ln w="19050">
            <a:solidFill>
              <a:srgbClr val="FFFF66"/>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88427" name="Oval 8"/>
          <p:cNvSpPr>
            <a:spLocks noChangeArrowheads="1"/>
          </p:cNvSpPr>
          <p:nvPr/>
        </p:nvSpPr>
        <p:spPr bwMode="auto">
          <a:xfrm>
            <a:off x="6138863" y="4724400"/>
            <a:ext cx="819150" cy="457200"/>
          </a:xfrm>
          <a:prstGeom prst="ellipse">
            <a:avLst/>
          </a:prstGeom>
          <a:solidFill>
            <a:schemeClr val="bg1"/>
          </a:solidFill>
          <a:ln w="12700">
            <a:solidFill>
              <a:schemeClr val="tx1"/>
            </a:solidFill>
            <a:round/>
            <a:headEnd type="none" w="sm" len="sm"/>
            <a:tailEnd type="none" w="sm" len="sm"/>
          </a:ln>
        </p:spPr>
        <p:txBody>
          <a:bodyPr wrap="none" anchor="ctr"/>
          <a:lstStyle/>
          <a:p>
            <a:pPr algn="ctr" eaLnBrk="0" hangingPunct="0"/>
            <a:r>
              <a:rPr kumimoji="0" lang="en-US" altLang="zh-CN" sz="1600" b="1">
                <a:latin typeface="Arial Narrow" pitchFamily="34" charset="0"/>
              </a:rPr>
              <a:t>LD(2)</a:t>
            </a:r>
          </a:p>
        </p:txBody>
      </p:sp>
      <p:sp>
        <p:nvSpPr>
          <p:cNvPr id="188428" name="Oval 9"/>
          <p:cNvSpPr>
            <a:spLocks noChangeArrowheads="1"/>
          </p:cNvSpPr>
          <p:nvPr/>
        </p:nvSpPr>
        <p:spPr bwMode="auto">
          <a:xfrm>
            <a:off x="6184900" y="5410200"/>
            <a:ext cx="773113" cy="457200"/>
          </a:xfrm>
          <a:prstGeom prst="ellipse">
            <a:avLst/>
          </a:prstGeom>
          <a:solidFill>
            <a:schemeClr val="bg1"/>
          </a:solidFill>
          <a:ln w="12700">
            <a:solidFill>
              <a:schemeClr val="tx1"/>
            </a:solidFill>
            <a:round/>
            <a:headEnd type="none" w="sm" len="sm"/>
            <a:tailEnd type="none" w="sm" len="sm"/>
          </a:ln>
        </p:spPr>
        <p:txBody>
          <a:bodyPr wrap="none" anchor="ctr"/>
          <a:lstStyle/>
          <a:p>
            <a:pPr algn="ctr" eaLnBrk="0" hangingPunct="0"/>
            <a:r>
              <a:rPr kumimoji="0" lang="en-US" altLang="zh-CN" sz="1400" b="1">
                <a:latin typeface="Arial Narrow" pitchFamily="34" charset="0"/>
              </a:rPr>
              <a:t>ADDD(2)</a:t>
            </a:r>
          </a:p>
        </p:txBody>
      </p:sp>
      <p:sp>
        <p:nvSpPr>
          <p:cNvPr id="188429" name="Line 10"/>
          <p:cNvSpPr>
            <a:spLocks noChangeShapeType="1"/>
          </p:cNvSpPr>
          <p:nvPr/>
        </p:nvSpPr>
        <p:spPr bwMode="auto">
          <a:xfrm>
            <a:off x="6535738" y="4495800"/>
            <a:ext cx="0" cy="228600"/>
          </a:xfrm>
          <a:prstGeom prst="line">
            <a:avLst/>
          </a:prstGeom>
          <a:noFill/>
          <a:ln w="28575">
            <a:solidFill>
              <a:srgbClr val="CCFF66"/>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88430" name="Text Box 11"/>
          <p:cNvSpPr txBox="1">
            <a:spLocks noChangeArrowheads="1"/>
          </p:cNvSpPr>
          <p:nvPr/>
        </p:nvSpPr>
        <p:spPr bwMode="auto">
          <a:xfrm>
            <a:off x="6684963" y="3789363"/>
            <a:ext cx="19097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True dependence (RAW / F0)</a:t>
            </a:r>
          </a:p>
        </p:txBody>
      </p:sp>
      <p:sp>
        <p:nvSpPr>
          <p:cNvPr id="188431" name="Text Box 12"/>
          <p:cNvSpPr txBox="1">
            <a:spLocks noChangeArrowheads="1"/>
          </p:cNvSpPr>
          <p:nvPr/>
        </p:nvSpPr>
        <p:spPr bwMode="auto">
          <a:xfrm>
            <a:off x="6684963" y="5207000"/>
            <a:ext cx="19097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True dependence (RAW / F0)</a:t>
            </a:r>
          </a:p>
        </p:txBody>
      </p:sp>
      <p:sp>
        <p:nvSpPr>
          <p:cNvPr id="188432" name="Text Box 13"/>
          <p:cNvSpPr txBox="1">
            <a:spLocks noChangeArrowheads="1"/>
          </p:cNvSpPr>
          <p:nvPr/>
        </p:nvSpPr>
        <p:spPr bwMode="auto">
          <a:xfrm>
            <a:off x="6684963" y="4495800"/>
            <a:ext cx="18907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Anti-dependence (WAR / F0)</a:t>
            </a:r>
          </a:p>
        </p:txBody>
      </p:sp>
      <p:sp>
        <p:nvSpPr>
          <p:cNvPr id="188433" name="Freeform 14"/>
          <p:cNvSpPr>
            <a:spLocks/>
          </p:cNvSpPr>
          <p:nvPr/>
        </p:nvSpPr>
        <p:spPr bwMode="auto">
          <a:xfrm>
            <a:off x="5834063" y="3733800"/>
            <a:ext cx="304800" cy="1066800"/>
          </a:xfrm>
          <a:custGeom>
            <a:avLst/>
            <a:gdLst>
              <a:gd name="T0" fmla="*/ 192 w 192"/>
              <a:gd name="T1" fmla="*/ 0 h 672"/>
              <a:gd name="T2" fmla="*/ 0 w 192"/>
              <a:gd name="T3" fmla="*/ 384 h 672"/>
              <a:gd name="T4" fmla="*/ 192 w 192"/>
              <a:gd name="T5" fmla="*/ 672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192" y="0"/>
                </a:moveTo>
                <a:cubicBezTo>
                  <a:pt x="96" y="136"/>
                  <a:pt x="0" y="272"/>
                  <a:pt x="0" y="384"/>
                </a:cubicBezTo>
                <a:cubicBezTo>
                  <a:pt x="0" y="496"/>
                  <a:pt x="96" y="584"/>
                  <a:pt x="192" y="672"/>
                </a:cubicBezTo>
              </a:path>
            </a:pathLst>
          </a:custGeom>
          <a:noFill/>
          <a:ln w="38100" cap="flat" cmpd="sng">
            <a:solidFill>
              <a:srgbClr val="CCFF66"/>
            </a:solidFill>
            <a:prstDash val="dash"/>
            <a:round/>
            <a:headEnd type="none" w="sm" len="sm"/>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434" name="Text Box 15"/>
          <p:cNvSpPr txBox="1">
            <a:spLocks noChangeArrowheads="1"/>
          </p:cNvSpPr>
          <p:nvPr/>
        </p:nvSpPr>
        <p:spPr bwMode="auto">
          <a:xfrm>
            <a:off x="3462338" y="4064000"/>
            <a:ext cx="20812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Output dependence (WAW / F0)</a:t>
            </a:r>
          </a:p>
        </p:txBody>
      </p:sp>
      <p:sp>
        <p:nvSpPr>
          <p:cNvPr id="188435" name="Rectangle 16"/>
          <p:cNvSpPr>
            <a:spLocks noChangeArrowheads="1"/>
          </p:cNvSpPr>
          <p:nvPr/>
        </p:nvSpPr>
        <p:spPr bwMode="auto">
          <a:xfrm>
            <a:off x="2268538" y="1700213"/>
            <a:ext cx="44640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0" lang="en-US" altLang="zh-CN" b="1"/>
              <a:t>LD    F0, 34(R2)</a:t>
            </a:r>
          </a:p>
          <a:p>
            <a:r>
              <a:rPr kumimoji="0" lang="en-US" altLang="zh-CN" b="1"/>
              <a:t>ADDD  F4, F0, F2</a:t>
            </a:r>
          </a:p>
          <a:p>
            <a:r>
              <a:rPr kumimoji="0" lang="en-US" altLang="zh-CN" b="1"/>
              <a:t>LD    F0, 45(R3)</a:t>
            </a:r>
          </a:p>
          <a:p>
            <a:r>
              <a:rPr kumimoji="0" lang="en-US" altLang="zh-CN" b="1"/>
              <a:t>ADDD  F8, F0, F6</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155</a:t>
            </a:fld>
            <a:endParaRPr lang="en-US" altLang="zh-CN" dirty="0"/>
          </a:p>
        </p:txBody>
      </p:sp>
    </p:spTree>
    <p:extLst>
      <p:ext uri="{BB962C8B-B14F-4D97-AF65-F5344CB8AC3E}">
        <p14:creationId xmlns:p14="http://schemas.microsoft.com/office/powerpoint/2010/main" val="362537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44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2A359F4-B834-4282-A686-1F7B2C445D3B}" type="datetime1">
              <a:rPr lang="zh-CN" altLang="en-US" sz="1400" smtClean="0"/>
              <a:t>2021/11/7</a:t>
            </a:fld>
            <a:endParaRPr lang="en-US" altLang="zh-CN" sz="1400"/>
          </a:p>
        </p:txBody>
      </p:sp>
      <p:sp>
        <p:nvSpPr>
          <p:cNvPr id="18944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89445" name="Rectangle 2"/>
          <p:cNvSpPr>
            <a:spLocks noGrp="1" noChangeArrowheads="1"/>
          </p:cNvSpPr>
          <p:nvPr>
            <p:ph type="title"/>
          </p:nvPr>
        </p:nvSpPr>
        <p:spPr>
          <a:xfrm>
            <a:off x="1085850" y="228600"/>
            <a:ext cx="7162800" cy="736600"/>
          </a:xfrm>
        </p:spPr>
        <p:txBody>
          <a:bodyPr/>
          <a:lstStyle/>
          <a:p>
            <a:pPr eaLnBrk="1" hangingPunct="1"/>
            <a:r>
              <a:rPr lang="en-US" altLang="zh-CN" sz="3200" smtClean="0">
                <a:solidFill>
                  <a:schemeClr val="tx1"/>
                </a:solidFill>
              </a:rPr>
              <a:t>Register renaming</a:t>
            </a:r>
          </a:p>
        </p:txBody>
      </p:sp>
      <p:sp>
        <p:nvSpPr>
          <p:cNvPr id="189446" name="Rectangle 3"/>
          <p:cNvSpPr>
            <a:spLocks noGrp="1" noChangeArrowheads="1"/>
          </p:cNvSpPr>
          <p:nvPr>
            <p:ph type="body" idx="1"/>
          </p:nvPr>
        </p:nvSpPr>
        <p:spPr>
          <a:xfrm>
            <a:off x="584200" y="1089025"/>
            <a:ext cx="8191500" cy="5591175"/>
          </a:xfrm>
        </p:spPr>
        <p:txBody>
          <a:bodyPr/>
          <a:lstStyle/>
          <a:p>
            <a:pPr eaLnBrk="1" hangingPunct="1"/>
            <a:r>
              <a:rPr lang="en-US" altLang="zh-CN" sz="2000" smtClean="0"/>
              <a:t>Same program segment with F0 renamed</a:t>
            </a:r>
          </a:p>
          <a:p>
            <a:pPr lvl="1" eaLnBrk="1" hangingPunct="1"/>
            <a:r>
              <a:rPr lang="en-US" altLang="zh-CN" sz="2000" smtClean="0"/>
              <a:t>Tomasulo</a:t>
            </a:r>
            <a:r>
              <a:rPr lang="en-US" altLang="zh-CN" sz="2000" smtClean="0">
                <a:latin typeface="Arial" charset="0"/>
              </a:rPr>
              <a:t>’</a:t>
            </a:r>
            <a:r>
              <a:rPr lang="en-US" altLang="zh-CN" sz="2000" smtClean="0"/>
              <a:t>s Algorithm: use reservation station number (tag) of producer instruction (e.g. load buffer 1 = </a:t>
            </a:r>
            <a:r>
              <a:rPr lang="en-US" altLang="zh-CN" sz="2000" u="sng" smtClean="0"/>
              <a:t>load1</a:t>
            </a:r>
            <a:r>
              <a:rPr lang="en-US" altLang="zh-CN" sz="2000" smtClean="0"/>
              <a:t>)</a:t>
            </a:r>
          </a:p>
          <a:p>
            <a:pPr lvl="1" eaLnBrk="1" hangingPunct="1"/>
            <a:r>
              <a:rPr lang="en-US" altLang="zh-CN" sz="2000" smtClean="0"/>
              <a:t>This guarantees unique names for unique values</a:t>
            </a:r>
          </a:p>
          <a:p>
            <a:pPr lvl="1" eaLnBrk="1" hangingPunct="1"/>
            <a:endParaRPr lang="en-US" altLang="zh-CN" sz="2000" smtClean="0"/>
          </a:p>
          <a:p>
            <a:pPr lvl="1" eaLnBrk="1" hangingPunct="1"/>
            <a:endParaRPr lang="en-US" altLang="zh-CN" sz="1800" smtClean="0"/>
          </a:p>
          <a:p>
            <a:pPr lvl="1" eaLnBrk="1" hangingPunct="1"/>
            <a:endParaRPr lang="en-US" altLang="zh-CN" sz="1800" smtClean="0"/>
          </a:p>
          <a:p>
            <a:pPr lvl="1" eaLnBrk="1" hangingPunct="1"/>
            <a:endParaRPr lang="en-US" altLang="zh-CN" sz="1800" smtClean="0"/>
          </a:p>
          <a:p>
            <a:pPr eaLnBrk="1" hangingPunct="1"/>
            <a:r>
              <a:rPr lang="en-US" altLang="zh-CN" sz="2000" smtClean="0"/>
              <a:t>Dataflow graph with only true dependences</a:t>
            </a:r>
          </a:p>
          <a:p>
            <a:pPr lvl="1" eaLnBrk="1" hangingPunct="1"/>
            <a:r>
              <a:rPr lang="en-US" altLang="zh-CN" sz="2000" smtClean="0"/>
              <a:t>Renaming removes output and anti-dependences</a:t>
            </a:r>
          </a:p>
          <a:p>
            <a:pPr lvl="1" eaLnBrk="1" hangingPunct="1"/>
            <a:r>
              <a:rPr lang="en-US" altLang="zh-CN" sz="2000" smtClean="0"/>
              <a:t>Parallelism is exposed</a:t>
            </a:r>
          </a:p>
        </p:txBody>
      </p:sp>
      <p:sp>
        <p:nvSpPr>
          <p:cNvPr id="189447" name="Text Box 4"/>
          <p:cNvSpPr txBox="1">
            <a:spLocks noChangeArrowheads="1"/>
          </p:cNvSpPr>
          <p:nvPr/>
        </p:nvSpPr>
        <p:spPr bwMode="auto">
          <a:xfrm>
            <a:off x="2438400" y="2819400"/>
            <a:ext cx="341312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kumimoji="0" lang="en-US" altLang="zh-CN" sz="1000" b="1">
                <a:latin typeface="Arial" charset="0"/>
              </a:rPr>
              <a:t>LD	</a:t>
            </a:r>
            <a:r>
              <a:rPr kumimoji="0" lang="en-US" altLang="zh-CN" sz="1000" b="1" u="sng">
                <a:latin typeface="Arial" charset="0"/>
              </a:rPr>
              <a:t>load1</a:t>
            </a:r>
            <a:r>
              <a:rPr kumimoji="0" lang="en-US" altLang="zh-CN" sz="1000" b="1">
                <a:latin typeface="Arial" charset="0"/>
              </a:rPr>
              <a:t>, 34(R2)</a:t>
            </a:r>
          </a:p>
          <a:p>
            <a:pPr>
              <a:spcBef>
                <a:spcPct val="50000"/>
              </a:spcBef>
            </a:pPr>
            <a:r>
              <a:rPr kumimoji="0" lang="en-US" altLang="zh-CN" sz="1000" b="1">
                <a:latin typeface="Arial" charset="0"/>
              </a:rPr>
              <a:t>ADDD	F4, </a:t>
            </a:r>
            <a:r>
              <a:rPr kumimoji="0" lang="en-US" altLang="zh-CN" sz="1000" b="1" u="sng">
                <a:latin typeface="Arial" charset="0"/>
              </a:rPr>
              <a:t>load1</a:t>
            </a:r>
            <a:r>
              <a:rPr kumimoji="0" lang="en-US" altLang="zh-CN" sz="1000" b="1">
                <a:latin typeface="Arial" charset="0"/>
              </a:rPr>
              <a:t>, F2</a:t>
            </a:r>
          </a:p>
          <a:p>
            <a:pPr>
              <a:spcBef>
                <a:spcPct val="50000"/>
              </a:spcBef>
            </a:pPr>
            <a:r>
              <a:rPr kumimoji="0" lang="en-US" altLang="zh-CN" sz="1000" b="1">
                <a:latin typeface="Arial" charset="0"/>
              </a:rPr>
              <a:t>LD	</a:t>
            </a:r>
            <a:r>
              <a:rPr kumimoji="0" lang="en-US" altLang="zh-CN" sz="1000" b="1" u="sng">
                <a:latin typeface="Arial" charset="0"/>
              </a:rPr>
              <a:t>load2</a:t>
            </a:r>
            <a:r>
              <a:rPr kumimoji="0" lang="en-US" altLang="zh-CN" sz="1000" b="1">
                <a:latin typeface="Arial" charset="0"/>
              </a:rPr>
              <a:t>, 45(R3)</a:t>
            </a:r>
          </a:p>
          <a:p>
            <a:pPr>
              <a:spcBef>
                <a:spcPct val="50000"/>
              </a:spcBef>
            </a:pPr>
            <a:r>
              <a:rPr kumimoji="0" lang="en-US" altLang="zh-CN" sz="1000" b="1">
                <a:latin typeface="Arial" charset="0"/>
              </a:rPr>
              <a:t>ADDD	F8, </a:t>
            </a:r>
            <a:r>
              <a:rPr kumimoji="0" lang="en-US" altLang="zh-CN" sz="1000" b="1" u="sng">
                <a:latin typeface="Arial" charset="0"/>
              </a:rPr>
              <a:t>load2</a:t>
            </a:r>
            <a:r>
              <a:rPr kumimoji="0" lang="en-US" altLang="zh-CN" sz="1000" b="1">
                <a:latin typeface="Arial" charset="0"/>
              </a:rPr>
              <a:t>, F6</a:t>
            </a:r>
          </a:p>
        </p:txBody>
      </p:sp>
      <p:grpSp>
        <p:nvGrpSpPr>
          <p:cNvPr id="189448" name="Group 5"/>
          <p:cNvGrpSpPr>
            <a:grpSpLocks/>
          </p:cNvGrpSpPr>
          <p:nvPr/>
        </p:nvGrpSpPr>
        <p:grpSpPr bwMode="auto">
          <a:xfrm>
            <a:off x="2209800" y="5240338"/>
            <a:ext cx="1887538" cy="1143000"/>
            <a:chOff x="1392" y="3301"/>
            <a:chExt cx="1189" cy="720"/>
          </a:xfrm>
        </p:grpSpPr>
        <p:sp>
          <p:nvSpPr>
            <p:cNvPr id="189458" name="Line 6"/>
            <p:cNvSpPr>
              <a:spLocks noChangeShapeType="1"/>
            </p:cNvSpPr>
            <p:nvPr/>
          </p:nvSpPr>
          <p:spPr bwMode="auto">
            <a:xfrm>
              <a:off x="1584" y="3589"/>
              <a:ext cx="0" cy="144"/>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nvGrpSpPr>
            <p:cNvPr id="189459" name="Group 7"/>
            <p:cNvGrpSpPr>
              <a:grpSpLocks/>
            </p:cNvGrpSpPr>
            <p:nvPr/>
          </p:nvGrpSpPr>
          <p:grpSpPr bwMode="auto">
            <a:xfrm>
              <a:off x="1440" y="3301"/>
              <a:ext cx="288" cy="288"/>
              <a:chOff x="3024" y="2496"/>
              <a:chExt cx="288" cy="288"/>
            </a:xfrm>
          </p:grpSpPr>
          <p:sp>
            <p:nvSpPr>
              <p:cNvPr id="189464" name="Oval 8"/>
              <p:cNvSpPr>
                <a:spLocks noChangeArrowheads="1"/>
              </p:cNvSpPr>
              <p:nvPr/>
            </p:nvSpPr>
            <p:spPr bwMode="auto">
              <a:xfrm>
                <a:off x="3024" y="2496"/>
                <a:ext cx="288" cy="288"/>
              </a:xfrm>
              <a:prstGeom prst="ellipse">
                <a:avLst/>
              </a:prstGeom>
              <a:solidFill>
                <a:schemeClr val="bg1"/>
              </a:solidFill>
              <a:ln w="12700">
                <a:solidFill>
                  <a:schemeClr val="tx1"/>
                </a:solidFill>
                <a:round/>
                <a:headEnd type="none" w="sm" len="sm"/>
                <a:tailEnd type="none" w="sm" len="sm"/>
              </a:ln>
            </p:spPr>
            <p:txBody>
              <a:bodyPr wrap="none" anchor="ctr"/>
              <a:lstStyle/>
              <a:p>
                <a:endParaRPr lang="en-US"/>
              </a:p>
            </p:txBody>
          </p:sp>
          <p:sp>
            <p:nvSpPr>
              <p:cNvPr id="189465" name="Text Box 9"/>
              <p:cNvSpPr txBox="1">
                <a:spLocks noChangeArrowheads="1"/>
              </p:cNvSpPr>
              <p:nvPr/>
            </p:nvSpPr>
            <p:spPr bwMode="auto">
              <a:xfrm>
                <a:off x="3024" y="2615"/>
                <a:ext cx="22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500" b="1">
                    <a:latin typeface="Arial" charset="0"/>
                  </a:rPr>
                  <a:t>LD (1)</a:t>
                </a:r>
              </a:p>
            </p:txBody>
          </p:sp>
        </p:grpSp>
        <p:grpSp>
          <p:nvGrpSpPr>
            <p:cNvPr id="189460" name="Group 10"/>
            <p:cNvGrpSpPr>
              <a:grpSpLocks/>
            </p:cNvGrpSpPr>
            <p:nvPr/>
          </p:nvGrpSpPr>
          <p:grpSpPr bwMode="auto">
            <a:xfrm>
              <a:off x="1392" y="3733"/>
              <a:ext cx="346" cy="288"/>
              <a:chOff x="1670" y="3600"/>
              <a:chExt cx="346" cy="288"/>
            </a:xfrm>
          </p:grpSpPr>
          <p:sp>
            <p:nvSpPr>
              <p:cNvPr id="189462" name="Oval 11"/>
              <p:cNvSpPr>
                <a:spLocks noChangeArrowheads="1"/>
              </p:cNvSpPr>
              <p:nvPr/>
            </p:nvSpPr>
            <p:spPr bwMode="auto">
              <a:xfrm>
                <a:off x="1728" y="3600"/>
                <a:ext cx="288" cy="288"/>
              </a:xfrm>
              <a:prstGeom prst="ellipse">
                <a:avLst/>
              </a:prstGeom>
              <a:solidFill>
                <a:schemeClr val="bg1"/>
              </a:solidFill>
              <a:ln w="12700">
                <a:solidFill>
                  <a:schemeClr val="tx1"/>
                </a:solidFill>
                <a:round/>
                <a:headEnd type="none" w="sm" len="sm"/>
                <a:tailEnd type="none" w="sm" len="sm"/>
              </a:ln>
            </p:spPr>
            <p:txBody>
              <a:bodyPr wrap="none" anchor="ctr"/>
              <a:lstStyle/>
              <a:p>
                <a:endParaRPr lang="en-US"/>
              </a:p>
            </p:txBody>
          </p:sp>
          <p:sp>
            <p:nvSpPr>
              <p:cNvPr id="189463" name="Text Box 12"/>
              <p:cNvSpPr txBox="1">
                <a:spLocks noChangeArrowheads="1"/>
              </p:cNvSpPr>
              <p:nvPr/>
            </p:nvSpPr>
            <p:spPr bwMode="auto">
              <a:xfrm>
                <a:off x="1670" y="3676"/>
                <a:ext cx="29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500" b="1">
                    <a:latin typeface="Arial" charset="0"/>
                  </a:rPr>
                  <a:t>ADDD (1)</a:t>
                </a:r>
              </a:p>
            </p:txBody>
          </p:sp>
        </p:grpSp>
        <p:sp>
          <p:nvSpPr>
            <p:cNvPr id="189461" name="Text Box 13"/>
            <p:cNvSpPr txBox="1">
              <a:spLocks noChangeArrowheads="1"/>
            </p:cNvSpPr>
            <p:nvPr/>
          </p:nvSpPr>
          <p:spPr bwMode="auto">
            <a:xfrm>
              <a:off x="1622" y="3602"/>
              <a:ext cx="95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700" b="1">
                  <a:latin typeface="Arial" charset="0"/>
                </a:rPr>
                <a:t>True dependence (RAW / </a:t>
              </a:r>
              <a:r>
                <a:rPr kumimoji="0" lang="en-US" altLang="zh-CN" sz="700" b="1" u="sng">
                  <a:latin typeface="Arial" charset="0"/>
                </a:rPr>
                <a:t>load1</a:t>
              </a:r>
              <a:r>
                <a:rPr kumimoji="0" lang="en-US" altLang="zh-CN" sz="700" b="1">
                  <a:latin typeface="Arial" charset="0"/>
                </a:rPr>
                <a:t>)</a:t>
              </a:r>
            </a:p>
          </p:txBody>
        </p:sp>
      </p:grpSp>
      <p:grpSp>
        <p:nvGrpSpPr>
          <p:cNvPr id="189449" name="Group 14"/>
          <p:cNvGrpSpPr>
            <a:grpSpLocks/>
          </p:cNvGrpSpPr>
          <p:nvPr/>
        </p:nvGrpSpPr>
        <p:grpSpPr bwMode="auto">
          <a:xfrm>
            <a:off x="5257800" y="5240338"/>
            <a:ext cx="1903413" cy="1143000"/>
            <a:chOff x="3312" y="3301"/>
            <a:chExt cx="1199" cy="720"/>
          </a:xfrm>
        </p:grpSpPr>
        <p:sp>
          <p:nvSpPr>
            <p:cNvPr id="189450" name="Line 15"/>
            <p:cNvSpPr>
              <a:spLocks noChangeShapeType="1"/>
            </p:cNvSpPr>
            <p:nvPr/>
          </p:nvSpPr>
          <p:spPr bwMode="auto">
            <a:xfrm>
              <a:off x="3504" y="3589"/>
              <a:ext cx="0" cy="144"/>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nvGrpSpPr>
            <p:cNvPr id="189451" name="Group 16"/>
            <p:cNvGrpSpPr>
              <a:grpSpLocks/>
            </p:cNvGrpSpPr>
            <p:nvPr/>
          </p:nvGrpSpPr>
          <p:grpSpPr bwMode="auto">
            <a:xfrm>
              <a:off x="3360" y="3301"/>
              <a:ext cx="288" cy="288"/>
              <a:chOff x="3024" y="2496"/>
              <a:chExt cx="288" cy="288"/>
            </a:xfrm>
          </p:grpSpPr>
          <p:sp>
            <p:nvSpPr>
              <p:cNvPr id="189456" name="Oval 17"/>
              <p:cNvSpPr>
                <a:spLocks noChangeArrowheads="1"/>
              </p:cNvSpPr>
              <p:nvPr/>
            </p:nvSpPr>
            <p:spPr bwMode="auto">
              <a:xfrm>
                <a:off x="3024" y="2496"/>
                <a:ext cx="288" cy="288"/>
              </a:xfrm>
              <a:prstGeom prst="ellipse">
                <a:avLst/>
              </a:prstGeom>
              <a:solidFill>
                <a:schemeClr val="bg1"/>
              </a:solidFill>
              <a:ln w="12700">
                <a:solidFill>
                  <a:schemeClr val="tx1"/>
                </a:solidFill>
                <a:round/>
                <a:headEnd type="none" w="sm" len="sm"/>
                <a:tailEnd type="none" w="sm" len="sm"/>
              </a:ln>
            </p:spPr>
            <p:txBody>
              <a:bodyPr wrap="none" anchor="ctr"/>
              <a:lstStyle/>
              <a:p>
                <a:endParaRPr lang="en-US"/>
              </a:p>
            </p:txBody>
          </p:sp>
          <p:sp>
            <p:nvSpPr>
              <p:cNvPr id="189457" name="Text Box 18"/>
              <p:cNvSpPr txBox="1">
                <a:spLocks noChangeArrowheads="1"/>
              </p:cNvSpPr>
              <p:nvPr/>
            </p:nvSpPr>
            <p:spPr bwMode="auto">
              <a:xfrm>
                <a:off x="3024" y="2615"/>
                <a:ext cx="22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500" b="1">
                    <a:latin typeface="Arial" charset="0"/>
                  </a:rPr>
                  <a:t>LD (2)</a:t>
                </a:r>
              </a:p>
            </p:txBody>
          </p:sp>
        </p:grpSp>
        <p:grpSp>
          <p:nvGrpSpPr>
            <p:cNvPr id="189452" name="Group 19"/>
            <p:cNvGrpSpPr>
              <a:grpSpLocks/>
            </p:cNvGrpSpPr>
            <p:nvPr/>
          </p:nvGrpSpPr>
          <p:grpSpPr bwMode="auto">
            <a:xfrm>
              <a:off x="3312" y="3733"/>
              <a:ext cx="346" cy="288"/>
              <a:chOff x="1670" y="3600"/>
              <a:chExt cx="346" cy="288"/>
            </a:xfrm>
          </p:grpSpPr>
          <p:sp>
            <p:nvSpPr>
              <p:cNvPr id="189454" name="Oval 20"/>
              <p:cNvSpPr>
                <a:spLocks noChangeArrowheads="1"/>
              </p:cNvSpPr>
              <p:nvPr/>
            </p:nvSpPr>
            <p:spPr bwMode="auto">
              <a:xfrm>
                <a:off x="1728" y="3600"/>
                <a:ext cx="288" cy="288"/>
              </a:xfrm>
              <a:prstGeom prst="ellipse">
                <a:avLst/>
              </a:prstGeom>
              <a:solidFill>
                <a:schemeClr val="bg1"/>
              </a:solidFill>
              <a:ln w="12700">
                <a:solidFill>
                  <a:schemeClr val="tx1"/>
                </a:solidFill>
                <a:round/>
                <a:headEnd type="none" w="sm" len="sm"/>
                <a:tailEnd type="none" w="sm" len="sm"/>
              </a:ln>
            </p:spPr>
            <p:txBody>
              <a:bodyPr wrap="none" anchor="ctr"/>
              <a:lstStyle/>
              <a:p>
                <a:endParaRPr lang="en-US"/>
              </a:p>
            </p:txBody>
          </p:sp>
          <p:sp>
            <p:nvSpPr>
              <p:cNvPr id="189455" name="Text Box 21"/>
              <p:cNvSpPr txBox="1">
                <a:spLocks noChangeArrowheads="1"/>
              </p:cNvSpPr>
              <p:nvPr/>
            </p:nvSpPr>
            <p:spPr bwMode="auto">
              <a:xfrm>
                <a:off x="1670" y="3676"/>
                <a:ext cx="29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500" b="1">
                    <a:latin typeface="Arial" charset="0"/>
                  </a:rPr>
                  <a:t>ADDD (2)</a:t>
                </a:r>
              </a:p>
            </p:txBody>
          </p:sp>
        </p:grpSp>
        <p:sp>
          <p:nvSpPr>
            <p:cNvPr id="189453" name="Text Box 22"/>
            <p:cNvSpPr txBox="1">
              <a:spLocks noChangeArrowheads="1"/>
            </p:cNvSpPr>
            <p:nvPr/>
          </p:nvSpPr>
          <p:spPr bwMode="auto">
            <a:xfrm>
              <a:off x="3552" y="3613"/>
              <a:ext cx="95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700" b="1">
                  <a:latin typeface="Arial" charset="0"/>
                </a:rPr>
                <a:t>True dependence (RAW / </a:t>
              </a:r>
              <a:r>
                <a:rPr kumimoji="0" lang="en-US" altLang="zh-CN" sz="700" b="1" u="sng">
                  <a:latin typeface="Arial" charset="0"/>
                </a:rPr>
                <a:t>load2</a:t>
              </a:r>
              <a:r>
                <a:rPr kumimoji="0" lang="en-US" altLang="zh-CN" sz="700" b="1">
                  <a:latin typeface="Arial" charset="0"/>
                </a:rPr>
                <a:t>)</a:t>
              </a:r>
            </a:p>
          </p:txBody>
        </p:sp>
      </p:gr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156</a:t>
            </a:fld>
            <a:endParaRPr lang="en-US" altLang="zh-CN" dirty="0"/>
          </a:p>
        </p:txBody>
      </p:sp>
    </p:spTree>
    <p:extLst>
      <p:ext uri="{BB962C8B-B14F-4D97-AF65-F5344CB8AC3E}">
        <p14:creationId xmlns:p14="http://schemas.microsoft.com/office/powerpoint/2010/main" val="234419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87C04102-CBC3-4EF8-9BCF-A79B6E951369}" type="datetime1">
              <a:rPr lang="zh-CN" altLang="en-US" sz="1400" smtClean="0"/>
              <a:t>2021/11/7</a:t>
            </a:fld>
            <a:endParaRPr lang="en-US" altLang="zh-CN" sz="1400"/>
          </a:p>
        </p:txBody>
      </p:sp>
      <p:sp>
        <p:nvSpPr>
          <p:cNvPr id="19149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335298" name="Rectangle 2"/>
          <p:cNvSpPr>
            <a:spLocks noGrp="1" noChangeArrowheads="1"/>
          </p:cNvSpPr>
          <p:nvPr>
            <p:ph type="title"/>
          </p:nvPr>
        </p:nvSpPr>
        <p:spPr>
          <a:xfrm>
            <a:off x="1023938" y="158750"/>
            <a:ext cx="7162800" cy="746125"/>
          </a:xfrm>
        </p:spPr>
        <p:txBody>
          <a:bodyPr/>
          <a:lstStyle/>
          <a:p>
            <a:pPr eaLnBrk="1" hangingPunct="1">
              <a:defRPr/>
            </a:pPr>
            <a:r>
              <a:rPr lang="en-GB" sz="4000" smtClean="0">
                <a:effectLst>
                  <a:outerShdw blurRad="38100" dist="38100" dir="2700000" algn="tl">
                    <a:srgbClr val="FFFFFF"/>
                  </a:outerShdw>
                </a:effectLst>
              </a:rPr>
              <a:t>Hardware Organization</a:t>
            </a:r>
            <a:r>
              <a:rPr lang="en-US" altLang="zh-CN" sz="4000" smtClean="0"/>
              <a:t> 360/91 FP unit (DLX version)</a:t>
            </a:r>
          </a:p>
        </p:txBody>
      </p:sp>
      <p:grpSp>
        <p:nvGrpSpPr>
          <p:cNvPr id="191494" name="Group 3"/>
          <p:cNvGrpSpPr>
            <a:grpSpLocks/>
          </p:cNvGrpSpPr>
          <p:nvPr/>
        </p:nvGrpSpPr>
        <p:grpSpPr bwMode="auto">
          <a:xfrm>
            <a:off x="304800" y="1168400"/>
            <a:ext cx="8445500" cy="5397500"/>
            <a:chOff x="192" y="736"/>
            <a:chExt cx="5320" cy="3400"/>
          </a:xfrm>
        </p:grpSpPr>
        <p:sp>
          <p:nvSpPr>
            <p:cNvPr id="191495" name="Rectangle 4"/>
            <p:cNvSpPr>
              <a:spLocks noChangeArrowheads="1"/>
            </p:cNvSpPr>
            <p:nvPr/>
          </p:nvSpPr>
          <p:spPr bwMode="auto">
            <a:xfrm>
              <a:off x="192" y="736"/>
              <a:ext cx="5320" cy="3400"/>
            </a:xfrm>
            <a:prstGeom prst="rect">
              <a:avLst/>
            </a:prstGeom>
            <a:solidFill>
              <a:schemeClr val="bg1"/>
            </a:solidFill>
            <a:ln w="9525">
              <a:solidFill>
                <a:schemeClr val="tx1"/>
              </a:solidFill>
              <a:miter lim="800000"/>
              <a:headEnd/>
              <a:tailEnd/>
            </a:ln>
          </p:spPr>
          <p:txBody>
            <a:bodyPr wrap="none" anchor="ctr"/>
            <a:lstStyle/>
            <a:p>
              <a:endParaRPr lang="en-US"/>
            </a:p>
          </p:txBody>
        </p:sp>
        <p:grpSp>
          <p:nvGrpSpPr>
            <p:cNvPr id="191496" name="Group 5"/>
            <p:cNvGrpSpPr>
              <a:grpSpLocks/>
            </p:cNvGrpSpPr>
            <p:nvPr/>
          </p:nvGrpSpPr>
          <p:grpSpPr bwMode="auto">
            <a:xfrm>
              <a:off x="672" y="1709"/>
              <a:ext cx="720" cy="864"/>
              <a:chOff x="864" y="1344"/>
              <a:chExt cx="720" cy="864"/>
            </a:xfrm>
          </p:grpSpPr>
          <p:sp>
            <p:nvSpPr>
              <p:cNvPr id="191585" name="Rectangle 6"/>
              <p:cNvSpPr>
                <a:spLocks noChangeArrowheads="1"/>
              </p:cNvSpPr>
              <p:nvPr/>
            </p:nvSpPr>
            <p:spPr bwMode="auto">
              <a:xfrm>
                <a:off x="864" y="1344"/>
                <a:ext cx="720" cy="864"/>
              </a:xfrm>
              <a:prstGeom prst="rect">
                <a:avLst/>
              </a:prstGeom>
              <a:solidFill>
                <a:srgbClr val="CCFFCC"/>
              </a:solidFill>
              <a:ln w="12700">
                <a:solidFill>
                  <a:schemeClr val="tx1"/>
                </a:solidFill>
                <a:miter lim="800000"/>
                <a:headEnd type="none" w="sm" len="sm"/>
                <a:tailEnd type="none" w="sm" len="sm"/>
              </a:ln>
            </p:spPr>
            <p:txBody>
              <a:bodyPr wrap="none" anchor="ctr"/>
              <a:lstStyle/>
              <a:p>
                <a:endParaRPr lang="en-US"/>
              </a:p>
            </p:txBody>
          </p:sp>
          <p:sp>
            <p:nvSpPr>
              <p:cNvPr id="191586" name="Line 7"/>
              <p:cNvSpPr>
                <a:spLocks noChangeShapeType="1"/>
              </p:cNvSpPr>
              <p:nvPr/>
            </p:nvSpPr>
            <p:spPr bwMode="auto">
              <a:xfrm>
                <a:off x="864" y="2064"/>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87" name="Line 8"/>
              <p:cNvSpPr>
                <a:spLocks noChangeShapeType="1"/>
              </p:cNvSpPr>
              <p:nvPr/>
            </p:nvSpPr>
            <p:spPr bwMode="auto">
              <a:xfrm>
                <a:off x="864" y="1920"/>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88" name="Line 9"/>
              <p:cNvSpPr>
                <a:spLocks noChangeShapeType="1"/>
              </p:cNvSpPr>
              <p:nvPr/>
            </p:nvSpPr>
            <p:spPr bwMode="auto">
              <a:xfrm>
                <a:off x="864" y="1776"/>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89" name="Line 10"/>
              <p:cNvSpPr>
                <a:spLocks noChangeShapeType="1"/>
              </p:cNvSpPr>
              <p:nvPr/>
            </p:nvSpPr>
            <p:spPr bwMode="auto">
              <a:xfrm>
                <a:off x="864" y="1632"/>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90" name="Line 11"/>
              <p:cNvSpPr>
                <a:spLocks noChangeShapeType="1"/>
              </p:cNvSpPr>
              <p:nvPr/>
            </p:nvSpPr>
            <p:spPr bwMode="auto">
              <a:xfrm>
                <a:off x="864" y="1488"/>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91497" name="Group 12"/>
            <p:cNvGrpSpPr>
              <a:grpSpLocks/>
            </p:cNvGrpSpPr>
            <p:nvPr/>
          </p:nvGrpSpPr>
          <p:grpSpPr bwMode="auto">
            <a:xfrm>
              <a:off x="2208" y="1085"/>
              <a:ext cx="720" cy="864"/>
              <a:chOff x="864" y="1344"/>
              <a:chExt cx="720" cy="864"/>
            </a:xfrm>
          </p:grpSpPr>
          <p:sp>
            <p:nvSpPr>
              <p:cNvPr id="191579" name="Rectangle 13"/>
              <p:cNvSpPr>
                <a:spLocks noChangeArrowheads="1"/>
              </p:cNvSpPr>
              <p:nvPr/>
            </p:nvSpPr>
            <p:spPr bwMode="auto">
              <a:xfrm>
                <a:off x="864" y="1344"/>
                <a:ext cx="720" cy="864"/>
              </a:xfrm>
              <a:prstGeom prst="rect">
                <a:avLst/>
              </a:prstGeom>
              <a:solidFill>
                <a:srgbClr val="CCFF66"/>
              </a:solidFill>
              <a:ln w="12700">
                <a:solidFill>
                  <a:schemeClr val="tx1"/>
                </a:solidFill>
                <a:miter lim="800000"/>
                <a:headEnd type="none" w="sm" len="sm"/>
                <a:tailEnd type="none" w="sm" len="sm"/>
              </a:ln>
            </p:spPr>
            <p:txBody>
              <a:bodyPr wrap="none" anchor="ctr"/>
              <a:lstStyle/>
              <a:p>
                <a:endParaRPr lang="en-US"/>
              </a:p>
            </p:txBody>
          </p:sp>
          <p:sp>
            <p:nvSpPr>
              <p:cNvPr id="191580" name="Line 14"/>
              <p:cNvSpPr>
                <a:spLocks noChangeShapeType="1"/>
              </p:cNvSpPr>
              <p:nvPr/>
            </p:nvSpPr>
            <p:spPr bwMode="auto">
              <a:xfrm>
                <a:off x="864" y="2064"/>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81" name="Line 15"/>
              <p:cNvSpPr>
                <a:spLocks noChangeShapeType="1"/>
              </p:cNvSpPr>
              <p:nvPr/>
            </p:nvSpPr>
            <p:spPr bwMode="auto">
              <a:xfrm>
                <a:off x="864" y="1920"/>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82" name="Line 16"/>
              <p:cNvSpPr>
                <a:spLocks noChangeShapeType="1"/>
              </p:cNvSpPr>
              <p:nvPr/>
            </p:nvSpPr>
            <p:spPr bwMode="auto">
              <a:xfrm>
                <a:off x="864" y="1776"/>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83" name="Line 17"/>
              <p:cNvSpPr>
                <a:spLocks noChangeShapeType="1"/>
              </p:cNvSpPr>
              <p:nvPr/>
            </p:nvSpPr>
            <p:spPr bwMode="auto">
              <a:xfrm>
                <a:off x="864" y="1632"/>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84" name="Line 18"/>
              <p:cNvSpPr>
                <a:spLocks noChangeShapeType="1"/>
              </p:cNvSpPr>
              <p:nvPr/>
            </p:nvSpPr>
            <p:spPr bwMode="auto">
              <a:xfrm>
                <a:off x="864" y="1488"/>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91498" name="Group 19"/>
            <p:cNvGrpSpPr>
              <a:grpSpLocks/>
            </p:cNvGrpSpPr>
            <p:nvPr/>
          </p:nvGrpSpPr>
          <p:grpSpPr bwMode="auto">
            <a:xfrm>
              <a:off x="3504" y="1325"/>
              <a:ext cx="720" cy="576"/>
              <a:chOff x="3504" y="1248"/>
              <a:chExt cx="720" cy="576"/>
            </a:xfrm>
          </p:grpSpPr>
          <p:sp>
            <p:nvSpPr>
              <p:cNvPr id="191575" name="Rectangle 20"/>
              <p:cNvSpPr>
                <a:spLocks noChangeArrowheads="1"/>
              </p:cNvSpPr>
              <p:nvPr/>
            </p:nvSpPr>
            <p:spPr bwMode="auto">
              <a:xfrm>
                <a:off x="3504" y="1248"/>
                <a:ext cx="720" cy="576"/>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en-US"/>
              </a:p>
            </p:txBody>
          </p:sp>
          <p:sp>
            <p:nvSpPr>
              <p:cNvPr id="191576" name="Line 21"/>
              <p:cNvSpPr>
                <a:spLocks noChangeShapeType="1"/>
              </p:cNvSpPr>
              <p:nvPr/>
            </p:nvSpPr>
            <p:spPr bwMode="auto">
              <a:xfrm>
                <a:off x="3504" y="1680"/>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77" name="Line 22"/>
              <p:cNvSpPr>
                <a:spLocks noChangeShapeType="1"/>
              </p:cNvSpPr>
              <p:nvPr/>
            </p:nvSpPr>
            <p:spPr bwMode="auto">
              <a:xfrm>
                <a:off x="3504" y="1536"/>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78" name="Line 23"/>
              <p:cNvSpPr>
                <a:spLocks noChangeShapeType="1"/>
              </p:cNvSpPr>
              <p:nvPr/>
            </p:nvSpPr>
            <p:spPr bwMode="auto">
              <a:xfrm>
                <a:off x="3504" y="1392"/>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91499" name="Group 24"/>
            <p:cNvGrpSpPr>
              <a:grpSpLocks/>
            </p:cNvGrpSpPr>
            <p:nvPr/>
          </p:nvGrpSpPr>
          <p:grpSpPr bwMode="auto">
            <a:xfrm>
              <a:off x="4176" y="2765"/>
              <a:ext cx="720" cy="432"/>
              <a:chOff x="2208" y="2736"/>
              <a:chExt cx="720" cy="432"/>
            </a:xfrm>
          </p:grpSpPr>
          <p:sp>
            <p:nvSpPr>
              <p:cNvPr id="191572" name="Rectangle 25"/>
              <p:cNvSpPr>
                <a:spLocks noChangeArrowheads="1"/>
              </p:cNvSpPr>
              <p:nvPr/>
            </p:nvSpPr>
            <p:spPr bwMode="auto">
              <a:xfrm>
                <a:off x="2208" y="2736"/>
                <a:ext cx="720" cy="432"/>
              </a:xfrm>
              <a:prstGeom prst="rect">
                <a:avLst/>
              </a:prstGeom>
              <a:solidFill>
                <a:srgbClr val="CC99FF"/>
              </a:solidFill>
              <a:ln w="12700">
                <a:solidFill>
                  <a:schemeClr val="tx1"/>
                </a:solidFill>
                <a:miter lim="800000"/>
                <a:headEnd type="none" w="sm" len="sm"/>
                <a:tailEnd type="none" w="sm" len="sm"/>
              </a:ln>
            </p:spPr>
            <p:txBody>
              <a:bodyPr wrap="none" anchor="ctr"/>
              <a:lstStyle/>
              <a:p>
                <a:endParaRPr lang="en-US"/>
              </a:p>
            </p:txBody>
          </p:sp>
          <p:sp>
            <p:nvSpPr>
              <p:cNvPr id="191573" name="Line 26"/>
              <p:cNvSpPr>
                <a:spLocks noChangeShapeType="1"/>
              </p:cNvSpPr>
              <p:nvPr/>
            </p:nvSpPr>
            <p:spPr bwMode="auto">
              <a:xfrm>
                <a:off x="2208" y="3024"/>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74" name="Line 27"/>
              <p:cNvSpPr>
                <a:spLocks noChangeShapeType="1"/>
              </p:cNvSpPr>
              <p:nvPr/>
            </p:nvSpPr>
            <p:spPr bwMode="auto">
              <a:xfrm>
                <a:off x="2208" y="2880"/>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91500" name="Group 28"/>
            <p:cNvGrpSpPr>
              <a:grpSpLocks/>
            </p:cNvGrpSpPr>
            <p:nvPr/>
          </p:nvGrpSpPr>
          <p:grpSpPr bwMode="auto">
            <a:xfrm>
              <a:off x="1536" y="2765"/>
              <a:ext cx="720" cy="432"/>
              <a:chOff x="2160" y="2880"/>
              <a:chExt cx="720" cy="432"/>
            </a:xfrm>
          </p:grpSpPr>
          <p:sp>
            <p:nvSpPr>
              <p:cNvPr id="191567" name="Rectangle 29"/>
              <p:cNvSpPr>
                <a:spLocks noChangeArrowheads="1"/>
              </p:cNvSpPr>
              <p:nvPr/>
            </p:nvSpPr>
            <p:spPr bwMode="auto">
              <a:xfrm>
                <a:off x="2160" y="2880"/>
                <a:ext cx="720" cy="432"/>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191568" name="Line 30"/>
              <p:cNvSpPr>
                <a:spLocks noChangeShapeType="1"/>
              </p:cNvSpPr>
              <p:nvPr/>
            </p:nvSpPr>
            <p:spPr bwMode="auto">
              <a:xfrm>
                <a:off x="2160" y="3168"/>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69" name="Line 31"/>
              <p:cNvSpPr>
                <a:spLocks noChangeShapeType="1"/>
              </p:cNvSpPr>
              <p:nvPr/>
            </p:nvSpPr>
            <p:spPr bwMode="auto">
              <a:xfrm>
                <a:off x="2160" y="3024"/>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70" name="Line 32"/>
              <p:cNvSpPr>
                <a:spLocks noChangeShapeType="1"/>
              </p:cNvSpPr>
              <p:nvPr/>
            </p:nvSpPr>
            <p:spPr bwMode="auto">
              <a:xfrm>
                <a:off x="2304" y="288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71" name="Line 33"/>
              <p:cNvSpPr>
                <a:spLocks noChangeShapeType="1"/>
              </p:cNvSpPr>
              <p:nvPr/>
            </p:nvSpPr>
            <p:spPr bwMode="auto">
              <a:xfrm>
                <a:off x="2592" y="288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91501" name="Group 34"/>
            <p:cNvGrpSpPr>
              <a:grpSpLocks/>
            </p:cNvGrpSpPr>
            <p:nvPr/>
          </p:nvGrpSpPr>
          <p:grpSpPr bwMode="auto">
            <a:xfrm>
              <a:off x="2832" y="2765"/>
              <a:ext cx="720" cy="288"/>
              <a:chOff x="3504" y="3216"/>
              <a:chExt cx="720" cy="288"/>
            </a:xfrm>
          </p:grpSpPr>
          <p:sp>
            <p:nvSpPr>
              <p:cNvPr id="191563" name="Rectangle 35"/>
              <p:cNvSpPr>
                <a:spLocks noChangeArrowheads="1"/>
              </p:cNvSpPr>
              <p:nvPr/>
            </p:nvSpPr>
            <p:spPr bwMode="auto">
              <a:xfrm>
                <a:off x="3504" y="3216"/>
                <a:ext cx="720" cy="288"/>
              </a:xfrm>
              <a:prstGeom prst="rect">
                <a:avLst/>
              </a:prstGeom>
              <a:solidFill>
                <a:srgbClr val="FFCC66"/>
              </a:solidFill>
              <a:ln w="12700">
                <a:solidFill>
                  <a:schemeClr val="tx1"/>
                </a:solidFill>
                <a:miter lim="800000"/>
                <a:headEnd type="none" w="sm" len="sm"/>
                <a:tailEnd type="none" w="sm" len="sm"/>
              </a:ln>
            </p:spPr>
            <p:txBody>
              <a:bodyPr wrap="none" anchor="ctr"/>
              <a:lstStyle/>
              <a:p>
                <a:endParaRPr lang="en-US"/>
              </a:p>
            </p:txBody>
          </p:sp>
          <p:sp>
            <p:nvSpPr>
              <p:cNvPr id="191564" name="Line 36"/>
              <p:cNvSpPr>
                <a:spLocks noChangeShapeType="1"/>
              </p:cNvSpPr>
              <p:nvPr/>
            </p:nvSpPr>
            <p:spPr bwMode="auto">
              <a:xfrm>
                <a:off x="3504" y="3360"/>
                <a:ext cx="72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65" name="Line 37"/>
              <p:cNvSpPr>
                <a:spLocks noChangeShapeType="1"/>
              </p:cNvSpPr>
              <p:nvPr/>
            </p:nvSpPr>
            <p:spPr bwMode="auto">
              <a:xfrm>
                <a:off x="3648" y="3216"/>
                <a:ext cx="0"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66" name="Line 38"/>
              <p:cNvSpPr>
                <a:spLocks noChangeShapeType="1"/>
              </p:cNvSpPr>
              <p:nvPr/>
            </p:nvSpPr>
            <p:spPr bwMode="auto">
              <a:xfrm>
                <a:off x="3936" y="3216"/>
                <a:ext cx="0"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191502" name="Line 39"/>
            <p:cNvSpPr>
              <a:spLocks noChangeShapeType="1"/>
            </p:cNvSpPr>
            <p:nvPr/>
          </p:nvSpPr>
          <p:spPr bwMode="auto">
            <a:xfrm>
              <a:off x="4512" y="2573"/>
              <a:ext cx="672" cy="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1503" name="Line 40"/>
            <p:cNvSpPr>
              <a:spLocks noChangeShapeType="1"/>
            </p:cNvSpPr>
            <p:nvPr/>
          </p:nvSpPr>
          <p:spPr bwMode="auto">
            <a:xfrm>
              <a:off x="3840" y="1085"/>
              <a:ext cx="1344" cy="0"/>
            </a:xfrm>
            <a:prstGeom prst="line">
              <a:avLst/>
            </a:prstGeom>
            <a:noFill/>
            <a:ln w="38100" cmpd="dbl">
              <a:solidFill>
                <a:schemeClr val="tx1"/>
              </a:solidFill>
              <a:round/>
              <a:headEnd type="none"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91504" name="Line 41"/>
            <p:cNvSpPr>
              <a:spLocks noChangeShapeType="1"/>
            </p:cNvSpPr>
            <p:nvPr/>
          </p:nvSpPr>
          <p:spPr bwMode="auto">
            <a:xfrm>
              <a:off x="1008" y="3725"/>
              <a:ext cx="4176" cy="0"/>
            </a:xfrm>
            <a:prstGeom prst="line">
              <a:avLst/>
            </a:prstGeom>
            <a:noFill/>
            <a:ln w="38100" cmpd="dbl">
              <a:solidFill>
                <a:schemeClr val="tx1"/>
              </a:solidFill>
              <a:round/>
              <a:headEnd type="none"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91505" name="Line 42"/>
            <p:cNvSpPr>
              <a:spLocks noChangeShapeType="1"/>
            </p:cNvSpPr>
            <p:nvPr/>
          </p:nvSpPr>
          <p:spPr bwMode="auto">
            <a:xfrm>
              <a:off x="5184" y="1085"/>
              <a:ext cx="0" cy="2640"/>
            </a:xfrm>
            <a:prstGeom prst="line">
              <a:avLst/>
            </a:prstGeom>
            <a:noFill/>
            <a:ln w="38100" cmpd="dbl">
              <a:solidFill>
                <a:schemeClr val="tx1"/>
              </a:solidFill>
              <a:round/>
              <a:headEnd type="none"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91506" name="Line 43"/>
            <p:cNvSpPr>
              <a:spLocks noChangeShapeType="1"/>
            </p:cNvSpPr>
            <p:nvPr/>
          </p:nvSpPr>
          <p:spPr bwMode="auto">
            <a:xfrm>
              <a:off x="1008" y="2573"/>
              <a:ext cx="0" cy="1152"/>
            </a:xfrm>
            <a:prstGeom prst="line">
              <a:avLst/>
            </a:prstGeom>
            <a:noFill/>
            <a:ln w="38100" cmpd="dbl">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07" name="Rectangle 44"/>
            <p:cNvSpPr>
              <a:spLocks noChangeArrowheads="1"/>
            </p:cNvSpPr>
            <p:nvPr/>
          </p:nvSpPr>
          <p:spPr bwMode="auto">
            <a:xfrm>
              <a:off x="1536" y="3389"/>
              <a:ext cx="720" cy="144"/>
            </a:xfrm>
            <a:prstGeom prst="rect">
              <a:avLst/>
            </a:prstGeom>
            <a:solidFill>
              <a:srgbClr val="CCFFFF"/>
            </a:solidFill>
            <a:ln w="12700">
              <a:solidFill>
                <a:schemeClr val="tx1"/>
              </a:solidFill>
              <a:miter lim="800000"/>
              <a:headEnd type="none" w="sm" len="sm"/>
              <a:tailEnd type="none" w="sm" len="sm"/>
            </a:ln>
          </p:spPr>
          <p:txBody>
            <a:bodyPr wrap="none" anchor="ctr"/>
            <a:lstStyle/>
            <a:p>
              <a:endParaRPr lang="en-US"/>
            </a:p>
          </p:txBody>
        </p:sp>
        <p:sp>
          <p:nvSpPr>
            <p:cNvPr id="191508" name="Rectangle 45"/>
            <p:cNvSpPr>
              <a:spLocks noChangeArrowheads="1"/>
            </p:cNvSpPr>
            <p:nvPr/>
          </p:nvSpPr>
          <p:spPr bwMode="auto">
            <a:xfrm>
              <a:off x="2832" y="3389"/>
              <a:ext cx="720" cy="144"/>
            </a:xfrm>
            <a:prstGeom prst="rect">
              <a:avLst/>
            </a:prstGeom>
            <a:solidFill>
              <a:srgbClr val="CCFFFF"/>
            </a:solidFill>
            <a:ln w="12700">
              <a:solidFill>
                <a:schemeClr val="tx1"/>
              </a:solidFill>
              <a:miter lim="800000"/>
              <a:headEnd type="none" w="sm" len="sm"/>
              <a:tailEnd type="none" w="sm" len="sm"/>
            </a:ln>
          </p:spPr>
          <p:txBody>
            <a:bodyPr wrap="none" anchor="ctr"/>
            <a:lstStyle/>
            <a:p>
              <a:endParaRPr lang="en-US"/>
            </a:p>
          </p:txBody>
        </p:sp>
        <p:sp>
          <p:nvSpPr>
            <p:cNvPr id="191509" name="Line 46"/>
            <p:cNvSpPr>
              <a:spLocks noChangeShapeType="1"/>
            </p:cNvSpPr>
            <p:nvPr/>
          </p:nvSpPr>
          <p:spPr bwMode="auto">
            <a:xfrm>
              <a:off x="3840" y="1085"/>
              <a:ext cx="0" cy="240"/>
            </a:xfrm>
            <a:prstGeom prst="line">
              <a:avLst/>
            </a:prstGeom>
            <a:noFill/>
            <a:ln w="38100" cmpd="dbl">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10" name="Line 47"/>
            <p:cNvSpPr>
              <a:spLocks noChangeShapeType="1"/>
            </p:cNvSpPr>
            <p:nvPr/>
          </p:nvSpPr>
          <p:spPr bwMode="auto">
            <a:xfrm>
              <a:off x="1584" y="2429"/>
              <a:ext cx="12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11" name="Line 48"/>
            <p:cNvSpPr>
              <a:spLocks noChangeShapeType="1"/>
            </p:cNvSpPr>
            <p:nvPr/>
          </p:nvSpPr>
          <p:spPr bwMode="auto">
            <a:xfrm>
              <a:off x="1584" y="2429"/>
              <a:ext cx="0" cy="336"/>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1512" name="Line 49"/>
            <p:cNvSpPr>
              <a:spLocks noChangeShapeType="1"/>
            </p:cNvSpPr>
            <p:nvPr/>
          </p:nvSpPr>
          <p:spPr bwMode="auto">
            <a:xfrm>
              <a:off x="2880" y="2429"/>
              <a:ext cx="0" cy="336"/>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1513" name="Line 50"/>
            <p:cNvSpPr>
              <a:spLocks noChangeShapeType="1"/>
            </p:cNvSpPr>
            <p:nvPr/>
          </p:nvSpPr>
          <p:spPr bwMode="auto">
            <a:xfrm>
              <a:off x="2544" y="1949"/>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14" name="Line 51"/>
            <p:cNvSpPr>
              <a:spLocks noChangeShapeType="1"/>
            </p:cNvSpPr>
            <p:nvPr/>
          </p:nvSpPr>
          <p:spPr bwMode="auto">
            <a:xfrm flipV="1">
              <a:off x="1824" y="2093"/>
              <a:ext cx="0" cy="672"/>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1515" name="Line 52"/>
            <p:cNvSpPr>
              <a:spLocks noChangeShapeType="1"/>
            </p:cNvSpPr>
            <p:nvPr/>
          </p:nvSpPr>
          <p:spPr bwMode="auto">
            <a:xfrm flipV="1">
              <a:off x="2112" y="2237"/>
              <a:ext cx="0" cy="528"/>
            </a:xfrm>
            <a:prstGeom prst="line">
              <a:avLst/>
            </a:prstGeom>
            <a:noFill/>
            <a:ln w="28575">
              <a:solidFill>
                <a:schemeClr val="tx1"/>
              </a:solidFill>
              <a:round/>
              <a:headEnd type="triangle"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16" name="Line 53"/>
            <p:cNvSpPr>
              <a:spLocks noChangeShapeType="1"/>
            </p:cNvSpPr>
            <p:nvPr/>
          </p:nvSpPr>
          <p:spPr bwMode="auto">
            <a:xfrm flipV="1">
              <a:off x="3120" y="2093"/>
              <a:ext cx="0" cy="672"/>
            </a:xfrm>
            <a:prstGeom prst="line">
              <a:avLst/>
            </a:prstGeom>
            <a:noFill/>
            <a:ln w="28575">
              <a:solidFill>
                <a:schemeClr val="tx1"/>
              </a:solidFill>
              <a:round/>
              <a:headEnd type="triangle"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17" name="Line 54"/>
            <p:cNvSpPr>
              <a:spLocks noChangeShapeType="1"/>
            </p:cNvSpPr>
            <p:nvPr/>
          </p:nvSpPr>
          <p:spPr bwMode="auto">
            <a:xfrm flipV="1">
              <a:off x="3408" y="2237"/>
              <a:ext cx="0" cy="528"/>
            </a:xfrm>
            <a:prstGeom prst="line">
              <a:avLst/>
            </a:prstGeom>
            <a:noFill/>
            <a:ln w="28575">
              <a:solidFill>
                <a:schemeClr val="tx1"/>
              </a:solidFill>
              <a:round/>
              <a:headEnd type="triangle"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18" name="Line 55"/>
            <p:cNvSpPr>
              <a:spLocks noChangeShapeType="1"/>
            </p:cNvSpPr>
            <p:nvPr/>
          </p:nvSpPr>
          <p:spPr bwMode="auto">
            <a:xfrm>
              <a:off x="1824" y="2093"/>
              <a:ext cx="187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19" name="Line 56"/>
            <p:cNvSpPr>
              <a:spLocks noChangeShapeType="1"/>
            </p:cNvSpPr>
            <p:nvPr/>
          </p:nvSpPr>
          <p:spPr bwMode="auto">
            <a:xfrm>
              <a:off x="3696" y="1901"/>
              <a:ext cx="0" cy="19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20" name="Line 57"/>
            <p:cNvSpPr>
              <a:spLocks noChangeShapeType="1"/>
            </p:cNvSpPr>
            <p:nvPr/>
          </p:nvSpPr>
          <p:spPr bwMode="auto">
            <a:xfrm>
              <a:off x="3168" y="2237"/>
              <a:ext cx="86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21" name="Line 58"/>
            <p:cNvSpPr>
              <a:spLocks noChangeShapeType="1"/>
            </p:cNvSpPr>
            <p:nvPr/>
          </p:nvSpPr>
          <p:spPr bwMode="auto">
            <a:xfrm>
              <a:off x="4032" y="1901"/>
              <a:ext cx="0" cy="33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22" name="Line 59"/>
            <p:cNvSpPr>
              <a:spLocks noChangeShapeType="1"/>
            </p:cNvSpPr>
            <p:nvPr/>
          </p:nvSpPr>
          <p:spPr bwMode="auto">
            <a:xfrm>
              <a:off x="4032" y="2237"/>
              <a:ext cx="48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23" name="Line 60"/>
            <p:cNvSpPr>
              <a:spLocks noChangeShapeType="1"/>
            </p:cNvSpPr>
            <p:nvPr/>
          </p:nvSpPr>
          <p:spPr bwMode="auto">
            <a:xfrm>
              <a:off x="4512" y="2237"/>
              <a:ext cx="0" cy="5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24" name="Line 61"/>
            <p:cNvSpPr>
              <a:spLocks noChangeShapeType="1"/>
            </p:cNvSpPr>
            <p:nvPr/>
          </p:nvSpPr>
          <p:spPr bwMode="auto">
            <a:xfrm>
              <a:off x="3408" y="2573"/>
              <a:ext cx="1104" cy="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1525" name="Line 62"/>
            <p:cNvSpPr>
              <a:spLocks noChangeShapeType="1"/>
            </p:cNvSpPr>
            <p:nvPr/>
          </p:nvSpPr>
          <p:spPr bwMode="auto">
            <a:xfrm>
              <a:off x="3120" y="2573"/>
              <a:ext cx="288" cy="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1526" name="Line 63"/>
            <p:cNvSpPr>
              <a:spLocks noChangeShapeType="1"/>
            </p:cNvSpPr>
            <p:nvPr/>
          </p:nvSpPr>
          <p:spPr bwMode="auto">
            <a:xfrm>
              <a:off x="1824" y="2573"/>
              <a:ext cx="288" cy="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1527" name="Line 64"/>
            <p:cNvSpPr>
              <a:spLocks noChangeShapeType="1"/>
            </p:cNvSpPr>
            <p:nvPr/>
          </p:nvSpPr>
          <p:spPr bwMode="auto">
            <a:xfrm>
              <a:off x="2112" y="2573"/>
              <a:ext cx="1008" cy="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1528" name="Line 65"/>
            <p:cNvSpPr>
              <a:spLocks noChangeShapeType="1"/>
            </p:cNvSpPr>
            <p:nvPr/>
          </p:nvSpPr>
          <p:spPr bwMode="auto">
            <a:xfrm>
              <a:off x="2112" y="2237"/>
              <a:ext cx="96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1529" name="Freeform 66"/>
            <p:cNvSpPr>
              <a:spLocks/>
            </p:cNvSpPr>
            <p:nvPr/>
          </p:nvSpPr>
          <p:spPr bwMode="auto">
            <a:xfrm>
              <a:off x="3072" y="2189"/>
              <a:ext cx="96" cy="48"/>
            </a:xfrm>
            <a:custGeom>
              <a:avLst/>
              <a:gdLst>
                <a:gd name="T0" fmla="*/ 0 w 96"/>
                <a:gd name="T1" fmla="*/ 48 h 48"/>
                <a:gd name="T2" fmla="*/ 48 w 96"/>
                <a:gd name="T3" fmla="*/ 0 h 48"/>
                <a:gd name="T4" fmla="*/ 96 w 96"/>
                <a:gd name="T5" fmla="*/ 48 h 48"/>
                <a:gd name="T6" fmla="*/ 0 60000 65536"/>
                <a:gd name="T7" fmla="*/ 0 60000 65536"/>
                <a:gd name="T8" fmla="*/ 0 60000 65536"/>
                <a:gd name="T9" fmla="*/ 0 w 96"/>
                <a:gd name="T10" fmla="*/ 0 h 48"/>
                <a:gd name="T11" fmla="*/ 96 w 96"/>
                <a:gd name="T12" fmla="*/ 48 h 48"/>
              </a:gdLst>
              <a:ahLst/>
              <a:cxnLst>
                <a:cxn ang="T6">
                  <a:pos x="T0" y="T1"/>
                </a:cxn>
                <a:cxn ang="T7">
                  <a:pos x="T2" y="T3"/>
                </a:cxn>
                <a:cxn ang="T8">
                  <a:pos x="T4" y="T5"/>
                </a:cxn>
              </a:cxnLst>
              <a:rect l="T9" t="T10" r="T11" b="T12"/>
              <a:pathLst>
                <a:path w="96" h="48">
                  <a:moveTo>
                    <a:pt x="0" y="48"/>
                  </a:moveTo>
                  <a:lnTo>
                    <a:pt x="48" y="0"/>
                  </a:lnTo>
                  <a:lnTo>
                    <a:pt x="96" y="48"/>
                  </a:lnTo>
                </a:path>
              </a:pathLst>
            </a:custGeom>
            <a:noFill/>
            <a:ln w="2857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1530" name="Line 67"/>
            <p:cNvSpPr>
              <a:spLocks noChangeShapeType="1"/>
            </p:cNvSpPr>
            <p:nvPr/>
          </p:nvSpPr>
          <p:spPr bwMode="auto">
            <a:xfrm>
              <a:off x="1872" y="3533"/>
              <a:ext cx="0" cy="192"/>
            </a:xfrm>
            <a:prstGeom prst="line">
              <a:avLst/>
            </a:prstGeom>
            <a:noFill/>
            <a:ln w="38100" cmpd="dbl">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31" name="Line 68"/>
            <p:cNvSpPr>
              <a:spLocks noChangeShapeType="1"/>
            </p:cNvSpPr>
            <p:nvPr/>
          </p:nvSpPr>
          <p:spPr bwMode="auto">
            <a:xfrm>
              <a:off x="3168" y="3533"/>
              <a:ext cx="0" cy="192"/>
            </a:xfrm>
            <a:prstGeom prst="line">
              <a:avLst/>
            </a:prstGeom>
            <a:noFill/>
            <a:ln w="38100" cmpd="dbl">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32" name="Line 69"/>
            <p:cNvSpPr>
              <a:spLocks noChangeShapeType="1"/>
            </p:cNvSpPr>
            <p:nvPr/>
          </p:nvSpPr>
          <p:spPr bwMode="auto">
            <a:xfrm flipH="1">
              <a:off x="1824" y="3197"/>
              <a:ext cx="0" cy="192"/>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1533" name="Line 70"/>
            <p:cNvSpPr>
              <a:spLocks noChangeShapeType="1"/>
            </p:cNvSpPr>
            <p:nvPr/>
          </p:nvSpPr>
          <p:spPr bwMode="auto">
            <a:xfrm>
              <a:off x="2112" y="3197"/>
              <a:ext cx="0" cy="192"/>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1534" name="Line 71"/>
            <p:cNvSpPr>
              <a:spLocks noChangeShapeType="1"/>
            </p:cNvSpPr>
            <p:nvPr/>
          </p:nvSpPr>
          <p:spPr bwMode="auto">
            <a:xfrm>
              <a:off x="3408" y="3053"/>
              <a:ext cx="0" cy="336"/>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1535" name="Line 72"/>
            <p:cNvSpPr>
              <a:spLocks noChangeShapeType="1"/>
            </p:cNvSpPr>
            <p:nvPr/>
          </p:nvSpPr>
          <p:spPr bwMode="auto">
            <a:xfrm>
              <a:off x="3120" y="3053"/>
              <a:ext cx="0" cy="336"/>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1536" name="Line 73"/>
            <p:cNvSpPr>
              <a:spLocks noChangeShapeType="1"/>
            </p:cNvSpPr>
            <p:nvPr/>
          </p:nvSpPr>
          <p:spPr bwMode="auto">
            <a:xfrm>
              <a:off x="4512" y="3197"/>
              <a:ext cx="0" cy="192"/>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1537" name="Text Box 74"/>
            <p:cNvSpPr txBox="1">
              <a:spLocks noChangeArrowheads="1"/>
            </p:cNvSpPr>
            <p:nvPr/>
          </p:nvSpPr>
          <p:spPr bwMode="auto">
            <a:xfrm>
              <a:off x="4272" y="3341"/>
              <a:ext cx="54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To memory</a:t>
              </a:r>
            </a:p>
          </p:txBody>
        </p:sp>
        <p:sp>
          <p:nvSpPr>
            <p:cNvPr id="191538" name="Text Box 75"/>
            <p:cNvSpPr txBox="1">
              <a:spLocks noChangeArrowheads="1"/>
            </p:cNvSpPr>
            <p:nvPr/>
          </p:nvSpPr>
          <p:spPr bwMode="auto">
            <a:xfrm>
              <a:off x="720" y="1373"/>
              <a:ext cx="64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From memory</a:t>
              </a:r>
            </a:p>
          </p:txBody>
        </p:sp>
        <p:sp>
          <p:nvSpPr>
            <p:cNvPr id="191539" name="Line 76"/>
            <p:cNvSpPr>
              <a:spLocks noChangeShapeType="1"/>
            </p:cNvSpPr>
            <p:nvPr/>
          </p:nvSpPr>
          <p:spPr bwMode="auto">
            <a:xfrm>
              <a:off x="1008" y="1517"/>
              <a:ext cx="0" cy="192"/>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1540" name="Text Box 77"/>
            <p:cNvSpPr txBox="1">
              <a:spLocks noChangeArrowheads="1"/>
            </p:cNvSpPr>
            <p:nvPr/>
          </p:nvSpPr>
          <p:spPr bwMode="auto">
            <a:xfrm>
              <a:off x="3648" y="1997"/>
              <a:ext cx="5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OPERAND</a:t>
              </a:r>
            </a:p>
            <a:p>
              <a:r>
                <a:rPr kumimoji="0" lang="en-US" altLang="zh-CN" sz="1000" b="1">
                  <a:latin typeface="Arial" charset="0"/>
                </a:rPr>
                <a:t>BUSES</a:t>
              </a:r>
            </a:p>
          </p:txBody>
        </p:sp>
        <p:sp>
          <p:nvSpPr>
            <p:cNvPr id="191541" name="Text Box 78"/>
            <p:cNvSpPr txBox="1">
              <a:spLocks noChangeArrowheads="1"/>
            </p:cNvSpPr>
            <p:nvPr/>
          </p:nvSpPr>
          <p:spPr bwMode="auto">
            <a:xfrm>
              <a:off x="2208" y="2333"/>
              <a:ext cx="78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OPERATION BUS</a:t>
              </a:r>
            </a:p>
          </p:txBody>
        </p:sp>
        <p:sp>
          <p:nvSpPr>
            <p:cNvPr id="191542" name="Text Box 79"/>
            <p:cNvSpPr txBox="1">
              <a:spLocks noChangeArrowheads="1"/>
            </p:cNvSpPr>
            <p:nvPr/>
          </p:nvSpPr>
          <p:spPr bwMode="auto">
            <a:xfrm>
              <a:off x="2208" y="2813"/>
              <a:ext cx="69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RESERVATION</a:t>
              </a:r>
            </a:p>
            <a:p>
              <a:r>
                <a:rPr kumimoji="0" lang="en-US" altLang="zh-CN" sz="1000" b="1">
                  <a:latin typeface="Arial" charset="0"/>
                </a:rPr>
                <a:t>STATIONS</a:t>
              </a:r>
            </a:p>
          </p:txBody>
        </p:sp>
        <p:sp>
          <p:nvSpPr>
            <p:cNvPr id="191543" name="Text Box 80"/>
            <p:cNvSpPr txBox="1">
              <a:spLocks noChangeArrowheads="1"/>
            </p:cNvSpPr>
            <p:nvPr/>
          </p:nvSpPr>
          <p:spPr bwMode="auto">
            <a:xfrm>
              <a:off x="1680" y="3389"/>
              <a:ext cx="50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FP adders</a:t>
              </a:r>
            </a:p>
          </p:txBody>
        </p:sp>
        <p:sp>
          <p:nvSpPr>
            <p:cNvPr id="191544" name="Text Box 81"/>
            <p:cNvSpPr txBox="1">
              <a:spLocks noChangeArrowheads="1"/>
            </p:cNvSpPr>
            <p:nvPr/>
          </p:nvSpPr>
          <p:spPr bwMode="auto">
            <a:xfrm>
              <a:off x="2880" y="3389"/>
              <a:ext cx="6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FP multipliers</a:t>
              </a:r>
            </a:p>
          </p:txBody>
        </p:sp>
        <p:sp>
          <p:nvSpPr>
            <p:cNvPr id="191545" name="Text Box 82"/>
            <p:cNvSpPr txBox="1">
              <a:spLocks noChangeArrowheads="1"/>
            </p:cNvSpPr>
            <p:nvPr/>
          </p:nvSpPr>
          <p:spPr bwMode="auto">
            <a:xfrm>
              <a:off x="1392" y="1661"/>
              <a:ext cx="4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LOAD</a:t>
              </a:r>
            </a:p>
            <a:p>
              <a:r>
                <a:rPr kumimoji="0" lang="en-US" altLang="zh-CN" sz="1000" b="1">
                  <a:latin typeface="Arial" charset="0"/>
                </a:rPr>
                <a:t>BUFFERS</a:t>
              </a:r>
            </a:p>
          </p:txBody>
        </p:sp>
        <p:sp>
          <p:nvSpPr>
            <p:cNvPr id="191546" name="Text Box 83"/>
            <p:cNvSpPr txBox="1">
              <a:spLocks noChangeArrowheads="1"/>
            </p:cNvSpPr>
            <p:nvPr/>
          </p:nvSpPr>
          <p:spPr bwMode="auto">
            <a:xfrm>
              <a:off x="3840" y="2813"/>
              <a:ext cx="4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STORE</a:t>
              </a:r>
            </a:p>
            <a:p>
              <a:r>
                <a:rPr kumimoji="0" lang="en-US" altLang="zh-CN" sz="1000" b="1">
                  <a:latin typeface="Arial" charset="0"/>
                </a:rPr>
                <a:t>BUFFERS</a:t>
              </a:r>
            </a:p>
          </p:txBody>
        </p:sp>
        <p:sp>
          <p:nvSpPr>
            <p:cNvPr id="191547" name="Text Box 84"/>
            <p:cNvSpPr txBox="1">
              <a:spLocks noChangeArrowheads="1"/>
            </p:cNvSpPr>
            <p:nvPr/>
          </p:nvSpPr>
          <p:spPr bwMode="auto">
            <a:xfrm>
              <a:off x="1872" y="893"/>
              <a:ext cx="59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FLT. PT.</a:t>
              </a:r>
            </a:p>
            <a:p>
              <a:r>
                <a:rPr kumimoji="0" lang="en-US" altLang="zh-CN" sz="1000" b="1">
                  <a:latin typeface="Arial" charset="0"/>
                </a:rPr>
                <a:t>OPERATION</a:t>
              </a:r>
            </a:p>
            <a:p>
              <a:r>
                <a:rPr kumimoji="0" lang="en-US" altLang="zh-CN" sz="1000" b="1">
                  <a:latin typeface="Arial" charset="0"/>
                </a:rPr>
                <a:t>QUEUE</a:t>
              </a:r>
            </a:p>
          </p:txBody>
        </p:sp>
        <p:sp>
          <p:nvSpPr>
            <p:cNvPr id="191548" name="Line 85"/>
            <p:cNvSpPr>
              <a:spLocks noChangeShapeType="1"/>
            </p:cNvSpPr>
            <p:nvPr/>
          </p:nvSpPr>
          <p:spPr bwMode="auto">
            <a:xfrm>
              <a:off x="2544" y="845"/>
              <a:ext cx="0" cy="24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1549" name="Text Box 86"/>
            <p:cNvSpPr txBox="1">
              <a:spLocks noChangeArrowheads="1"/>
            </p:cNvSpPr>
            <p:nvPr/>
          </p:nvSpPr>
          <p:spPr bwMode="auto">
            <a:xfrm>
              <a:off x="2544" y="845"/>
              <a:ext cx="5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From IF unit</a:t>
              </a:r>
            </a:p>
          </p:txBody>
        </p:sp>
        <p:sp>
          <p:nvSpPr>
            <p:cNvPr id="191550" name="Text Box 87"/>
            <p:cNvSpPr txBox="1">
              <a:spLocks noChangeArrowheads="1"/>
            </p:cNvSpPr>
            <p:nvPr/>
          </p:nvSpPr>
          <p:spPr bwMode="auto">
            <a:xfrm>
              <a:off x="4224" y="1469"/>
              <a:ext cx="5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4 FP</a:t>
              </a:r>
            </a:p>
            <a:p>
              <a:r>
                <a:rPr kumimoji="0" lang="en-US" altLang="zh-CN" sz="1000" b="1">
                  <a:latin typeface="Arial" charset="0"/>
                </a:rPr>
                <a:t>REGISTERS</a:t>
              </a:r>
            </a:p>
          </p:txBody>
        </p:sp>
        <p:sp>
          <p:nvSpPr>
            <p:cNvPr id="191551" name="Text Box 88"/>
            <p:cNvSpPr txBox="1">
              <a:spLocks noChangeArrowheads="1"/>
            </p:cNvSpPr>
            <p:nvPr/>
          </p:nvSpPr>
          <p:spPr bwMode="auto">
            <a:xfrm>
              <a:off x="528" y="2429"/>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1</a:t>
              </a:r>
            </a:p>
          </p:txBody>
        </p:sp>
        <p:sp>
          <p:nvSpPr>
            <p:cNvPr id="191552" name="Text Box 89"/>
            <p:cNvSpPr txBox="1">
              <a:spLocks noChangeArrowheads="1"/>
            </p:cNvSpPr>
            <p:nvPr/>
          </p:nvSpPr>
          <p:spPr bwMode="auto">
            <a:xfrm>
              <a:off x="528" y="2285"/>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2</a:t>
              </a:r>
            </a:p>
          </p:txBody>
        </p:sp>
        <p:sp>
          <p:nvSpPr>
            <p:cNvPr id="191553" name="Text Box 90"/>
            <p:cNvSpPr txBox="1">
              <a:spLocks noChangeArrowheads="1"/>
            </p:cNvSpPr>
            <p:nvPr/>
          </p:nvSpPr>
          <p:spPr bwMode="auto">
            <a:xfrm>
              <a:off x="528" y="2141"/>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3</a:t>
              </a:r>
            </a:p>
          </p:txBody>
        </p:sp>
        <p:sp>
          <p:nvSpPr>
            <p:cNvPr id="191554" name="Text Box 91"/>
            <p:cNvSpPr txBox="1">
              <a:spLocks noChangeArrowheads="1"/>
            </p:cNvSpPr>
            <p:nvPr/>
          </p:nvSpPr>
          <p:spPr bwMode="auto">
            <a:xfrm>
              <a:off x="528" y="1997"/>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4</a:t>
              </a:r>
            </a:p>
          </p:txBody>
        </p:sp>
        <p:sp>
          <p:nvSpPr>
            <p:cNvPr id="191555" name="Text Box 92"/>
            <p:cNvSpPr txBox="1">
              <a:spLocks noChangeArrowheads="1"/>
            </p:cNvSpPr>
            <p:nvPr/>
          </p:nvSpPr>
          <p:spPr bwMode="auto">
            <a:xfrm>
              <a:off x="528" y="1853"/>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5</a:t>
              </a:r>
            </a:p>
          </p:txBody>
        </p:sp>
        <p:sp>
          <p:nvSpPr>
            <p:cNvPr id="191556" name="Text Box 93"/>
            <p:cNvSpPr txBox="1">
              <a:spLocks noChangeArrowheads="1"/>
            </p:cNvSpPr>
            <p:nvPr/>
          </p:nvSpPr>
          <p:spPr bwMode="auto">
            <a:xfrm>
              <a:off x="528" y="1709"/>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6</a:t>
              </a:r>
            </a:p>
          </p:txBody>
        </p:sp>
        <p:sp>
          <p:nvSpPr>
            <p:cNvPr id="191557" name="Text Box 94"/>
            <p:cNvSpPr txBox="1">
              <a:spLocks noChangeArrowheads="1"/>
            </p:cNvSpPr>
            <p:nvPr/>
          </p:nvSpPr>
          <p:spPr bwMode="auto">
            <a:xfrm>
              <a:off x="1392" y="3053"/>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1</a:t>
              </a:r>
            </a:p>
          </p:txBody>
        </p:sp>
        <p:sp>
          <p:nvSpPr>
            <p:cNvPr id="191558" name="Text Box 95"/>
            <p:cNvSpPr txBox="1">
              <a:spLocks noChangeArrowheads="1"/>
            </p:cNvSpPr>
            <p:nvPr/>
          </p:nvSpPr>
          <p:spPr bwMode="auto">
            <a:xfrm>
              <a:off x="3552" y="2909"/>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1</a:t>
              </a:r>
            </a:p>
          </p:txBody>
        </p:sp>
        <p:sp>
          <p:nvSpPr>
            <p:cNvPr id="191559" name="Text Box 96"/>
            <p:cNvSpPr txBox="1">
              <a:spLocks noChangeArrowheads="1"/>
            </p:cNvSpPr>
            <p:nvPr/>
          </p:nvSpPr>
          <p:spPr bwMode="auto">
            <a:xfrm>
              <a:off x="1392" y="2909"/>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2</a:t>
              </a:r>
            </a:p>
          </p:txBody>
        </p:sp>
        <p:sp>
          <p:nvSpPr>
            <p:cNvPr id="191560" name="Text Box 97"/>
            <p:cNvSpPr txBox="1">
              <a:spLocks noChangeArrowheads="1"/>
            </p:cNvSpPr>
            <p:nvPr/>
          </p:nvSpPr>
          <p:spPr bwMode="auto">
            <a:xfrm>
              <a:off x="3552" y="2765"/>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2</a:t>
              </a:r>
            </a:p>
          </p:txBody>
        </p:sp>
        <p:sp>
          <p:nvSpPr>
            <p:cNvPr id="191561" name="Text Box 98"/>
            <p:cNvSpPr txBox="1">
              <a:spLocks noChangeArrowheads="1"/>
            </p:cNvSpPr>
            <p:nvPr/>
          </p:nvSpPr>
          <p:spPr bwMode="auto">
            <a:xfrm>
              <a:off x="1392" y="2765"/>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3</a:t>
              </a:r>
            </a:p>
          </p:txBody>
        </p:sp>
        <p:sp>
          <p:nvSpPr>
            <p:cNvPr id="191562" name="Text Box 99"/>
            <p:cNvSpPr txBox="1">
              <a:spLocks noChangeArrowheads="1"/>
            </p:cNvSpPr>
            <p:nvPr/>
          </p:nvSpPr>
          <p:spPr bwMode="auto">
            <a:xfrm>
              <a:off x="2016" y="3725"/>
              <a:ext cx="11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000" b="1">
                  <a:latin typeface="Arial" charset="0"/>
                </a:rPr>
                <a:t>COMMON DATA BUS (CDB)</a:t>
              </a:r>
            </a:p>
          </p:txBody>
        </p:sp>
      </p:gr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157</a:t>
            </a:fld>
            <a:endParaRPr lang="en-US" altLang="zh-CN" dirty="0"/>
          </a:p>
        </p:txBody>
      </p:sp>
    </p:spTree>
    <p:extLst>
      <p:ext uri="{BB962C8B-B14F-4D97-AF65-F5344CB8AC3E}">
        <p14:creationId xmlns:p14="http://schemas.microsoft.com/office/powerpoint/2010/main" val="1669453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D92A1DC1-5AEB-4C3B-8806-5FBACD94F0B3}" type="datetime1">
              <a:rPr lang="zh-CN" altLang="en-US" sz="1400" smtClean="0"/>
              <a:t>2021/11/7</a:t>
            </a:fld>
            <a:endParaRPr lang="en-US" altLang="zh-CN" sz="1400"/>
          </a:p>
        </p:txBody>
      </p:sp>
      <p:sp>
        <p:nvSpPr>
          <p:cNvPr id="19046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90469" name="Rectangle 2"/>
          <p:cNvSpPr>
            <a:spLocks noGrp="1" noChangeArrowheads="1"/>
          </p:cNvSpPr>
          <p:nvPr>
            <p:ph type="title"/>
          </p:nvPr>
        </p:nvSpPr>
        <p:spPr>
          <a:xfrm>
            <a:off x="990600" y="217488"/>
            <a:ext cx="7162800" cy="827087"/>
          </a:xfrm>
        </p:spPr>
        <p:txBody>
          <a:bodyPr/>
          <a:lstStyle/>
          <a:p>
            <a:pPr eaLnBrk="1" hangingPunct="1"/>
            <a:r>
              <a:rPr lang="en-US" altLang="zh-CN" sz="4000" smtClean="0">
                <a:solidFill>
                  <a:schemeClr val="tx1"/>
                </a:solidFill>
              </a:rPr>
              <a:t>Data structures</a:t>
            </a:r>
          </a:p>
        </p:txBody>
      </p:sp>
      <p:sp>
        <p:nvSpPr>
          <p:cNvPr id="190470" name="Rectangle 3"/>
          <p:cNvSpPr>
            <a:spLocks noGrp="1" noChangeArrowheads="1"/>
          </p:cNvSpPr>
          <p:nvPr>
            <p:ph type="body" idx="1"/>
          </p:nvPr>
        </p:nvSpPr>
        <p:spPr>
          <a:xfrm>
            <a:off x="449263" y="1255713"/>
            <a:ext cx="8694737" cy="5221287"/>
          </a:xfrm>
        </p:spPr>
        <p:txBody>
          <a:bodyPr/>
          <a:lstStyle/>
          <a:p>
            <a:pPr eaLnBrk="1" hangingPunct="1"/>
            <a:r>
              <a:rPr lang="en-US" altLang="zh-CN" smtClean="0"/>
              <a:t>Register status</a:t>
            </a:r>
          </a:p>
          <a:p>
            <a:pPr lvl="1" eaLnBrk="1" hangingPunct="1">
              <a:buFont typeface="Wingdings" pitchFamily="2" charset="2"/>
              <a:buChar char="§"/>
            </a:pPr>
            <a:r>
              <a:rPr lang="en-US" altLang="zh-CN" sz="3200" smtClean="0"/>
              <a:t>Register file stores either a tag or a value</a:t>
            </a:r>
          </a:p>
          <a:p>
            <a:pPr eaLnBrk="1" hangingPunct="1"/>
            <a:r>
              <a:rPr lang="en-US" altLang="zh-CN" smtClean="0">
                <a:latin typeface="Arial" charset="0"/>
              </a:rPr>
              <a:t>“</a:t>
            </a:r>
            <a:r>
              <a:rPr lang="en-US" altLang="zh-CN" smtClean="0"/>
              <a:t>Instruction status</a:t>
            </a:r>
            <a:r>
              <a:rPr lang="en-US" altLang="zh-CN" smtClean="0">
                <a:latin typeface="Arial" charset="0"/>
              </a:rPr>
              <a:t>”</a:t>
            </a:r>
            <a:endParaRPr lang="en-US" altLang="zh-CN" smtClean="0"/>
          </a:p>
          <a:p>
            <a:pPr lvl="1" eaLnBrk="1" hangingPunct="1">
              <a:buFont typeface="Wingdings" pitchFamily="2" charset="2"/>
              <a:buChar char="§"/>
            </a:pPr>
            <a:r>
              <a:rPr lang="en-US" altLang="zh-CN" smtClean="0"/>
              <a:t>This is for illustration only, not a real data structure</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158</a:t>
            </a:fld>
            <a:endParaRPr lang="en-US" altLang="zh-CN" dirty="0"/>
          </a:p>
        </p:txBody>
      </p:sp>
    </p:spTree>
    <p:extLst>
      <p:ext uri="{BB962C8B-B14F-4D97-AF65-F5344CB8AC3E}">
        <p14:creationId xmlns:p14="http://schemas.microsoft.com/office/powerpoint/2010/main" val="1268854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5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B5352BD-9390-4712-B3A4-6FF14DCB0518}" type="datetime1">
              <a:rPr lang="zh-CN" altLang="en-US" sz="1400" smtClean="0"/>
              <a:t>2021/11/7</a:t>
            </a:fld>
            <a:endParaRPr lang="en-US" altLang="zh-CN" sz="1400"/>
          </a:p>
        </p:txBody>
      </p:sp>
      <p:sp>
        <p:nvSpPr>
          <p:cNvPr id="19251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92517" name="Rectangle 2"/>
          <p:cNvSpPr>
            <a:spLocks noGrp="1" noChangeArrowheads="1"/>
          </p:cNvSpPr>
          <p:nvPr>
            <p:ph type="title"/>
          </p:nvPr>
        </p:nvSpPr>
        <p:spPr/>
        <p:txBody>
          <a:bodyPr/>
          <a:lstStyle/>
          <a:p>
            <a:pPr eaLnBrk="1" hangingPunct="1"/>
            <a:r>
              <a:rPr lang="en-US" altLang="zh-CN" smtClean="0"/>
              <a:t>Reservation Station Duties</a:t>
            </a:r>
          </a:p>
        </p:txBody>
      </p:sp>
      <p:sp>
        <p:nvSpPr>
          <p:cNvPr id="192518" name="Rectangle 3"/>
          <p:cNvSpPr>
            <a:spLocks noGrp="1" noChangeArrowheads="1"/>
          </p:cNvSpPr>
          <p:nvPr>
            <p:ph type="body" idx="1"/>
          </p:nvPr>
        </p:nvSpPr>
        <p:spPr>
          <a:xfrm>
            <a:off x="683568" y="1628800"/>
            <a:ext cx="7772400" cy="4114800"/>
          </a:xfrm>
        </p:spPr>
        <p:txBody>
          <a:bodyPr/>
          <a:lstStyle/>
          <a:p>
            <a:pPr marL="285750" indent="-285750" eaLnBrk="1" hangingPunct="1"/>
            <a:r>
              <a:rPr lang="en-US" altLang="zh-CN" sz="2400" dirty="0" err="1" smtClean="0"/>
              <a:t>Snarf</a:t>
            </a:r>
            <a:r>
              <a:rPr lang="en-US" altLang="zh-CN" sz="2400" dirty="0" smtClean="0"/>
              <a:t> sources off CDB when they appear</a:t>
            </a:r>
          </a:p>
          <a:p>
            <a:pPr marL="685800" lvl="1" indent="-228600" eaLnBrk="1" hangingPunct="1"/>
            <a:r>
              <a:rPr lang="en-US" altLang="zh-CN" sz="2000" dirty="0" smtClean="0"/>
              <a:t>CDB results are tagged with where they came from</a:t>
            </a:r>
          </a:p>
          <a:p>
            <a:pPr marL="285750" indent="-285750" eaLnBrk="1" hangingPunct="1"/>
            <a:r>
              <a:rPr lang="en-US" altLang="zh-CN" sz="2400" dirty="0" smtClean="0"/>
              <a:t>When all operands are present, enable the associate FU to execute</a:t>
            </a:r>
          </a:p>
          <a:p>
            <a:pPr marL="285750" indent="-285750" eaLnBrk="1" hangingPunct="1"/>
            <a:r>
              <a:rPr lang="en-US" altLang="zh-CN" sz="2400" dirty="0" smtClean="0"/>
              <a:t>Since values aren</a:t>
            </a:r>
            <a:r>
              <a:rPr lang="en-US" altLang="zh-CN" sz="2400" dirty="0" smtClean="0">
                <a:latin typeface="Arial" charset="0"/>
              </a:rPr>
              <a:t>’</a:t>
            </a:r>
            <a:r>
              <a:rPr lang="en-US" altLang="zh-CN" sz="2400" dirty="0" smtClean="0"/>
              <a:t>t really written to registers (until later): no WAR or WAW hazards are possible</a:t>
            </a:r>
          </a:p>
          <a:p>
            <a:pPr marL="285750" indent="-285750" eaLnBrk="1" hangingPunct="1"/>
            <a:r>
              <a:rPr lang="en-US" altLang="zh-CN" sz="2400" dirty="0" smtClean="0"/>
              <a:t>Structural hazards checked at two points</a:t>
            </a:r>
          </a:p>
          <a:p>
            <a:pPr marL="685800" lvl="1" indent="-228600" eaLnBrk="1" hangingPunct="1"/>
            <a:r>
              <a:rPr lang="en-US" altLang="zh-CN" sz="2000" dirty="0" smtClean="0"/>
              <a:t>At dispatch </a:t>
            </a:r>
            <a:r>
              <a:rPr lang="en-US" altLang="zh-CN" sz="2000" dirty="0" smtClean="0">
                <a:latin typeface="Arial" charset="0"/>
              </a:rPr>
              <a:t>–</a:t>
            </a:r>
            <a:r>
              <a:rPr lang="en-US" altLang="zh-CN" sz="2000" dirty="0" smtClean="0"/>
              <a:t> a free reservation station of the right type must be available</a:t>
            </a:r>
          </a:p>
          <a:p>
            <a:pPr marL="685800" lvl="1" indent="-228600" eaLnBrk="1" hangingPunct="1"/>
            <a:r>
              <a:rPr lang="en-US" altLang="zh-CN" sz="2000" dirty="0" smtClean="0"/>
              <a:t>When execution packet is ready </a:t>
            </a:r>
            <a:r>
              <a:rPr lang="en-US" altLang="zh-CN" sz="2000" dirty="0" smtClean="0">
                <a:latin typeface="Arial" charset="0"/>
              </a:rPr>
              <a:t>–</a:t>
            </a:r>
            <a:r>
              <a:rPr lang="en-US" altLang="zh-CN" sz="2000" dirty="0" smtClean="0"/>
              <a:t> multiple </a:t>
            </a:r>
            <a:r>
              <a:rPr lang="en-US" altLang="zh-CN" sz="2000" dirty="0" err="1" smtClean="0"/>
              <a:t>reservatino</a:t>
            </a:r>
            <a:r>
              <a:rPr lang="en-US" altLang="zh-CN" sz="2000" dirty="0" smtClean="0"/>
              <a:t> stations may compete for a shared FU</a:t>
            </a:r>
          </a:p>
          <a:p>
            <a:pPr lvl="2" eaLnBrk="1" hangingPunct="1"/>
            <a:r>
              <a:rPr lang="en-US" altLang="zh-CN" sz="1800" dirty="0" smtClean="0"/>
              <a:t>Program order used as basis for arbitration if required</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159</a:t>
            </a:fld>
            <a:endParaRPr lang="en-US" altLang="zh-CN" dirty="0"/>
          </a:p>
        </p:txBody>
      </p:sp>
    </p:spTree>
    <p:extLst>
      <p:ext uri="{BB962C8B-B14F-4D97-AF65-F5344CB8AC3E}">
        <p14:creationId xmlns:p14="http://schemas.microsoft.com/office/powerpoint/2010/main" val="3602292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369BE7C-2737-4C77-AC4F-AE7DC4AD74C0}" type="datetime1">
              <a:rPr lang="zh-CN" altLang="en-US" sz="1400" smtClean="0"/>
              <a:t>2021/11/7</a:t>
            </a:fld>
            <a:endParaRPr lang="en-US" altLang="zh-CN" sz="1400"/>
          </a:p>
        </p:txBody>
      </p:sp>
      <p:sp>
        <p:nvSpPr>
          <p:cNvPr id="102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030" name="Rectangle 2"/>
          <p:cNvSpPr>
            <a:spLocks noGrp="1" noChangeArrowheads="1"/>
          </p:cNvSpPr>
          <p:nvPr>
            <p:ph type="title"/>
          </p:nvPr>
        </p:nvSpPr>
        <p:spPr>
          <a:xfrm>
            <a:off x="685800" y="575468"/>
            <a:ext cx="7772400" cy="677863"/>
          </a:xfrm>
        </p:spPr>
        <p:txBody>
          <a:bodyPr/>
          <a:lstStyle/>
          <a:p>
            <a:pPr eaLnBrk="1" hangingPunct="1"/>
            <a:r>
              <a:rPr lang="zh-CN" altLang="en-US" sz="4000" b="1" i="1" dirty="0" smtClean="0">
                <a:solidFill>
                  <a:srgbClr val="FF0000"/>
                </a:solidFill>
                <a:ea typeface="楷体_GB2312" pitchFamily="49" charset="-122"/>
              </a:rPr>
              <a:t>流水线的表示方法</a:t>
            </a:r>
          </a:p>
        </p:txBody>
      </p:sp>
      <p:sp>
        <p:nvSpPr>
          <p:cNvPr id="1031" name="Rectangle 3"/>
          <p:cNvSpPr>
            <a:spLocks noGrp="1" noChangeArrowheads="1"/>
          </p:cNvSpPr>
          <p:nvPr>
            <p:ph type="body" idx="1"/>
          </p:nvPr>
        </p:nvSpPr>
        <p:spPr>
          <a:xfrm>
            <a:off x="609600" y="1295400"/>
            <a:ext cx="8345488" cy="4837113"/>
          </a:xfrm>
        </p:spPr>
        <p:txBody>
          <a:bodyPr/>
          <a:lstStyle/>
          <a:p>
            <a:pPr eaLnBrk="1" hangingPunct="1">
              <a:lnSpc>
                <a:spcPct val="90000"/>
              </a:lnSpc>
            </a:pPr>
            <a:r>
              <a:rPr lang="zh-CN" altLang="en-US" sz="2400" smtClean="0"/>
              <a:t>流水线的表示法有三种：连接图、时空图、预约表。主要考虑前二种。</a:t>
            </a:r>
          </a:p>
          <a:p>
            <a:pPr eaLnBrk="1" hangingPunct="1">
              <a:lnSpc>
                <a:spcPct val="90000"/>
              </a:lnSpc>
              <a:buFontTx/>
              <a:buNone/>
            </a:pPr>
            <a:r>
              <a:rPr lang="en-US" altLang="zh-CN" sz="2400" smtClean="0"/>
              <a:t>1</a:t>
            </a:r>
            <a:r>
              <a:rPr lang="zh-CN" altLang="en-US" sz="2400" smtClean="0"/>
              <a:t>、简单流水线的连接图表示</a:t>
            </a:r>
          </a:p>
          <a:p>
            <a:pPr eaLnBrk="1" hangingPunct="1">
              <a:lnSpc>
                <a:spcPct val="90000"/>
              </a:lnSpc>
              <a:buFontTx/>
              <a:buNone/>
            </a:pPr>
            <a:endParaRPr lang="zh-CN" altLang="en-US" sz="2400" smtClean="0"/>
          </a:p>
          <a:p>
            <a:pPr eaLnBrk="1" hangingPunct="1">
              <a:lnSpc>
                <a:spcPct val="90000"/>
              </a:lnSpc>
              <a:buFontTx/>
              <a:buNone/>
            </a:pPr>
            <a:endParaRPr lang="zh-CN" altLang="en-US" sz="2400" smtClean="0"/>
          </a:p>
          <a:p>
            <a:pPr eaLnBrk="1" hangingPunct="1">
              <a:lnSpc>
                <a:spcPct val="90000"/>
              </a:lnSpc>
              <a:buFontTx/>
              <a:buNone/>
            </a:pPr>
            <a:endParaRPr lang="zh-CN" altLang="en-US" sz="2400" smtClean="0"/>
          </a:p>
          <a:p>
            <a:pPr eaLnBrk="1" hangingPunct="1">
              <a:lnSpc>
                <a:spcPct val="90000"/>
              </a:lnSpc>
              <a:buFontTx/>
              <a:buNone/>
            </a:pPr>
            <a:r>
              <a:rPr lang="zh-CN" altLang="en-US" smtClean="0"/>
              <a:t>       </a:t>
            </a:r>
            <a:r>
              <a:rPr lang="zh-CN" altLang="en-US" sz="2400" smtClean="0"/>
              <a:t>流水线的每一个阶段称为流水步、流水步骤、流水段、流水线阶段、流水功能段、功能段、流水级、流水节拍等。一个流水阶段与另一个流水阶段相连形成流水线。指令从流水线一端进入，经过流水线的处理，从另一端流出。</a:t>
            </a:r>
          </a:p>
          <a:p>
            <a:pPr eaLnBrk="1" hangingPunct="1">
              <a:lnSpc>
                <a:spcPct val="90000"/>
              </a:lnSpc>
              <a:buFontTx/>
              <a:buNone/>
            </a:pPr>
            <a:r>
              <a:rPr lang="zh-CN" altLang="en-US" sz="2400" smtClean="0"/>
              <a:t>         有些复杂指令 在执行阶段也采用流水线方式工作，称为操作流水线。</a:t>
            </a:r>
          </a:p>
        </p:txBody>
      </p:sp>
      <p:grpSp>
        <p:nvGrpSpPr>
          <p:cNvPr id="1032" name="Group 4"/>
          <p:cNvGrpSpPr>
            <a:grpSpLocks/>
          </p:cNvGrpSpPr>
          <p:nvPr/>
        </p:nvGrpSpPr>
        <p:grpSpPr bwMode="auto">
          <a:xfrm>
            <a:off x="1066800" y="2743200"/>
            <a:ext cx="6553200" cy="914400"/>
            <a:chOff x="672" y="1728"/>
            <a:chExt cx="4128" cy="576"/>
          </a:xfrm>
        </p:grpSpPr>
        <p:sp>
          <p:nvSpPr>
            <p:cNvPr id="1033" name="Text Box 5"/>
            <p:cNvSpPr txBox="1">
              <a:spLocks noChangeArrowheads="1"/>
            </p:cNvSpPr>
            <p:nvPr/>
          </p:nvSpPr>
          <p:spPr bwMode="auto">
            <a:xfrm>
              <a:off x="672" y="1728"/>
              <a:ext cx="768"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a:latin typeface="Tahoma" pitchFamily="34" charset="0"/>
                </a:rPr>
                <a:t>取指令</a:t>
              </a:r>
            </a:p>
          </p:txBody>
        </p:sp>
        <p:sp>
          <p:nvSpPr>
            <p:cNvPr id="1034" name="Text Box 6"/>
            <p:cNvSpPr txBox="1">
              <a:spLocks noChangeArrowheads="1"/>
            </p:cNvSpPr>
            <p:nvPr/>
          </p:nvSpPr>
          <p:spPr bwMode="auto">
            <a:xfrm>
              <a:off x="1824" y="1728"/>
              <a:ext cx="6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a:latin typeface="Tahoma" pitchFamily="34" charset="0"/>
                </a:rPr>
                <a:t>译码</a:t>
              </a:r>
            </a:p>
          </p:txBody>
        </p:sp>
        <p:sp>
          <p:nvSpPr>
            <p:cNvPr id="1035" name="Text Box 7"/>
            <p:cNvSpPr txBox="1">
              <a:spLocks noChangeArrowheads="1"/>
            </p:cNvSpPr>
            <p:nvPr/>
          </p:nvSpPr>
          <p:spPr bwMode="auto">
            <a:xfrm>
              <a:off x="2784" y="1728"/>
              <a:ext cx="67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lang="zh-CN" altLang="en-US">
                  <a:latin typeface="Tahoma" pitchFamily="34" charset="0"/>
                </a:rPr>
                <a:t>执行</a:t>
              </a:r>
            </a:p>
          </p:txBody>
        </p:sp>
        <p:sp>
          <p:nvSpPr>
            <p:cNvPr id="1036" name="Text Box 8"/>
            <p:cNvSpPr txBox="1">
              <a:spLocks noChangeArrowheads="1"/>
            </p:cNvSpPr>
            <p:nvPr/>
          </p:nvSpPr>
          <p:spPr bwMode="auto">
            <a:xfrm>
              <a:off x="3840" y="1728"/>
              <a:ext cx="96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a:latin typeface="Tahoma" pitchFamily="34" charset="0"/>
                </a:rPr>
                <a:t>保存结果</a:t>
              </a:r>
            </a:p>
          </p:txBody>
        </p:sp>
        <p:sp>
          <p:nvSpPr>
            <p:cNvPr id="1037" name="Line 9"/>
            <p:cNvSpPr>
              <a:spLocks noChangeShapeType="1"/>
            </p:cNvSpPr>
            <p:nvPr/>
          </p:nvSpPr>
          <p:spPr bwMode="auto">
            <a:xfrm>
              <a:off x="1440" y="1872"/>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8" name="Line 10"/>
            <p:cNvSpPr>
              <a:spLocks noChangeShapeType="1"/>
            </p:cNvSpPr>
            <p:nvPr/>
          </p:nvSpPr>
          <p:spPr bwMode="auto">
            <a:xfrm>
              <a:off x="2448" y="1872"/>
              <a:ext cx="33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9" name="Line 11"/>
            <p:cNvSpPr>
              <a:spLocks noChangeShapeType="1"/>
            </p:cNvSpPr>
            <p:nvPr/>
          </p:nvSpPr>
          <p:spPr bwMode="auto">
            <a:xfrm>
              <a:off x="3456" y="1872"/>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40" name="Text Box 12"/>
            <p:cNvSpPr txBox="1">
              <a:spLocks noChangeArrowheads="1"/>
            </p:cNvSpPr>
            <p:nvPr/>
          </p:nvSpPr>
          <p:spPr bwMode="auto">
            <a:xfrm>
              <a:off x="864" y="201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a:latin typeface="Tahoma" pitchFamily="34" charset="0"/>
                  <a:sym typeface="Symbol" pitchFamily="18" charset="2"/>
                </a:rPr>
                <a:t>t</a:t>
              </a:r>
              <a:r>
                <a:rPr lang="en-US" altLang="zh-CN" baseline="-25000">
                  <a:latin typeface="Tahoma" pitchFamily="34" charset="0"/>
                  <a:sym typeface="Symbol" pitchFamily="18" charset="2"/>
                </a:rPr>
                <a:t>1</a:t>
              </a:r>
              <a:endParaRPr lang="en-US" altLang="zh-CN" baseline="-25000">
                <a:latin typeface="Tahoma" pitchFamily="34" charset="0"/>
              </a:endParaRPr>
            </a:p>
          </p:txBody>
        </p:sp>
        <p:sp>
          <p:nvSpPr>
            <p:cNvPr id="1041" name="Text Box 13"/>
            <p:cNvSpPr txBox="1">
              <a:spLocks noChangeArrowheads="1"/>
            </p:cNvSpPr>
            <p:nvPr/>
          </p:nvSpPr>
          <p:spPr bwMode="auto">
            <a:xfrm>
              <a:off x="1920" y="201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a:latin typeface="Tahoma" pitchFamily="34" charset="0"/>
                  <a:sym typeface="Symbol" pitchFamily="18" charset="2"/>
                </a:rPr>
                <a:t>t</a:t>
              </a:r>
              <a:r>
                <a:rPr lang="en-US" altLang="zh-CN" baseline="-25000">
                  <a:latin typeface="Tahoma" pitchFamily="34" charset="0"/>
                  <a:sym typeface="Symbol" pitchFamily="18" charset="2"/>
                </a:rPr>
                <a:t>2</a:t>
              </a:r>
              <a:endParaRPr lang="en-US" altLang="zh-CN" baseline="-25000">
                <a:latin typeface="Tahoma" pitchFamily="34" charset="0"/>
              </a:endParaRPr>
            </a:p>
          </p:txBody>
        </p:sp>
        <p:sp>
          <p:nvSpPr>
            <p:cNvPr id="1042" name="Text Box 14"/>
            <p:cNvSpPr txBox="1">
              <a:spLocks noChangeArrowheads="1"/>
            </p:cNvSpPr>
            <p:nvPr/>
          </p:nvSpPr>
          <p:spPr bwMode="auto">
            <a:xfrm>
              <a:off x="2880" y="201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a:latin typeface="Tahoma" pitchFamily="34" charset="0"/>
                  <a:sym typeface="Symbol" pitchFamily="18" charset="2"/>
                </a:rPr>
                <a:t>t</a:t>
              </a:r>
              <a:r>
                <a:rPr lang="en-US" altLang="zh-CN" baseline="-25000">
                  <a:latin typeface="Tahoma" pitchFamily="34" charset="0"/>
                  <a:sym typeface="Symbol" pitchFamily="18" charset="2"/>
                </a:rPr>
                <a:t>3</a:t>
              </a:r>
              <a:endParaRPr lang="en-US" altLang="zh-CN" baseline="-25000">
                <a:latin typeface="Tahoma" pitchFamily="34" charset="0"/>
              </a:endParaRPr>
            </a:p>
          </p:txBody>
        </p:sp>
        <p:sp>
          <p:nvSpPr>
            <p:cNvPr id="1043" name="Text Box 15"/>
            <p:cNvSpPr txBox="1">
              <a:spLocks noChangeArrowheads="1"/>
            </p:cNvSpPr>
            <p:nvPr/>
          </p:nvSpPr>
          <p:spPr bwMode="auto">
            <a:xfrm>
              <a:off x="4128" y="201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a:latin typeface="Tahoma" pitchFamily="34" charset="0"/>
                  <a:sym typeface="Symbol" pitchFamily="18" charset="2"/>
                </a:rPr>
                <a:t>t</a:t>
              </a:r>
              <a:r>
                <a:rPr lang="en-US" altLang="zh-CN" baseline="-25000">
                  <a:latin typeface="Tahoma" pitchFamily="34" charset="0"/>
                  <a:sym typeface="Symbol" pitchFamily="18" charset="2"/>
                </a:rPr>
                <a:t>4</a:t>
              </a:r>
              <a:endParaRPr lang="en-US" altLang="zh-CN" baseline="-25000">
                <a:latin typeface="Tahoma" pitchFamily="34" charset="0"/>
              </a:endParaRPr>
            </a:p>
          </p:txBody>
        </p:sp>
      </p:grpSp>
      <p:graphicFrame>
        <p:nvGraphicFramePr>
          <p:cNvPr id="1026" name="Object 16">
            <a:hlinkClick r:id="" action="ppaction://ole?verb=0"/>
          </p:cNvPr>
          <p:cNvGraphicFramePr>
            <a:graphicFrameLocks noChangeAspect="1"/>
          </p:cNvGraphicFramePr>
          <p:nvPr/>
        </p:nvGraphicFramePr>
        <p:xfrm>
          <a:off x="7596188" y="2133600"/>
          <a:ext cx="960437" cy="639763"/>
        </p:xfrm>
        <a:graphic>
          <a:graphicData uri="http://schemas.openxmlformats.org/presentationml/2006/ole">
            <mc:AlternateContent xmlns:mc="http://schemas.openxmlformats.org/markup-compatibility/2006">
              <mc:Choice xmlns:v="urn:schemas-microsoft-com:vml" Requires="v">
                <p:oleObj spid="_x0000_s325675" name="包" r:id="rId3" imgW="638280" imgH="466560" progId="Package">
                  <p:embed/>
                </p:oleObj>
              </mc:Choice>
              <mc:Fallback>
                <p:oleObj name="包" r:id="rId3" imgW="638280" imgH="466560" progId="Pack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188" y="2133600"/>
                        <a:ext cx="960437"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16</a:t>
            </a:fld>
            <a:endParaRPr lang="en-US" altLang="zh-CN" dirty="0"/>
          </a:p>
        </p:txBody>
      </p:sp>
    </p:spTree>
    <p:extLst>
      <p:ext uri="{BB962C8B-B14F-4D97-AF65-F5344CB8AC3E}">
        <p14:creationId xmlns:p14="http://schemas.microsoft.com/office/powerpoint/2010/main" val="3869397350"/>
      </p:ext>
    </p:extLst>
  </p:cSld>
  <p:clrMapOvr>
    <a:masterClrMapping/>
  </p:clrMapOvr>
  <p:transition spd="med">
    <p:zoom/>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AC725CF-E2D7-4C59-A7DB-5202E9331C3C}" type="datetime1">
              <a:rPr lang="zh-CN" altLang="en-US" sz="1400" smtClean="0"/>
              <a:t>2021/11/7</a:t>
            </a:fld>
            <a:endParaRPr lang="en-US" altLang="zh-CN" sz="1400"/>
          </a:p>
        </p:txBody>
      </p:sp>
      <p:sp>
        <p:nvSpPr>
          <p:cNvPr id="19353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93541" name="Rectangle 2"/>
          <p:cNvSpPr>
            <a:spLocks noGrp="1" noChangeArrowheads="1"/>
          </p:cNvSpPr>
          <p:nvPr>
            <p:ph type="title"/>
          </p:nvPr>
        </p:nvSpPr>
        <p:spPr/>
        <p:txBody>
          <a:bodyPr/>
          <a:lstStyle/>
          <a:p>
            <a:pPr eaLnBrk="1" hangingPunct="1"/>
            <a:r>
              <a:rPr lang="en-US" altLang="zh-CN" smtClean="0"/>
              <a:t>Virtual Registers</a:t>
            </a:r>
          </a:p>
        </p:txBody>
      </p:sp>
      <p:sp>
        <p:nvSpPr>
          <p:cNvPr id="193542" name="Rectangle 3"/>
          <p:cNvSpPr>
            <a:spLocks noGrp="1" noChangeArrowheads="1"/>
          </p:cNvSpPr>
          <p:nvPr>
            <p:ph type="body" idx="1"/>
          </p:nvPr>
        </p:nvSpPr>
        <p:spPr>
          <a:xfrm>
            <a:off x="683568" y="1700808"/>
            <a:ext cx="7772400" cy="4114800"/>
          </a:xfrm>
        </p:spPr>
        <p:txBody>
          <a:bodyPr/>
          <a:lstStyle/>
          <a:p>
            <a:pPr marL="285750" indent="-285750" eaLnBrk="1" hangingPunct="1"/>
            <a:r>
              <a:rPr lang="en-US" altLang="zh-CN" sz="2400" dirty="0" smtClean="0"/>
              <a:t>Tag field associated with data</a:t>
            </a:r>
          </a:p>
          <a:p>
            <a:pPr marL="285750" indent="-285750" eaLnBrk="1" hangingPunct="1"/>
            <a:r>
              <a:rPr lang="en-US" altLang="zh-CN" sz="2400" dirty="0" smtClean="0"/>
              <a:t>Tag field is a virtual register ID</a:t>
            </a:r>
          </a:p>
          <a:p>
            <a:pPr marL="285750" indent="-285750" eaLnBrk="1" hangingPunct="1"/>
            <a:r>
              <a:rPr lang="en-US" altLang="zh-CN" sz="2400" dirty="0" smtClean="0"/>
              <a:t>Corresponds to reservation station and load buffer names</a:t>
            </a:r>
          </a:p>
          <a:p>
            <a:pPr marL="285750" indent="-285750" eaLnBrk="1" hangingPunct="1"/>
            <a:r>
              <a:rPr lang="en-US" altLang="zh-CN" sz="2400" dirty="0" smtClean="0"/>
              <a:t>Motivation due to the 360</a:t>
            </a:r>
            <a:r>
              <a:rPr lang="en-US" altLang="zh-CN" sz="2400" dirty="0" smtClean="0">
                <a:latin typeface="Arial" charset="0"/>
              </a:rPr>
              <a:t>’</a:t>
            </a:r>
            <a:r>
              <a:rPr lang="en-US" altLang="zh-CN" sz="2400" dirty="0" smtClean="0"/>
              <a:t>s register weakness</a:t>
            </a:r>
          </a:p>
          <a:p>
            <a:pPr marL="685800" lvl="1" indent="-228600" eaLnBrk="1" hangingPunct="1"/>
            <a:r>
              <a:rPr lang="en-US" altLang="zh-CN" sz="2000" dirty="0" smtClean="0"/>
              <a:t>Had only 4 FP </a:t>
            </a:r>
            <a:r>
              <a:rPr lang="en-US" altLang="zh-CN" sz="2000" dirty="0" err="1" smtClean="0"/>
              <a:t>regs</a:t>
            </a:r>
            <a:endParaRPr lang="en-US" altLang="zh-CN" sz="2000" dirty="0" smtClean="0"/>
          </a:p>
          <a:p>
            <a:pPr marL="685800" lvl="1" indent="-228600" eaLnBrk="1" hangingPunct="1"/>
            <a:r>
              <a:rPr lang="en-US" altLang="zh-CN" sz="2000" dirty="0" smtClean="0"/>
              <a:t>The 9 renamed </a:t>
            </a:r>
            <a:r>
              <a:rPr lang="en-US" altLang="zh-CN" sz="2000" dirty="0" err="1" smtClean="0"/>
              <a:t>regs</a:t>
            </a:r>
            <a:r>
              <a:rPr lang="en-US" altLang="zh-CN" sz="2000" dirty="0" smtClean="0"/>
              <a:t> (reservation station slots) were a significant bonus</a:t>
            </a:r>
          </a:p>
          <a:p>
            <a:pPr marL="285750" indent="-285750" eaLnBrk="1" hangingPunct="1"/>
            <a:r>
              <a:rPr lang="en-US" altLang="zh-CN" sz="2400" dirty="0" smtClean="0"/>
              <a:t>Intel</a:t>
            </a:r>
            <a:r>
              <a:rPr lang="en-US" altLang="zh-CN" sz="2400" dirty="0" smtClean="0">
                <a:latin typeface="Arial" charset="0"/>
              </a:rPr>
              <a:t>’</a:t>
            </a:r>
            <a:r>
              <a:rPr lang="en-US" altLang="zh-CN" sz="2400" dirty="0" smtClean="0"/>
              <a:t>s x86 architecture is also register-poor</a:t>
            </a:r>
          </a:p>
          <a:p>
            <a:pPr marL="685800" lvl="1" indent="-228600" eaLnBrk="1" hangingPunct="1"/>
            <a:r>
              <a:rPr lang="en-US" altLang="zh-CN" sz="2000" dirty="0" smtClean="0"/>
              <a:t>With renamed registers they can get around this</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160</a:t>
            </a:fld>
            <a:endParaRPr lang="en-US" altLang="zh-CN" dirty="0"/>
          </a:p>
        </p:txBody>
      </p:sp>
    </p:spTree>
    <p:extLst>
      <p:ext uri="{BB962C8B-B14F-4D97-AF65-F5344CB8AC3E}">
        <p14:creationId xmlns:p14="http://schemas.microsoft.com/office/powerpoint/2010/main" val="1221059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469DE31-08BC-4516-966D-78DE54D8AF5D}" type="datetime1">
              <a:rPr lang="zh-CN" altLang="en-US" sz="1400" smtClean="0"/>
              <a:t>2021/11/7</a:t>
            </a:fld>
            <a:endParaRPr lang="en-US" altLang="zh-CN" sz="1400"/>
          </a:p>
        </p:txBody>
      </p:sp>
      <p:sp>
        <p:nvSpPr>
          <p:cNvPr id="19456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94565" name="Rectangle 2"/>
          <p:cNvSpPr>
            <a:spLocks noGrp="1" noChangeArrowheads="1"/>
          </p:cNvSpPr>
          <p:nvPr>
            <p:ph type="title"/>
          </p:nvPr>
        </p:nvSpPr>
        <p:spPr>
          <a:xfrm>
            <a:off x="457200" y="304800"/>
            <a:ext cx="8305800" cy="1143000"/>
          </a:xfrm>
          <a:noFill/>
        </p:spPr>
        <p:txBody>
          <a:bodyPr lIns="90487" tIns="44450" rIns="90487" bIns="44450"/>
          <a:lstStyle/>
          <a:p>
            <a:pPr eaLnBrk="1" hangingPunct="1"/>
            <a:r>
              <a:rPr lang="en-US" altLang="zh-CN" sz="4000" smtClean="0">
                <a:solidFill>
                  <a:schemeClr val="tx1"/>
                </a:solidFill>
              </a:rPr>
              <a:t>Reservation Station Components</a:t>
            </a:r>
          </a:p>
        </p:txBody>
      </p:sp>
      <p:sp>
        <p:nvSpPr>
          <p:cNvPr id="1342467" name="Rectangle 3"/>
          <p:cNvSpPr>
            <a:spLocks noGrp="1" noChangeArrowheads="1"/>
          </p:cNvSpPr>
          <p:nvPr>
            <p:ph type="body" idx="1"/>
          </p:nvPr>
        </p:nvSpPr>
        <p:spPr>
          <a:xfrm>
            <a:off x="152400" y="1524000"/>
            <a:ext cx="8534400" cy="4953000"/>
          </a:xfrm>
          <a:noFill/>
        </p:spPr>
        <p:txBody>
          <a:bodyPr lIns="90487" tIns="44450" rIns="90487" bIns="44450"/>
          <a:lstStyle/>
          <a:p>
            <a:pPr eaLnBrk="1" hangingPunct="1">
              <a:buFontTx/>
              <a:buNone/>
            </a:pPr>
            <a:r>
              <a:rPr lang="en-US" altLang="zh-CN" sz="2400" smtClean="0"/>
              <a:t>	Op:	Operation to perform in the unit (e.g., + or </a:t>
            </a:r>
            <a:r>
              <a:rPr lang="en-US" altLang="zh-CN" sz="2400" smtClean="0">
                <a:latin typeface="Comic Sans MS" pitchFamily="66" charset="0"/>
              </a:rPr>
              <a:t>–</a:t>
            </a:r>
            <a:r>
              <a:rPr lang="en-US" altLang="zh-CN" sz="2400" smtClean="0"/>
              <a:t>)</a:t>
            </a:r>
          </a:p>
          <a:p>
            <a:pPr eaLnBrk="1" hangingPunct="1">
              <a:buFontTx/>
              <a:buNone/>
            </a:pPr>
            <a:r>
              <a:rPr lang="en-US" altLang="zh-CN" sz="2400" smtClean="0"/>
              <a:t>	Vj, Vk: Value of Source operands</a:t>
            </a:r>
          </a:p>
          <a:p>
            <a:pPr lvl="1" eaLnBrk="1" hangingPunct="1"/>
            <a:r>
              <a:rPr lang="en-US" altLang="zh-CN" sz="2000" smtClean="0"/>
              <a:t>Store buffers has V field, result to be stored</a:t>
            </a:r>
          </a:p>
          <a:p>
            <a:pPr eaLnBrk="1" hangingPunct="1">
              <a:buFontTx/>
              <a:buNone/>
            </a:pPr>
            <a:r>
              <a:rPr lang="en-US" altLang="zh-CN" sz="2400" smtClean="0"/>
              <a:t>	Qj, Qk: Reservation stations producing source registers (value to be written)</a:t>
            </a:r>
          </a:p>
          <a:p>
            <a:pPr lvl="1" eaLnBrk="1" hangingPunct="1"/>
            <a:r>
              <a:rPr lang="en-US" altLang="zh-CN" sz="2400" smtClean="0"/>
              <a:t>Note: Qj,Qk=0 =&gt; ready</a:t>
            </a:r>
            <a:endParaRPr lang="en-US" altLang="zh-CN" sz="2000" smtClean="0"/>
          </a:p>
          <a:p>
            <a:pPr lvl="1" eaLnBrk="1" hangingPunct="1"/>
            <a:r>
              <a:rPr lang="en-US" altLang="zh-CN" sz="2000" smtClean="0"/>
              <a:t>Store buffers only have Qi for RS producing result</a:t>
            </a:r>
          </a:p>
          <a:p>
            <a:pPr eaLnBrk="1" hangingPunct="1">
              <a:buFontTx/>
              <a:buNone/>
            </a:pPr>
            <a:r>
              <a:rPr lang="en-US" altLang="zh-CN" sz="2400" smtClean="0"/>
              <a:t> 	Busy: Indicates reservation station or FU is busy</a:t>
            </a:r>
          </a:p>
          <a:p>
            <a:pPr eaLnBrk="1" hangingPunct="1">
              <a:buFontTx/>
              <a:buNone/>
            </a:pPr>
            <a:r>
              <a:rPr lang="en-US" altLang="zh-CN" sz="2400" smtClean="0"/>
              <a:t>		</a:t>
            </a:r>
          </a:p>
          <a:p>
            <a:pPr eaLnBrk="1" hangingPunct="1">
              <a:buFontTx/>
              <a:buNone/>
            </a:pPr>
            <a:r>
              <a:rPr lang="en-US" altLang="zh-CN" sz="2400" smtClean="0"/>
              <a:t>	Register result status</a:t>
            </a:r>
            <a:r>
              <a:rPr lang="en-US" altLang="zh-CN" sz="2400" smtClean="0">
                <a:latin typeface="Comic Sans MS" pitchFamily="66" charset="0"/>
              </a:rPr>
              <a:t>—</a:t>
            </a:r>
            <a:r>
              <a:rPr lang="en-US" altLang="zh-CN" sz="2400" smtClean="0"/>
              <a:t>Indicates which functional unit will write each register, if one exists. Blank when no pending instructions that will write that register. </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161</a:t>
            </a:fld>
            <a:endParaRPr lang="en-US" altLang="zh-CN" dirty="0"/>
          </a:p>
        </p:txBody>
      </p:sp>
    </p:spTree>
    <p:extLst>
      <p:ext uri="{BB962C8B-B14F-4D97-AF65-F5344CB8AC3E}">
        <p14:creationId xmlns:p14="http://schemas.microsoft.com/office/powerpoint/2010/main" val="16079427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424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4246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34246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34246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34246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42467">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42467">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342467">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3424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2467" grpId="0" build="p"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4CC98A4-0275-416D-BC89-A9193CA9C61C}" type="datetime1">
              <a:rPr lang="zh-CN" altLang="en-US" sz="1400" smtClean="0"/>
              <a:t>2021/11/7</a:t>
            </a:fld>
            <a:endParaRPr lang="en-US" altLang="zh-CN" sz="1400"/>
          </a:p>
        </p:txBody>
      </p:sp>
      <p:sp>
        <p:nvSpPr>
          <p:cNvPr id="19558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95589" name="Rectangle 2"/>
          <p:cNvSpPr>
            <a:spLocks noGrp="1" noChangeArrowheads="1"/>
          </p:cNvSpPr>
          <p:nvPr>
            <p:ph type="title"/>
          </p:nvPr>
        </p:nvSpPr>
        <p:spPr>
          <a:xfrm>
            <a:off x="476250" y="304800"/>
            <a:ext cx="8191500" cy="1143000"/>
          </a:xfrm>
          <a:noFill/>
        </p:spPr>
        <p:txBody>
          <a:bodyPr lIns="90487" tIns="44450" rIns="90487" bIns="44450"/>
          <a:lstStyle/>
          <a:p>
            <a:pPr eaLnBrk="1" hangingPunct="1"/>
            <a:r>
              <a:rPr lang="en-US" altLang="zh-CN" sz="3600" smtClean="0">
                <a:solidFill>
                  <a:schemeClr val="tx1"/>
                </a:solidFill>
              </a:rPr>
              <a:t>Three Stages of Tomasulo Algorithm</a:t>
            </a:r>
          </a:p>
        </p:txBody>
      </p:sp>
      <p:sp>
        <p:nvSpPr>
          <p:cNvPr id="1344515" name="Rectangle 3"/>
          <p:cNvSpPr>
            <a:spLocks noGrp="1" noChangeArrowheads="1"/>
          </p:cNvSpPr>
          <p:nvPr>
            <p:ph type="body" idx="1"/>
          </p:nvPr>
        </p:nvSpPr>
        <p:spPr>
          <a:xfrm>
            <a:off x="654050" y="1612900"/>
            <a:ext cx="8261350" cy="4787900"/>
          </a:xfrm>
          <a:noFill/>
        </p:spPr>
        <p:txBody>
          <a:bodyPr lIns="90487" tIns="44450" rIns="90487" bIns="44450"/>
          <a:lstStyle/>
          <a:p>
            <a:pPr marL="285750" indent="-285750" eaLnBrk="1" hangingPunct="1">
              <a:lnSpc>
                <a:spcPct val="90000"/>
              </a:lnSpc>
              <a:buFontTx/>
              <a:buNone/>
            </a:pPr>
            <a:r>
              <a:rPr lang="en-US" altLang="zh-CN" sz="2000" smtClean="0">
                <a:latin typeface="Helvetica" charset="0"/>
              </a:rPr>
              <a:t>1.	Issue</a:t>
            </a:r>
            <a:r>
              <a:rPr lang="en-US" altLang="zh-CN" sz="2000" smtClean="0">
                <a:latin typeface="Comic Sans MS" pitchFamily="66" charset="0"/>
              </a:rPr>
              <a:t>—</a:t>
            </a:r>
            <a:r>
              <a:rPr lang="en-US" altLang="zh-CN" sz="2000" smtClean="0"/>
              <a:t>get instruction from FP Op Queue</a:t>
            </a:r>
          </a:p>
          <a:p>
            <a:pPr marL="685800" lvl="1" indent="-228600" eaLnBrk="1" hangingPunct="1">
              <a:lnSpc>
                <a:spcPct val="90000"/>
              </a:lnSpc>
              <a:buFontTx/>
              <a:buNone/>
            </a:pPr>
            <a:r>
              <a:rPr lang="en-US" altLang="zh-CN" sz="1800" smtClean="0"/>
              <a:t> 	If reservation station free (no structural hazard), </a:t>
            </a:r>
            <a:br>
              <a:rPr lang="en-US" altLang="zh-CN" sz="1800" smtClean="0"/>
            </a:br>
            <a:r>
              <a:rPr lang="en-US" altLang="zh-CN" sz="1800" smtClean="0"/>
              <a:t>control issues instr &amp; sends operands (renames registers).</a:t>
            </a:r>
          </a:p>
          <a:p>
            <a:pPr marL="285750" indent="-285750" eaLnBrk="1" hangingPunct="1">
              <a:lnSpc>
                <a:spcPct val="90000"/>
              </a:lnSpc>
              <a:buFontTx/>
              <a:buNone/>
            </a:pPr>
            <a:r>
              <a:rPr lang="en-US" altLang="zh-CN" sz="2000" smtClean="0">
                <a:latin typeface="Helvetica" charset="0"/>
              </a:rPr>
              <a:t>2.	Execute</a:t>
            </a:r>
            <a:r>
              <a:rPr lang="en-US" altLang="zh-CN" sz="2000" smtClean="0">
                <a:latin typeface="Comic Sans MS" pitchFamily="66" charset="0"/>
              </a:rPr>
              <a:t>—</a:t>
            </a:r>
            <a:r>
              <a:rPr lang="en-US" altLang="zh-CN" sz="2000" smtClean="0"/>
              <a:t>operate on operands (EX)</a:t>
            </a:r>
          </a:p>
          <a:p>
            <a:pPr marL="685800" lvl="1" indent="-228600" eaLnBrk="1" hangingPunct="1">
              <a:lnSpc>
                <a:spcPct val="90000"/>
              </a:lnSpc>
              <a:buFontTx/>
              <a:buNone/>
            </a:pPr>
            <a:r>
              <a:rPr lang="en-US" altLang="zh-CN" sz="1800" smtClean="0"/>
              <a:t> 	When both operands ready then execute;</a:t>
            </a:r>
            <a:br>
              <a:rPr lang="en-US" altLang="zh-CN" sz="1800" smtClean="0"/>
            </a:br>
            <a:r>
              <a:rPr lang="en-US" altLang="zh-CN" sz="1800" smtClean="0"/>
              <a:t> if not ready, watch Common Data Bus for result</a:t>
            </a:r>
          </a:p>
          <a:p>
            <a:pPr marL="285750" indent="-285750" eaLnBrk="1" hangingPunct="1">
              <a:lnSpc>
                <a:spcPct val="90000"/>
              </a:lnSpc>
              <a:buFontTx/>
              <a:buNone/>
            </a:pPr>
            <a:r>
              <a:rPr lang="en-US" altLang="zh-CN" sz="2000" smtClean="0">
                <a:latin typeface="Helvetica" charset="0"/>
              </a:rPr>
              <a:t>3.	Write result</a:t>
            </a:r>
            <a:r>
              <a:rPr lang="en-US" altLang="zh-CN" sz="2000" smtClean="0">
                <a:latin typeface="Comic Sans MS" pitchFamily="66" charset="0"/>
              </a:rPr>
              <a:t>—</a:t>
            </a:r>
            <a:r>
              <a:rPr lang="en-US" altLang="zh-CN" sz="2000" smtClean="0"/>
              <a:t>finish execution (WB)</a:t>
            </a:r>
          </a:p>
          <a:p>
            <a:pPr marL="685800" lvl="1" indent="-228600" eaLnBrk="1" hangingPunct="1">
              <a:lnSpc>
                <a:spcPct val="90000"/>
              </a:lnSpc>
              <a:buFontTx/>
              <a:buNone/>
            </a:pPr>
            <a:r>
              <a:rPr lang="en-US" altLang="zh-CN" sz="1800" smtClean="0"/>
              <a:t> 	Write on Common Data Bus to all awaiting units; </a:t>
            </a:r>
            <a:br>
              <a:rPr lang="en-US" altLang="zh-CN" sz="1800" smtClean="0"/>
            </a:br>
            <a:r>
              <a:rPr lang="en-US" altLang="zh-CN" sz="1800" smtClean="0"/>
              <a:t>mark reservation station available</a:t>
            </a:r>
          </a:p>
          <a:p>
            <a:pPr marL="285750" indent="-285750" eaLnBrk="1" hangingPunct="1">
              <a:lnSpc>
                <a:spcPct val="90000"/>
              </a:lnSpc>
            </a:pPr>
            <a:r>
              <a:rPr lang="en-US" altLang="zh-CN" sz="2000" smtClean="0"/>
              <a:t>Normal data bus: data + destination (</a:t>
            </a:r>
            <a:r>
              <a:rPr lang="en-US" altLang="zh-CN" sz="2000" smtClean="0">
                <a:latin typeface="Comic Sans MS" pitchFamily="66" charset="0"/>
              </a:rPr>
              <a:t>“</a:t>
            </a:r>
            <a:r>
              <a:rPr lang="en-US" altLang="zh-CN" sz="2000" smtClean="0"/>
              <a:t>go to</a:t>
            </a:r>
            <a:r>
              <a:rPr lang="en-US" altLang="zh-CN" sz="2000" smtClean="0">
                <a:latin typeface="Comic Sans MS" pitchFamily="66" charset="0"/>
              </a:rPr>
              <a:t>”</a:t>
            </a:r>
            <a:r>
              <a:rPr lang="en-US" altLang="zh-CN" sz="2000" smtClean="0"/>
              <a:t> bus)</a:t>
            </a:r>
          </a:p>
          <a:p>
            <a:pPr marL="285750" indent="-285750" eaLnBrk="1" hangingPunct="1">
              <a:lnSpc>
                <a:spcPct val="90000"/>
              </a:lnSpc>
            </a:pPr>
            <a:r>
              <a:rPr lang="en-US" altLang="zh-CN" sz="2000" u="sng" smtClean="0"/>
              <a:t>Common data bus</a:t>
            </a:r>
            <a:r>
              <a:rPr lang="en-US" altLang="zh-CN" sz="2000" smtClean="0"/>
              <a:t>: data + </a:t>
            </a:r>
            <a:r>
              <a:rPr lang="en-US" altLang="zh-CN" sz="2000" u="sng" smtClean="0"/>
              <a:t>source</a:t>
            </a:r>
            <a:r>
              <a:rPr lang="en-US" altLang="zh-CN" sz="2000" smtClean="0"/>
              <a:t>  (</a:t>
            </a:r>
            <a:r>
              <a:rPr lang="en-US" altLang="zh-CN" sz="2000" smtClean="0">
                <a:latin typeface="Comic Sans MS" pitchFamily="66" charset="0"/>
              </a:rPr>
              <a:t>“</a:t>
            </a:r>
            <a:r>
              <a:rPr lang="en-US" altLang="zh-CN" sz="2000" u="sng" smtClean="0"/>
              <a:t>come from</a:t>
            </a:r>
            <a:r>
              <a:rPr lang="en-US" altLang="zh-CN" sz="2000" smtClean="0">
                <a:latin typeface="Comic Sans MS" pitchFamily="66" charset="0"/>
              </a:rPr>
              <a:t>”</a:t>
            </a:r>
            <a:r>
              <a:rPr lang="en-US" altLang="zh-CN" sz="2000" smtClean="0"/>
              <a:t> bus)</a:t>
            </a:r>
          </a:p>
          <a:p>
            <a:pPr marL="685800" lvl="1" indent="-228600" eaLnBrk="1" hangingPunct="1">
              <a:lnSpc>
                <a:spcPct val="90000"/>
              </a:lnSpc>
            </a:pPr>
            <a:r>
              <a:rPr lang="en-US" altLang="zh-CN" sz="1800" smtClean="0"/>
              <a:t>64 bits of data + 4 bits of Functional Unit  </a:t>
            </a:r>
            <a:r>
              <a:rPr lang="en-US" altLang="zh-CN" sz="1800" u="sng" smtClean="0"/>
              <a:t>source</a:t>
            </a:r>
            <a:r>
              <a:rPr lang="en-US" altLang="zh-CN" sz="1800" smtClean="0"/>
              <a:t> address</a:t>
            </a:r>
          </a:p>
          <a:p>
            <a:pPr marL="685800" lvl="1" indent="-228600" eaLnBrk="1" hangingPunct="1">
              <a:lnSpc>
                <a:spcPct val="90000"/>
              </a:lnSpc>
            </a:pPr>
            <a:r>
              <a:rPr lang="en-US" altLang="zh-CN" sz="1800" smtClean="0"/>
              <a:t>Write if matches expected Functional Unit (produces result)</a:t>
            </a:r>
          </a:p>
          <a:p>
            <a:pPr marL="685800" lvl="1" indent="-228600" eaLnBrk="1" hangingPunct="1">
              <a:lnSpc>
                <a:spcPct val="90000"/>
              </a:lnSpc>
            </a:pPr>
            <a:r>
              <a:rPr lang="en-US" altLang="zh-CN" sz="1800" smtClean="0"/>
              <a:t>Does the broadcast</a:t>
            </a:r>
          </a:p>
          <a:p>
            <a:pPr marL="285750" indent="-285750" eaLnBrk="1" hangingPunct="1">
              <a:lnSpc>
                <a:spcPct val="90000"/>
              </a:lnSpc>
            </a:pPr>
            <a:r>
              <a:rPr lang="en-US" altLang="zh-CN" sz="2000" smtClean="0"/>
              <a:t>Example speed: </a:t>
            </a:r>
            <a:br>
              <a:rPr lang="en-US" altLang="zh-CN" sz="2000" smtClean="0"/>
            </a:br>
            <a:r>
              <a:rPr lang="en-US" altLang="zh-CN" sz="2000" smtClean="0"/>
              <a:t>3 clocks for Fl .pt. +,-; 10 for * ; 40 clks for /</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162</a:t>
            </a:fld>
            <a:endParaRPr lang="en-US" altLang="zh-CN" dirty="0"/>
          </a:p>
        </p:txBody>
      </p:sp>
    </p:spTree>
    <p:extLst>
      <p:ext uri="{BB962C8B-B14F-4D97-AF65-F5344CB8AC3E}">
        <p14:creationId xmlns:p14="http://schemas.microsoft.com/office/powerpoint/2010/main" val="42669564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44515">
                                            <p:txEl>
                                              <p:pRg st="0" end="0"/>
                                            </p:txEl>
                                          </p:spTgt>
                                        </p:tgtEl>
                                        <p:attrNameLst>
                                          <p:attrName>style.visibility</p:attrName>
                                        </p:attrNameLst>
                                      </p:cBhvr>
                                      <p:to>
                                        <p:strVal val="visible"/>
                                      </p:to>
                                    </p:set>
                                    <p:anim calcmode="lin" valueType="num">
                                      <p:cBhvr additive="base">
                                        <p:cTn id="7" dur="500" fill="hold"/>
                                        <p:tgtEl>
                                          <p:spTgt spid="134451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4451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44515">
                                            <p:txEl>
                                              <p:pRg st="1" end="1"/>
                                            </p:txEl>
                                          </p:spTgt>
                                        </p:tgtEl>
                                        <p:attrNameLst>
                                          <p:attrName>style.visibility</p:attrName>
                                        </p:attrNameLst>
                                      </p:cBhvr>
                                      <p:to>
                                        <p:strVal val="visible"/>
                                      </p:to>
                                    </p:set>
                                    <p:anim calcmode="lin" valueType="num">
                                      <p:cBhvr additive="base">
                                        <p:cTn id="11" dur="500" fill="hold"/>
                                        <p:tgtEl>
                                          <p:spTgt spid="134451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3445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344515">
                                            <p:txEl>
                                              <p:pRg st="2" end="2"/>
                                            </p:txEl>
                                          </p:spTgt>
                                        </p:tgtEl>
                                        <p:attrNameLst>
                                          <p:attrName>style.visibility</p:attrName>
                                        </p:attrNameLst>
                                      </p:cBhvr>
                                      <p:to>
                                        <p:strVal val="visible"/>
                                      </p:to>
                                    </p:set>
                                    <p:anim calcmode="lin" valueType="num">
                                      <p:cBhvr additive="base">
                                        <p:cTn id="17" dur="500" fill="hold"/>
                                        <p:tgtEl>
                                          <p:spTgt spid="134451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344515">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344515">
                                            <p:txEl>
                                              <p:pRg st="3" end="3"/>
                                            </p:txEl>
                                          </p:spTgt>
                                        </p:tgtEl>
                                        <p:attrNameLst>
                                          <p:attrName>style.visibility</p:attrName>
                                        </p:attrNameLst>
                                      </p:cBhvr>
                                      <p:to>
                                        <p:strVal val="visible"/>
                                      </p:to>
                                    </p:set>
                                    <p:anim calcmode="lin" valueType="num">
                                      <p:cBhvr additive="base">
                                        <p:cTn id="21" dur="500" fill="hold"/>
                                        <p:tgtEl>
                                          <p:spTgt spid="1344515">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3445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344515">
                                            <p:txEl>
                                              <p:pRg st="4" end="4"/>
                                            </p:txEl>
                                          </p:spTgt>
                                        </p:tgtEl>
                                        <p:attrNameLst>
                                          <p:attrName>style.visibility</p:attrName>
                                        </p:attrNameLst>
                                      </p:cBhvr>
                                      <p:to>
                                        <p:strVal val="visible"/>
                                      </p:to>
                                    </p:set>
                                    <p:anim calcmode="lin" valueType="num">
                                      <p:cBhvr additive="base">
                                        <p:cTn id="27" dur="500" fill="hold"/>
                                        <p:tgtEl>
                                          <p:spTgt spid="1344515">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344515">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44515">
                                            <p:txEl>
                                              <p:pRg st="5" end="5"/>
                                            </p:txEl>
                                          </p:spTgt>
                                        </p:tgtEl>
                                        <p:attrNameLst>
                                          <p:attrName>style.visibility</p:attrName>
                                        </p:attrNameLst>
                                      </p:cBhvr>
                                      <p:to>
                                        <p:strVal val="visible"/>
                                      </p:to>
                                    </p:set>
                                    <p:anim calcmode="lin" valueType="num">
                                      <p:cBhvr additive="base">
                                        <p:cTn id="31" dur="500" fill="hold"/>
                                        <p:tgtEl>
                                          <p:spTgt spid="1344515">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4451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344515">
                                            <p:txEl>
                                              <p:pRg st="6" end="6"/>
                                            </p:txEl>
                                          </p:spTgt>
                                        </p:tgtEl>
                                        <p:attrNameLst>
                                          <p:attrName>style.visibility</p:attrName>
                                        </p:attrNameLst>
                                      </p:cBhvr>
                                      <p:to>
                                        <p:strVal val="visible"/>
                                      </p:to>
                                    </p:set>
                                    <p:anim calcmode="lin" valueType="num">
                                      <p:cBhvr additive="base">
                                        <p:cTn id="37" dur="500" fill="hold"/>
                                        <p:tgtEl>
                                          <p:spTgt spid="1344515">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34451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344515">
                                            <p:txEl>
                                              <p:pRg st="7" end="7"/>
                                            </p:txEl>
                                          </p:spTgt>
                                        </p:tgtEl>
                                        <p:attrNameLst>
                                          <p:attrName>style.visibility</p:attrName>
                                        </p:attrNameLst>
                                      </p:cBhvr>
                                      <p:to>
                                        <p:strVal val="visible"/>
                                      </p:to>
                                    </p:set>
                                    <p:anim calcmode="lin" valueType="num">
                                      <p:cBhvr additive="base">
                                        <p:cTn id="43" dur="500" fill="hold"/>
                                        <p:tgtEl>
                                          <p:spTgt spid="1344515">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344515">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344515">
                                            <p:txEl>
                                              <p:pRg st="8" end="8"/>
                                            </p:txEl>
                                          </p:spTgt>
                                        </p:tgtEl>
                                        <p:attrNameLst>
                                          <p:attrName>style.visibility</p:attrName>
                                        </p:attrNameLst>
                                      </p:cBhvr>
                                      <p:to>
                                        <p:strVal val="visible"/>
                                      </p:to>
                                    </p:set>
                                    <p:anim calcmode="lin" valueType="num">
                                      <p:cBhvr additive="base">
                                        <p:cTn id="47" dur="500" fill="hold"/>
                                        <p:tgtEl>
                                          <p:spTgt spid="1344515">
                                            <p:txEl>
                                              <p:pRg st="8" end="8"/>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344515">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344515">
                                            <p:txEl>
                                              <p:pRg st="9" end="9"/>
                                            </p:txEl>
                                          </p:spTgt>
                                        </p:tgtEl>
                                        <p:attrNameLst>
                                          <p:attrName>style.visibility</p:attrName>
                                        </p:attrNameLst>
                                      </p:cBhvr>
                                      <p:to>
                                        <p:strVal val="visible"/>
                                      </p:to>
                                    </p:set>
                                    <p:anim calcmode="lin" valueType="num">
                                      <p:cBhvr additive="base">
                                        <p:cTn id="51" dur="500" fill="hold"/>
                                        <p:tgtEl>
                                          <p:spTgt spid="1344515">
                                            <p:txEl>
                                              <p:pRg st="9" end="9"/>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344515">
                                            <p:txEl>
                                              <p:pRg st="9" end="9"/>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344515">
                                            <p:txEl>
                                              <p:pRg st="10" end="10"/>
                                            </p:txEl>
                                          </p:spTgt>
                                        </p:tgtEl>
                                        <p:attrNameLst>
                                          <p:attrName>style.visibility</p:attrName>
                                        </p:attrNameLst>
                                      </p:cBhvr>
                                      <p:to>
                                        <p:strVal val="visible"/>
                                      </p:to>
                                    </p:set>
                                    <p:anim calcmode="lin" valueType="num">
                                      <p:cBhvr additive="base">
                                        <p:cTn id="55" dur="500" fill="hold"/>
                                        <p:tgtEl>
                                          <p:spTgt spid="1344515">
                                            <p:txEl>
                                              <p:pRg st="10" end="1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34451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344515">
                                            <p:txEl>
                                              <p:pRg st="11" end="11"/>
                                            </p:txEl>
                                          </p:spTgt>
                                        </p:tgtEl>
                                        <p:attrNameLst>
                                          <p:attrName>style.visibility</p:attrName>
                                        </p:attrNameLst>
                                      </p:cBhvr>
                                      <p:to>
                                        <p:strVal val="visible"/>
                                      </p:to>
                                    </p:set>
                                    <p:anim calcmode="lin" valueType="num">
                                      <p:cBhvr additive="base">
                                        <p:cTn id="61" dur="500" fill="hold"/>
                                        <p:tgtEl>
                                          <p:spTgt spid="1344515">
                                            <p:txEl>
                                              <p:pRg st="11" end="11"/>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344515">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4515" grpId="0" build="p"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37C0F614-F832-44CB-9A3B-ED885BCF1BC1}" type="datetime1">
              <a:rPr lang="zh-CN" altLang="en-US" sz="1400" smtClean="0"/>
              <a:t>2021/11/7</a:t>
            </a:fld>
            <a:endParaRPr lang="en-US" altLang="zh-CN" sz="1400"/>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21510"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a:t>
            </a:r>
          </a:p>
        </p:txBody>
      </p:sp>
      <p:graphicFrame>
        <p:nvGraphicFramePr>
          <p:cNvPr id="2150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81676"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373063" y="5410200"/>
            <a:ext cx="1498600" cy="946150"/>
            <a:chOff x="235" y="3408"/>
            <a:chExt cx="944" cy="596"/>
          </a:xfrm>
        </p:grpSpPr>
        <p:sp>
          <p:nvSpPr>
            <p:cNvPr id="21524" name="Text Box 5"/>
            <p:cNvSpPr txBox="1">
              <a:spLocks noChangeArrowheads="1"/>
            </p:cNvSpPr>
            <p:nvPr/>
          </p:nvSpPr>
          <p:spPr bwMode="auto">
            <a:xfrm>
              <a:off x="235" y="3600"/>
              <a:ext cx="9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800" b="1">
                  <a:solidFill>
                    <a:srgbClr val="0FEFEA"/>
                  </a:solidFill>
                  <a:latin typeface="Comic Sans MS" pitchFamily="66" charset="0"/>
                </a:rPr>
                <a:t>Clock cycle </a:t>
              </a:r>
              <a:br>
                <a:rPr kumimoji="0" lang="en-US" altLang="zh-CN" sz="1800" b="1">
                  <a:solidFill>
                    <a:srgbClr val="0FEFEA"/>
                  </a:solidFill>
                  <a:latin typeface="Comic Sans MS" pitchFamily="66" charset="0"/>
                </a:rPr>
              </a:br>
              <a:r>
                <a:rPr kumimoji="0" lang="en-US" altLang="zh-CN" sz="1800" b="1">
                  <a:solidFill>
                    <a:srgbClr val="0FEFEA"/>
                  </a:solidFill>
                  <a:latin typeface="Comic Sans MS" pitchFamily="66" charset="0"/>
                </a:rPr>
                <a:t>counter</a:t>
              </a:r>
            </a:p>
          </p:txBody>
        </p:sp>
        <p:sp>
          <p:nvSpPr>
            <p:cNvPr id="21525" name="Line 6"/>
            <p:cNvSpPr>
              <a:spLocks noChangeShapeType="1"/>
            </p:cNvSpPr>
            <p:nvPr/>
          </p:nvSpPr>
          <p:spPr bwMode="auto">
            <a:xfrm flipV="1">
              <a:off x="432" y="3408"/>
              <a:ext cx="144" cy="19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 name="Group 7"/>
          <p:cNvGrpSpPr>
            <a:grpSpLocks/>
          </p:cNvGrpSpPr>
          <p:nvPr/>
        </p:nvGrpSpPr>
        <p:grpSpPr bwMode="auto">
          <a:xfrm>
            <a:off x="304800" y="3429000"/>
            <a:ext cx="1219200" cy="869950"/>
            <a:chOff x="192" y="2160"/>
            <a:chExt cx="768" cy="548"/>
          </a:xfrm>
        </p:grpSpPr>
        <p:sp>
          <p:nvSpPr>
            <p:cNvPr id="21522" name="Text Box 8"/>
            <p:cNvSpPr txBox="1">
              <a:spLocks noChangeArrowheads="1"/>
            </p:cNvSpPr>
            <p:nvPr/>
          </p:nvSpPr>
          <p:spPr bwMode="auto">
            <a:xfrm>
              <a:off x="192" y="2304"/>
              <a:ext cx="73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800" b="1">
                  <a:solidFill>
                    <a:srgbClr val="0FEFEA"/>
                  </a:solidFill>
                  <a:latin typeface="Comic Sans MS" pitchFamily="66" charset="0"/>
                </a:rPr>
                <a:t>FU count</a:t>
              </a:r>
            </a:p>
            <a:p>
              <a:pPr algn="ctr"/>
              <a:r>
                <a:rPr kumimoji="0" lang="en-US" altLang="zh-CN" sz="1800" b="1">
                  <a:solidFill>
                    <a:srgbClr val="0FEFEA"/>
                  </a:solidFill>
                  <a:latin typeface="Comic Sans MS" pitchFamily="66" charset="0"/>
                </a:rPr>
                <a:t>down</a:t>
              </a:r>
            </a:p>
          </p:txBody>
        </p:sp>
        <p:sp>
          <p:nvSpPr>
            <p:cNvPr id="21523" name="Line 9"/>
            <p:cNvSpPr>
              <a:spLocks noChangeShapeType="1"/>
            </p:cNvSpPr>
            <p:nvPr/>
          </p:nvSpPr>
          <p:spPr bwMode="auto">
            <a:xfrm flipV="1">
              <a:off x="816" y="2160"/>
              <a:ext cx="144" cy="19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4" name="Group 10"/>
          <p:cNvGrpSpPr>
            <a:grpSpLocks/>
          </p:cNvGrpSpPr>
          <p:nvPr/>
        </p:nvGrpSpPr>
        <p:grpSpPr bwMode="auto">
          <a:xfrm>
            <a:off x="0" y="533400"/>
            <a:ext cx="2265363" cy="1066800"/>
            <a:chOff x="0" y="336"/>
            <a:chExt cx="1427" cy="672"/>
          </a:xfrm>
        </p:grpSpPr>
        <p:sp>
          <p:nvSpPr>
            <p:cNvPr id="21520" name="Text Box 11"/>
            <p:cNvSpPr txBox="1">
              <a:spLocks noChangeArrowheads="1"/>
            </p:cNvSpPr>
            <p:nvPr/>
          </p:nvSpPr>
          <p:spPr bwMode="auto">
            <a:xfrm>
              <a:off x="0" y="336"/>
              <a:ext cx="14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800" b="1">
                  <a:solidFill>
                    <a:srgbClr val="0FEFEA"/>
                  </a:solidFill>
                  <a:latin typeface="Comic Sans MS" pitchFamily="66" charset="0"/>
                </a:rPr>
                <a:t>Instruction stream</a:t>
              </a:r>
            </a:p>
          </p:txBody>
        </p:sp>
        <p:sp>
          <p:nvSpPr>
            <p:cNvPr id="21521" name="Line 12"/>
            <p:cNvSpPr>
              <a:spLocks noChangeShapeType="1"/>
            </p:cNvSpPr>
            <p:nvPr/>
          </p:nvSpPr>
          <p:spPr bwMode="auto">
            <a:xfrm>
              <a:off x="96" y="576"/>
              <a:ext cx="240" cy="43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5" name="Group 13"/>
          <p:cNvGrpSpPr>
            <a:grpSpLocks/>
          </p:cNvGrpSpPr>
          <p:nvPr/>
        </p:nvGrpSpPr>
        <p:grpSpPr bwMode="auto">
          <a:xfrm>
            <a:off x="6477000" y="2133600"/>
            <a:ext cx="1892300" cy="671513"/>
            <a:chOff x="4080" y="1344"/>
            <a:chExt cx="1192" cy="423"/>
          </a:xfrm>
        </p:grpSpPr>
        <p:sp>
          <p:nvSpPr>
            <p:cNvPr id="21518" name="Line 14"/>
            <p:cNvSpPr>
              <a:spLocks noChangeShapeType="1"/>
            </p:cNvSpPr>
            <p:nvPr/>
          </p:nvSpPr>
          <p:spPr bwMode="auto">
            <a:xfrm flipH="1" flipV="1">
              <a:off x="4416" y="1344"/>
              <a:ext cx="192" cy="192"/>
            </a:xfrm>
            <a:prstGeom prst="line">
              <a:avLst/>
            </a:prstGeom>
            <a:noFill/>
            <a:ln w="38100">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1519" name="Text Box 15"/>
            <p:cNvSpPr txBox="1">
              <a:spLocks noChangeArrowheads="1"/>
            </p:cNvSpPr>
            <p:nvPr/>
          </p:nvSpPr>
          <p:spPr bwMode="auto">
            <a:xfrm>
              <a:off x="4080" y="1536"/>
              <a:ext cx="1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800" b="1">
                  <a:solidFill>
                    <a:srgbClr val="0FEFEA"/>
                  </a:solidFill>
                  <a:latin typeface="Comic Sans MS" pitchFamily="66" charset="0"/>
                </a:rPr>
                <a:t>3 Load/Buffers</a:t>
              </a:r>
            </a:p>
          </p:txBody>
        </p:sp>
      </p:grpSp>
      <p:grpSp>
        <p:nvGrpSpPr>
          <p:cNvPr id="6" name="Group 16"/>
          <p:cNvGrpSpPr>
            <a:grpSpLocks/>
          </p:cNvGrpSpPr>
          <p:nvPr/>
        </p:nvGrpSpPr>
        <p:grpSpPr bwMode="auto">
          <a:xfrm>
            <a:off x="6324600" y="3733800"/>
            <a:ext cx="2436813" cy="641350"/>
            <a:chOff x="3984" y="2352"/>
            <a:chExt cx="1535" cy="404"/>
          </a:xfrm>
        </p:grpSpPr>
        <p:sp>
          <p:nvSpPr>
            <p:cNvPr id="21516" name="Text Box 17"/>
            <p:cNvSpPr txBox="1">
              <a:spLocks noChangeArrowheads="1"/>
            </p:cNvSpPr>
            <p:nvPr/>
          </p:nvSpPr>
          <p:spPr bwMode="auto">
            <a:xfrm>
              <a:off x="4224" y="2352"/>
              <a:ext cx="129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en-US" altLang="zh-CN" sz="1800" b="1">
                  <a:solidFill>
                    <a:srgbClr val="0FEFEA"/>
                  </a:solidFill>
                  <a:latin typeface="Comic Sans MS" pitchFamily="66" charset="0"/>
                </a:rPr>
                <a:t>3 FP Adder R.S.</a:t>
              </a:r>
            </a:p>
            <a:p>
              <a:pPr algn="ctr"/>
              <a:r>
                <a:rPr kumimoji="0" lang="en-US" altLang="zh-CN" sz="1800" b="1">
                  <a:solidFill>
                    <a:srgbClr val="0FEFEA"/>
                  </a:solidFill>
                  <a:latin typeface="Comic Sans MS" pitchFamily="66" charset="0"/>
                </a:rPr>
                <a:t>2 FP Mult R.S.</a:t>
              </a:r>
            </a:p>
          </p:txBody>
        </p:sp>
        <p:sp>
          <p:nvSpPr>
            <p:cNvPr id="21517" name="Line 18"/>
            <p:cNvSpPr>
              <a:spLocks noChangeShapeType="1"/>
            </p:cNvSpPr>
            <p:nvPr/>
          </p:nvSpPr>
          <p:spPr bwMode="auto">
            <a:xfrm flipH="1">
              <a:off x="3984" y="2544"/>
              <a:ext cx="240" cy="0"/>
            </a:xfrm>
            <a:prstGeom prst="line">
              <a:avLst/>
            </a:prstGeom>
            <a:noFill/>
            <a:ln w="28575">
              <a:solidFill>
                <a:srgbClr val="0FEFEA"/>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7" name="灯片编号占位符 6"/>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163</a:t>
            </a:fld>
            <a:endParaRPr lang="en-US" altLang="zh-CN" dirty="0"/>
          </a:p>
        </p:txBody>
      </p:sp>
    </p:spTree>
    <p:extLst>
      <p:ext uri="{BB962C8B-B14F-4D97-AF65-F5344CB8AC3E}">
        <p14:creationId xmlns:p14="http://schemas.microsoft.com/office/powerpoint/2010/main" val="31139123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08F2CE3C-EFD8-490B-838F-4950D5C1B1AE}" type="datetime1">
              <a:rPr lang="zh-CN" altLang="en-US" sz="1400" smtClean="0"/>
              <a:t>2021/11/7</a:t>
            </a:fld>
            <a:endParaRPr lang="en-US" altLang="zh-CN" sz="1400"/>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22534"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1</a:t>
            </a:r>
          </a:p>
        </p:txBody>
      </p:sp>
      <p:graphicFrame>
        <p:nvGraphicFramePr>
          <p:cNvPr id="2253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82700"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5" name="AutoShape 4"/>
          <p:cNvSpPr>
            <a:spLocks noChangeArrowheads="1"/>
          </p:cNvSpPr>
          <p:nvPr/>
        </p:nvSpPr>
        <p:spPr bwMode="auto">
          <a:xfrm>
            <a:off x="3124200" y="1371600"/>
            <a:ext cx="5334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36" name="AutoShape 5"/>
          <p:cNvSpPr>
            <a:spLocks noChangeArrowheads="1"/>
          </p:cNvSpPr>
          <p:nvPr/>
        </p:nvSpPr>
        <p:spPr bwMode="auto">
          <a:xfrm>
            <a:off x="6248400" y="1371600"/>
            <a:ext cx="16764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37" name="AutoShape 6"/>
          <p:cNvSpPr>
            <a:spLocks noChangeArrowheads="1"/>
          </p:cNvSpPr>
          <p:nvPr/>
        </p:nvSpPr>
        <p:spPr bwMode="auto">
          <a:xfrm>
            <a:off x="4876800" y="5181600"/>
            <a:ext cx="7620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164</a:t>
            </a:fld>
            <a:endParaRPr lang="en-US" altLang="zh-CN" dirty="0"/>
          </a:p>
        </p:txBody>
      </p:sp>
    </p:spTree>
    <p:extLst>
      <p:ext uri="{BB962C8B-B14F-4D97-AF65-F5344CB8AC3E}">
        <p14:creationId xmlns:p14="http://schemas.microsoft.com/office/powerpoint/2010/main" val="2782891347"/>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F0F74289-1D6F-4B6B-9B5E-A9664ECAEC28}" type="datetime1">
              <a:rPr lang="zh-CN" altLang="en-US" sz="1400" smtClean="0"/>
              <a:t>2021/11/7</a:t>
            </a:fld>
            <a:endParaRPr lang="en-US" altLang="zh-CN" sz="1400"/>
          </a:p>
        </p:txBody>
      </p:sp>
      <p:sp>
        <p:nvSpPr>
          <p:cNvPr id="2355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23558"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2</a:t>
            </a:r>
          </a:p>
        </p:txBody>
      </p:sp>
      <p:graphicFrame>
        <p:nvGraphicFramePr>
          <p:cNvPr id="2355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83724"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9" name="AutoShape 4"/>
          <p:cNvSpPr>
            <a:spLocks noChangeArrowheads="1"/>
          </p:cNvSpPr>
          <p:nvPr/>
        </p:nvSpPr>
        <p:spPr bwMode="auto">
          <a:xfrm>
            <a:off x="3124200" y="16764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60" name="AutoShape 5"/>
          <p:cNvSpPr>
            <a:spLocks noChangeArrowheads="1"/>
          </p:cNvSpPr>
          <p:nvPr/>
        </p:nvSpPr>
        <p:spPr bwMode="auto">
          <a:xfrm>
            <a:off x="6248400" y="1752600"/>
            <a:ext cx="1676400" cy="2286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61" name="AutoShape 6"/>
          <p:cNvSpPr>
            <a:spLocks noChangeArrowheads="1"/>
          </p:cNvSpPr>
          <p:nvPr/>
        </p:nvSpPr>
        <p:spPr bwMode="auto">
          <a:xfrm>
            <a:off x="3633788" y="5132388"/>
            <a:ext cx="7620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7591" name="Rectangle 7"/>
          <p:cNvSpPr>
            <a:spLocks noChangeArrowheads="1"/>
          </p:cNvSpPr>
          <p:nvPr/>
        </p:nvSpPr>
        <p:spPr bwMode="auto">
          <a:xfrm>
            <a:off x="360363" y="5865813"/>
            <a:ext cx="64119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r>
              <a:rPr kumimoji="0" lang="en-US" altLang="zh-CN" b="1" u="sng">
                <a:solidFill>
                  <a:schemeClr val="hlink"/>
                </a:solidFill>
                <a:latin typeface="Comic Sans MS" pitchFamily="66" charset="0"/>
              </a:rPr>
              <a:t>Note: Can have multiple loads outstanding</a:t>
            </a:r>
            <a:endParaRPr kumimoji="0" lang="en-US" altLang="zh-CN">
              <a:latin typeface="Comic Sans MS" pitchFamily="66" charset="0"/>
            </a:endParaRPr>
          </a:p>
          <a:p>
            <a:pPr eaLnBrk="0" hangingPunct="0"/>
            <a:endParaRPr kumimoji="0" lang="en-US" altLang="zh-CN">
              <a:solidFill>
                <a:schemeClr val="hlink"/>
              </a:solidFill>
              <a:latin typeface="Comic Sans MS" pitchFamily="66" charset="0"/>
            </a:endParaRP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165</a:t>
            </a:fld>
            <a:endParaRPr lang="en-US" altLang="zh-CN" dirty="0"/>
          </a:p>
        </p:txBody>
      </p:sp>
    </p:spTree>
    <p:extLst>
      <p:ext uri="{BB962C8B-B14F-4D97-AF65-F5344CB8AC3E}">
        <p14:creationId xmlns:p14="http://schemas.microsoft.com/office/powerpoint/2010/main" val="642467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47591"/>
                                        </p:tgtEl>
                                        <p:attrNameLst>
                                          <p:attrName>style.visibility</p:attrName>
                                        </p:attrNameLst>
                                      </p:cBhvr>
                                      <p:to>
                                        <p:strVal val="visible"/>
                                      </p:to>
                                    </p:set>
                                    <p:anim calcmode="lin" valueType="num">
                                      <p:cBhvr additive="base">
                                        <p:cTn id="7" dur="500" fill="hold"/>
                                        <p:tgtEl>
                                          <p:spTgt spid="1347591"/>
                                        </p:tgtEl>
                                        <p:attrNameLst>
                                          <p:attrName>ppt_x</p:attrName>
                                        </p:attrNameLst>
                                      </p:cBhvr>
                                      <p:tavLst>
                                        <p:tav tm="0">
                                          <p:val>
                                            <p:strVal val="1+#ppt_w/2"/>
                                          </p:val>
                                        </p:tav>
                                        <p:tav tm="100000">
                                          <p:val>
                                            <p:strVal val="#ppt_x"/>
                                          </p:val>
                                        </p:tav>
                                      </p:tavLst>
                                    </p:anim>
                                    <p:anim calcmode="lin" valueType="num">
                                      <p:cBhvr additive="base">
                                        <p:cTn id="8" dur="500" fill="hold"/>
                                        <p:tgtEl>
                                          <p:spTgt spid="13475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7591" grpId="0"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8830596A-E6E6-46C2-B7D1-AFFBCD78A2D4}" type="datetime1">
              <a:rPr lang="zh-CN" altLang="en-US" sz="1400" smtClean="0"/>
              <a:t>2021/11/7</a:t>
            </a:fld>
            <a:endParaRPr lang="en-US" altLang="zh-CN" sz="1400"/>
          </a:p>
        </p:txBody>
      </p:sp>
      <p:sp>
        <p:nvSpPr>
          <p:cNvPr id="2458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24582"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3</a:t>
            </a:r>
          </a:p>
        </p:txBody>
      </p:sp>
      <p:graphicFrame>
        <p:nvGraphicFramePr>
          <p:cNvPr id="2457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84748"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3" name="AutoShape 4"/>
          <p:cNvSpPr>
            <a:spLocks noChangeArrowheads="1"/>
          </p:cNvSpPr>
          <p:nvPr/>
        </p:nvSpPr>
        <p:spPr bwMode="auto">
          <a:xfrm>
            <a:off x="2438400" y="4038600"/>
            <a:ext cx="39624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84" name="AutoShape 5"/>
          <p:cNvSpPr>
            <a:spLocks noChangeArrowheads="1"/>
          </p:cNvSpPr>
          <p:nvPr/>
        </p:nvSpPr>
        <p:spPr bwMode="auto">
          <a:xfrm>
            <a:off x="2965450" y="5132388"/>
            <a:ext cx="762000" cy="457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8614" name="Rectangle 6"/>
          <p:cNvSpPr>
            <a:spLocks noChangeArrowheads="1"/>
          </p:cNvSpPr>
          <p:nvPr/>
        </p:nvSpPr>
        <p:spPr bwMode="auto">
          <a:xfrm>
            <a:off x="311150" y="5659438"/>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hangingPunct="0">
              <a:lnSpc>
                <a:spcPct val="90000"/>
              </a:lnSpc>
              <a:spcBef>
                <a:spcPct val="30000"/>
              </a:spcBef>
              <a:buFontTx/>
              <a:buChar char="•"/>
              <a:tabLst>
                <a:tab pos="914400" algn="l"/>
                <a:tab pos="1657350" algn="l"/>
                <a:tab pos="3028950" algn="l"/>
              </a:tabLst>
            </a:pPr>
            <a:r>
              <a:rPr kumimoji="0" lang="en-US" altLang="zh-CN" sz="2000" b="1">
                <a:solidFill>
                  <a:schemeClr val="hlink"/>
                </a:solidFill>
                <a:latin typeface="Comic Sans MS" pitchFamily="66" charset="0"/>
              </a:rPr>
              <a:t>Note: registers names are removed (“renamed”) in Reservation Stations; MULT issued</a:t>
            </a:r>
          </a:p>
          <a:p>
            <a:pPr marL="285750" indent="-285750" eaLnBrk="0" hangingPunct="0">
              <a:lnSpc>
                <a:spcPct val="90000"/>
              </a:lnSpc>
              <a:spcBef>
                <a:spcPct val="30000"/>
              </a:spcBef>
              <a:buFontTx/>
              <a:buChar char="•"/>
              <a:tabLst>
                <a:tab pos="914400" algn="l"/>
                <a:tab pos="1657350" algn="l"/>
                <a:tab pos="3028950" algn="l"/>
              </a:tabLst>
            </a:pPr>
            <a:r>
              <a:rPr kumimoji="0" lang="en-US" altLang="zh-CN" sz="2000" b="1">
                <a:solidFill>
                  <a:schemeClr val="hlink"/>
                </a:solidFill>
                <a:latin typeface="Comic Sans MS" pitchFamily="66" charset="0"/>
              </a:rPr>
              <a:t>Load1 completing; what is waiting for Load1? </a:t>
            </a:r>
          </a:p>
        </p:txBody>
      </p:sp>
      <p:sp>
        <p:nvSpPr>
          <p:cNvPr id="24586" name="AutoShape 7"/>
          <p:cNvSpPr>
            <a:spLocks noChangeArrowheads="1"/>
          </p:cNvSpPr>
          <p:nvPr/>
        </p:nvSpPr>
        <p:spPr bwMode="auto">
          <a:xfrm>
            <a:off x="3810000" y="14478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166</a:t>
            </a:fld>
            <a:endParaRPr lang="en-US" altLang="zh-CN" dirty="0"/>
          </a:p>
        </p:txBody>
      </p:sp>
    </p:spTree>
    <p:extLst>
      <p:ext uri="{BB962C8B-B14F-4D97-AF65-F5344CB8AC3E}">
        <p14:creationId xmlns:p14="http://schemas.microsoft.com/office/powerpoint/2010/main" val="8037415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48614"/>
                                        </p:tgtEl>
                                        <p:attrNameLst>
                                          <p:attrName>style.visibility</p:attrName>
                                        </p:attrNameLst>
                                      </p:cBhvr>
                                      <p:to>
                                        <p:strVal val="visible"/>
                                      </p:to>
                                    </p:set>
                                    <p:anim calcmode="lin" valueType="num">
                                      <p:cBhvr additive="base">
                                        <p:cTn id="7" dur="500" fill="hold"/>
                                        <p:tgtEl>
                                          <p:spTgt spid="1348614"/>
                                        </p:tgtEl>
                                        <p:attrNameLst>
                                          <p:attrName>ppt_x</p:attrName>
                                        </p:attrNameLst>
                                      </p:cBhvr>
                                      <p:tavLst>
                                        <p:tav tm="0">
                                          <p:val>
                                            <p:strVal val="1+#ppt_w/2"/>
                                          </p:val>
                                        </p:tav>
                                        <p:tav tm="100000">
                                          <p:val>
                                            <p:strVal val="#ppt_x"/>
                                          </p:val>
                                        </p:tav>
                                      </p:tavLst>
                                    </p:anim>
                                    <p:anim calcmode="lin" valueType="num">
                                      <p:cBhvr additive="base">
                                        <p:cTn id="8" dur="500" fill="hold"/>
                                        <p:tgtEl>
                                          <p:spTgt spid="13486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8614"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B7CB5753-AAFD-441B-BBBF-F1486B1A0995}" type="datetime1">
              <a:rPr lang="zh-CN" altLang="en-US" sz="1400" smtClean="0"/>
              <a:t>2021/11/7</a:t>
            </a:fld>
            <a:endParaRPr lang="en-US" altLang="zh-CN" sz="1400"/>
          </a:p>
        </p:txBody>
      </p:sp>
      <p:sp>
        <p:nvSpPr>
          <p:cNvPr id="2560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25606"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4</a:t>
            </a:r>
          </a:p>
        </p:txBody>
      </p:sp>
      <p:graphicFrame>
        <p:nvGraphicFramePr>
          <p:cNvPr id="2560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85772"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9636"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hangingPunct="0">
              <a:lnSpc>
                <a:spcPct val="90000"/>
              </a:lnSpc>
              <a:spcBef>
                <a:spcPct val="30000"/>
              </a:spcBef>
              <a:buFontTx/>
              <a:buChar char="•"/>
              <a:tabLst>
                <a:tab pos="914400" algn="l"/>
                <a:tab pos="1657350" algn="l"/>
                <a:tab pos="3028950" algn="l"/>
              </a:tabLst>
            </a:pPr>
            <a:r>
              <a:rPr kumimoji="0" lang="en-US" altLang="zh-CN" b="1">
                <a:solidFill>
                  <a:schemeClr val="hlink"/>
                </a:solidFill>
                <a:latin typeface="Comic Sans MS" pitchFamily="66" charset="0"/>
              </a:rPr>
              <a:t>Load2 completing; what is waiting for Load2? </a:t>
            </a:r>
          </a:p>
        </p:txBody>
      </p:sp>
      <p:sp>
        <p:nvSpPr>
          <p:cNvPr id="25608" name="AutoShape 5"/>
          <p:cNvSpPr>
            <a:spLocks noChangeArrowheads="1"/>
          </p:cNvSpPr>
          <p:nvPr/>
        </p:nvSpPr>
        <p:spPr bwMode="auto">
          <a:xfrm>
            <a:off x="3810000" y="16764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09" name="AutoShape 6"/>
          <p:cNvSpPr>
            <a:spLocks noChangeArrowheads="1"/>
          </p:cNvSpPr>
          <p:nvPr/>
        </p:nvSpPr>
        <p:spPr bwMode="auto">
          <a:xfrm>
            <a:off x="4419600" y="14478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0" name="AutoShape 7"/>
          <p:cNvSpPr>
            <a:spLocks noChangeArrowheads="1"/>
          </p:cNvSpPr>
          <p:nvPr/>
        </p:nvSpPr>
        <p:spPr bwMode="auto">
          <a:xfrm>
            <a:off x="3124200" y="21336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1" name="AutoShape 8"/>
          <p:cNvSpPr>
            <a:spLocks noChangeArrowheads="1"/>
          </p:cNvSpPr>
          <p:nvPr/>
        </p:nvSpPr>
        <p:spPr bwMode="auto">
          <a:xfrm>
            <a:off x="2438400" y="3429000"/>
            <a:ext cx="3962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167</a:t>
            </a:fld>
            <a:endParaRPr lang="en-US" altLang="zh-CN" dirty="0"/>
          </a:p>
        </p:txBody>
      </p:sp>
    </p:spTree>
    <p:extLst>
      <p:ext uri="{BB962C8B-B14F-4D97-AF65-F5344CB8AC3E}">
        <p14:creationId xmlns:p14="http://schemas.microsoft.com/office/powerpoint/2010/main" val="3268287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49636"/>
                                        </p:tgtEl>
                                        <p:attrNameLst>
                                          <p:attrName>style.visibility</p:attrName>
                                        </p:attrNameLst>
                                      </p:cBhvr>
                                      <p:to>
                                        <p:strVal val="visible"/>
                                      </p:to>
                                    </p:set>
                                    <p:anim calcmode="lin" valueType="num">
                                      <p:cBhvr additive="base">
                                        <p:cTn id="7" dur="500" fill="hold"/>
                                        <p:tgtEl>
                                          <p:spTgt spid="1349636"/>
                                        </p:tgtEl>
                                        <p:attrNameLst>
                                          <p:attrName>ppt_x</p:attrName>
                                        </p:attrNameLst>
                                      </p:cBhvr>
                                      <p:tavLst>
                                        <p:tav tm="0">
                                          <p:val>
                                            <p:strVal val="1+#ppt_w/2"/>
                                          </p:val>
                                        </p:tav>
                                        <p:tav tm="100000">
                                          <p:val>
                                            <p:strVal val="#ppt_x"/>
                                          </p:val>
                                        </p:tav>
                                      </p:tavLst>
                                    </p:anim>
                                    <p:anim calcmode="lin" valueType="num">
                                      <p:cBhvr additive="base">
                                        <p:cTn id="8" dur="500" fill="hold"/>
                                        <p:tgtEl>
                                          <p:spTgt spid="13496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9636"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F367635B-E620-4496-8C29-459AC62B0C78}" type="datetime1">
              <a:rPr lang="zh-CN" altLang="en-US" sz="1400" smtClean="0"/>
              <a:t>2021/11/7</a:t>
            </a:fld>
            <a:endParaRPr lang="en-US" altLang="zh-CN" sz="1400"/>
          </a:p>
        </p:txBody>
      </p:sp>
      <p:sp>
        <p:nvSpPr>
          <p:cNvPr id="2662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26630"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5</a:t>
            </a:r>
          </a:p>
        </p:txBody>
      </p:sp>
      <p:graphicFrame>
        <p:nvGraphicFramePr>
          <p:cNvPr id="2662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86796"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0660"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hangingPunct="0">
              <a:lnSpc>
                <a:spcPct val="90000"/>
              </a:lnSpc>
              <a:spcBef>
                <a:spcPct val="30000"/>
              </a:spcBef>
              <a:buFontTx/>
              <a:buChar char="•"/>
              <a:tabLst>
                <a:tab pos="914400" algn="l"/>
                <a:tab pos="1657350" algn="l"/>
                <a:tab pos="3028950" algn="l"/>
              </a:tabLst>
            </a:pPr>
            <a:r>
              <a:rPr kumimoji="0" lang="en-US" altLang="zh-CN" b="1">
                <a:solidFill>
                  <a:schemeClr val="hlink"/>
                </a:solidFill>
                <a:latin typeface="Comic Sans MS" pitchFamily="66" charset="0"/>
              </a:rPr>
              <a:t>Timer starts down for Add1, Mult1</a:t>
            </a:r>
          </a:p>
        </p:txBody>
      </p:sp>
      <p:sp>
        <p:nvSpPr>
          <p:cNvPr id="26632" name="AutoShape 5"/>
          <p:cNvSpPr>
            <a:spLocks noChangeArrowheads="1"/>
          </p:cNvSpPr>
          <p:nvPr/>
        </p:nvSpPr>
        <p:spPr bwMode="auto">
          <a:xfrm>
            <a:off x="1371600" y="3200400"/>
            <a:ext cx="533400" cy="12192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33" name="AutoShape 6"/>
          <p:cNvSpPr>
            <a:spLocks noChangeArrowheads="1"/>
          </p:cNvSpPr>
          <p:nvPr/>
        </p:nvSpPr>
        <p:spPr bwMode="auto">
          <a:xfrm>
            <a:off x="4343400" y="34290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34" name="AutoShape 7"/>
          <p:cNvSpPr>
            <a:spLocks noChangeArrowheads="1"/>
          </p:cNvSpPr>
          <p:nvPr/>
        </p:nvSpPr>
        <p:spPr bwMode="auto">
          <a:xfrm>
            <a:off x="3733800" y="41148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168</a:t>
            </a:fld>
            <a:endParaRPr lang="en-US" altLang="zh-CN" dirty="0"/>
          </a:p>
        </p:txBody>
      </p:sp>
    </p:spTree>
    <p:extLst>
      <p:ext uri="{BB962C8B-B14F-4D97-AF65-F5344CB8AC3E}">
        <p14:creationId xmlns:p14="http://schemas.microsoft.com/office/powerpoint/2010/main" val="34045240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50660"/>
                                        </p:tgtEl>
                                        <p:attrNameLst>
                                          <p:attrName>style.visibility</p:attrName>
                                        </p:attrNameLst>
                                      </p:cBhvr>
                                      <p:to>
                                        <p:strVal val="visible"/>
                                      </p:to>
                                    </p:set>
                                    <p:anim calcmode="lin" valueType="num">
                                      <p:cBhvr additive="base">
                                        <p:cTn id="7" dur="500" fill="hold"/>
                                        <p:tgtEl>
                                          <p:spTgt spid="1350660"/>
                                        </p:tgtEl>
                                        <p:attrNameLst>
                                          <p:attrName>ppt_x</p:attrName>
                                        </p:attrNameLst>
                                      </p:cBhvr>
                                      <p:tavLst>
                                        <p:tav tm="0">
                                          <p:val>
                                            <p:strVal val="1+#ppt_w/2"/>
                                          </p:val>
                                        </p:tav>
                                        <p:tav tm="100000">
                                          <p:val>
                                            <p:strVal val="#ppt_x"/>
                                          </p:val>
                                        </p:tav>
                                      </p:tavLst>
                                    </p:anim>
                                    <p:anim calcmode="lin" valueType="num">
                                      <p:cBhvr additive="base">
                                        <p:cTn id="8" dur="500" fill="hold"/>
                                        <p:tgtEl>
                                          <p:spTgt spid="13506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0660" grpId="0"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3716AE8F-6D49-4A9A-B192-DA7EC1AE18B3}" type="datetime1">
              <a:rPr lang="zh-CN" altLang="en-US" sz="1400" smtClean="0"/>
              <a:t>2021/11/7</a:t>
            </a:fld>
            <a:endParaRPr lang="en-US" altLang="zh-CN" sz="1400"/>
          </a:p>
        </p:txBody>
      </p:sp>
      <p:sp>
        <p:nvSpPr>
          <p:cNvPr id="2765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27654"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6</a:t>
            </a:r>
          </a:p>
        </p:txBody>
      </p:sp>
      <p:graphicFrame>
        <p:nvGraphicFramePr>
          <p:cNvPr id="2765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87820"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684"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hangingPunct="0">
              <a:lnSpc>
                <a:spcPct val="90000"/>
              </a:lnSpc>
              <a:spcBef>
                <a:spcPct val="30000"/>
              </a:spcBef>
              <a:buFontTx/>
              <a:buChar char="•"/>
              <a:tabLst>
                <a:tab pos="914400" algn="l"/>
                <a:tab pos="1657350" algn="l"/>
                <a:tab pos="3028950" algn="l"/>
              </a:tabLst>
            </a:pPr>
            <a:r>
              <a:rPr kumimoji="0" lang="en-US" altLang="zh-CN" b="1">
                <a:solidFill>
                  <a:schemeClr val="hlink"/>
                </a:solidFill>
                <a:latin typeface="Comic Sans MS" pitchFamily="66" charset="0"/>
              </a:rPr>
              <a:t>Issue ADDD here despite name dependency on F6? </a:t>
            </a:r>
          </a:p>
        </p:txBody>
      </p:sp>
      <p:sp>
        <p:nvSpPr>
          <p:cNvPr id="27656" name="AutoShape 5"/>
          <p:cNvSpPr>
            <a:spLocks noChangeArrowheads="1"/>
          </p:cNvSpPr>
          <p:nvPr/>
        </p:nvSpPr>
        <p:spPr bwMode="auto">
          <a:xfrm>
            <a:off x="2971800" y="25908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7" name="AutoShape 6"/>
          <p:cNvSpPr>
            <a:spLocks noChangeArrowheads="1"/>
          </p:cNvSpPr>
          <p:nvPr/>
        </p:nvSpPr>
        <p:spPr bwMode="auto">
          <a:xfrm>
            <a:off x="2438400" y="3657600"/>
            <a:ext cx="3962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169</a:t>
            </a:fld>
            <a:endParaRPr lang="en-US" altLang="zh-CN" dirty="0"/>
          </a:p>
        </p:txBody>
      </p:sp>
    </p:spTree>
    <p:extLst>
      <p:ext uri="{BB962C8B-B14F-4D97-AF65-F5344CB8AC3E}">
        <p14:creationId xmlns:p14="http://schemas.microsoft.com/office/powerpoint/2010/main" val="3678657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51684"/>
                                        </p:tgtEl>
                                        <p:attrNameLst>
                                          <p:attrName>style.visibility</p:attrName>
                                        </p:attrNameLst>
                                      </p:cBhvr>
                                      <p:to>
                                        <p:strVal val="visible"/>
                                      </p:to>
                                    </p:set>
                                    <p:anim calcmode="lin" valueType="num">
                                      <p:cBhvr additive="base">
                                        <p:cTn id="7" dur="500" fill="hold"/>
                                        <p:tgtEl>
                                          <p:spTgt spid="1351684"/>
                                        </p:tgtEl>
                                        <p:attrNameLst>
                                          <p:attrName>ppt_x</p:attrName>
                                        </p:attrNameLst>
                                      </p:cBhvr>
                                      <p:tavLst>
                                        <p:tav tm="0">
                                          <p:val>
                                            <p:strVal val="1+#ppt_w/2"/>
                                          </p:val>
                                        </p:tav>
                                        <p:tav tm="100000">
                                          <p:val>
                                            <p:strVal val="#ppt_x"/>
                                          </p:val>
                                        </p:tav>
                                      </p:tavLst>
                                    </p:anim>
                                    <p:anim calcmode="lin" valueType="num">
                                      <p:cBhvr additive="base">
                                        <p:cTn id="8" dur="500" fill="hold"/>
                                        <p:tgtEl>
                                          <p:spTgt spid="13516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68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052" name="Rectangle 2"/>
          <p:cNvSpPr>
            <a:spLocks noGrp="1" noChangeArrowheads="1"/>
          </p:cNvSpPr>
          <p:nvPr>
            <p:ph type="body" idx="1"/>
          </p:nvPr>
        </p:nvSpPr>
        <p:spPr>
          <a:xfrm>
            <a:off x="0" y="381000"/>
            <a:ext cx="8604250" cy="5064125"/>
          </a:xfrm>
          <a:noFill/>
        </p:spPr>
        <p:txBody>
          <a:bodyPr lIns="92075" tIns="46038" rIns="92075" bIns="46038"/>
          <a:lstStyle/>
          <a:p>
            <a:pPr lvl="3" eaLnBrk="1" hangingPunct="1"/>
            <a:endParaRPr lang="en-US" altLang="zh-CN" smtClean="0"/>
          </a:p>
          <a:p>
            <a:pPr lvl="2" eaLnBrk="1" hangingPunct="1">
              <a:buFontTx/>
              <a:buNone/>
            </a:pPr>
            <a:r>
              <a:rPr lang="en-US" altLang="zh-CN" smtClean="0"/>
              <a:t>2</a:t>
            </a:r>
            <a:r>
              <a:rPr lang="zh-CN" altLang="en-US" smtClean="0"/>
              <a:t>、一种指令流水线</a:t>
            </a:r>
          </a:p>
          <a:p>
            <a:pPr lvl="2" eaLnBrk="1" hangingPunct="1"/>
            <a:endParaRPr lang="zh-CN" altLang="en-US" smtClean="0"/>
          </a:p>
          <a:p>
            <a:pPr lvl="2" eaLnBrk="1" hangingPunct="1"/>
            <a:endParaRPr lang="zh-CN" altLang="en-US" smtClean="0"/>
          </a:p>
          <a:p>
            <a:pPr lvl="2" eaLnBrk="1" hangingPunct="1"/>
            <a:endParaRPr lang="zh-CN" altLang="en-US" smtClean="0"/>
          </a:p>
          <a:p>
            <a:pPr lvl="2" eaLnBrk="1" hangingPunct="1"/>
            <a:endParaRPr lang="zh-CN" altLang="en-US" smtClean="0"/>
          </a:p>
          <a:p>
            <a:pPr lvl="2" eaLnBrk="1" hangingPunct="1"/>
            <a:endParaRPr lang="zh-CN" altLang="en-US" smtClean="0"/>
          </a:p>
          <a:p>
            <a:pPr lvl="2" eaLnBrk="1" hangingPunct="1"/>
            <a:endParaRPr lang="zh-CN" altLang="en-US" smtClean="0"/>
          </a:p>
          <a:p>
            <a:pPr lvl="2" eaLnBrk="1" hangingPunct="1"/>
            <a:endParaRPr lang="zh-CN" altLang="en-US" smtClean="0"/>
          </a:p>
          <a:p>
            <a:pPr lvl="2" eaLnBrk="1" hangingPunct="1"/>
            <a:r>
              <a:rPr lang="zh-CN" altLang="en-US" smtClean="0"/>
              <a:t>一般</a:t>
            </a:r>
            <a:r>
              <a:rPr lang="en-US" altLang="zh-CN" smtClean="0"/>
              <a:t>4</a:t>
            </a:r>
            <a:r>
              <a:rPr lang="zh-CN" altLang="en-US" smtClean="0"/>
              <a:t>至</a:t>
            </a:r>
            <a:r>
              <a:rPr lang="en-US" altLang="zh-CN" smtClean="0"/>
              <a:t>12</a:t>
            </a:r>
            <a:r>
              <a:rPr lang="zh-CN" altLang="en-US" smtClean="0"/>
              <a:t>个流水段，等于及大于</a:t>
            </a:r>
            <a:r>
              <a:rPr lang="en-US" altLang="zh-CN" smtClean="0"/>
              <a:t>8</a:t>
            </a:r>
            <a:r>
              <a:rPr lang="zh-CN" altLang="en-US" smtClean="0"/>
              <a:t>个流水段的称为超流水线处理机</a:t>
            </a:r>
          </a:p>
          <a:p>
            <a:pPr lvl="2" eaLnBrk="1" hangingPunct="1">
              <a:buFontTx/>
              <a:buNone/>
            </a:pPr>
            <a:endParaRPr lang="zh-CN" altLang="en-US" sz="2800" smtClean="0"/>
          </a:p>
          <a:p>
            <a:pPr eaLnBrk="1" hangingPunct="1">
              <a:buSzPct val="70000"/>
              <a:buFontTx/>
              <a:buChar char="–"/>
            </a:pPr>
            <a:endParaRPr lang="zh-CN" altLang="en-US" sz="2400" smtClean="0"/>
          </a:p>
        </p:txBody>
      </p:sp>
      <p:grpSp>
        <p:nvGrpSpPr>
          <p:cNvPr id="2053" name="Group 3"/>
          <p:cNvGrpSpPr>
            <a:grpSpLocks/>
          </p:cNvGrpSpPr>
          <p:nvPr/>
        </p:nvGrpSpPr>
        <p:grpSpPr bwMode="auto">
          <a:xfrm>
            <a:off x="755650" y="2420938"/>
            <a:ext cx="7848600" cy="765175"/>
            <a:chOff x="432" y="911"/>
            <a:chExt cx="4944" cy="482"/>
          </a:xfrm>
        </p:grpSpPr>
        <p:sp>
          <p:nvSpPr>
            <p:cNvPr id="2054" name="Rectangle 4"/>
            <p:cNvSpPr>
              <a:spLocks noChangeArrowheads="1"/>
            </p:cNvSpPr>
            <p:nvPr/>
          </p:nvSpPr>
          <p:spPr bwMode="auto">
            <a:xfrm>
              <a:off x="611" y="911"/>
              <a:ext cx="541" cy="48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取指</a:t>
              </a:r>
            </a:p>
          </p:txBody>
        </p:sp>
        <p:sp>
          <p:nvSpPr>
            <p:cNvPr id="2055" name="Rectangle 5"/>
            <p:cNvSpPr>
              <a:spLocks noChangeArrowheads="1"/>
            </p:cNvSpPr>
            <p:nvPr/>
          </p:nvSpPr>
          <p:spPr bwMode="auto">
            <a:xfrm>
              <a:off x="2049" y="911"/>
              <a:ext cx="991" cy="48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形成操</a:t>
              </a:r>
              <a:br>
                <a:rPr lang="zh-CN" altLang="en-US" sz="2800">
                  <a:solidFill>
                    <a:schemeClr val="tx2"/>
                  </a:solidFill>
                  <a:latin typeface="Book Antiqua" pitchFamily="18" charset="0"/>
                  <a:ea typeface="楷体_GB2312" pitchFamily="49" charset="-122"/>
                </a:rPr>
              </a:br>
              <a:r>
                <a:rPr lang="zh-CN" altLang="en-US" sz="2800">
                  <a:solidFill>
                    <a:schemeClr val="tx2"/>
                  </a:solidFill>
                  <a:latin typeface="Book Antiqua" pitchFamily="18" charset="0"/>
                  <a:ea typeface="楷体_GB2312" pitchFamily="49" charset="-122"/>
                </a:rPr>
                <a:t>作数地址</a:t>
              </a:r>
            </a:p>
          </p:txBody>
        </p:sp>
        <p:sp>
          <p:nvSpPr>
            <p:cNvPr id="2056" name="Line 6"/>
            <p:cNvSpPr>
              <a:spLocks noChangeShapeType="1"/>
            </p:cNvSpPr>
            <p:nvPr/>
          </p:nvSpPr>
          <p:spPr bwMode="auto">
            <a:xfrm>
              <a:off x="1151" y="1152"/>
              <a:ext cx="18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057" name="Line 7"/>
            <p:cNvSpPr>
              <a:spLocks noChangeShapeType="1"/>
            </p:cNvSpPr>
            <p:nvPr/>
          </p:nvSpPr>
          <p:spPr bwMode="auto">
            <a:xfrm>
              <a:off x="432" y="1152"/>
              <a:ext cx="18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058" name="Rectangle 8"/>
            <p:cNvSpPr>
              <a:spLocks noChangeArrowheads="1"/>
            </p:cNvSpPr>
            <p:nvPr/>
          </p:nvSpPr>
          <p:spPr bwMode="auto">
            <a:xfrm>
              <a:off x="1330" y="911"/>
              <a:ext cx="541" cy="48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译码</a:t>
              </a:r>
            </a:p>
          </p:txBody>
        </p:sp>
        <p:sp>
          <p:nvSpPr>
            <p:cNvPr id="2059" name="Line 9"/>
            <p:cNvSpPr>
              <a:spLocks noChangeShapeType="1"/>
            </p:cNvSpPr>
            <p:nvPr/>
          </p:nvSpPr>
          <p:spPr bwMode="auto">
            <a:xfrm>
              <a:off x="1870" y="1152"/>
              <a:ext cx="18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060" name="Line 10"/>
            <p:cNvSpPr>
              <a:spLocks noChangeShapeType="1"/>
            </p:cNvSpPr>
            <p:nvPr/>
          </p:nvSpPr>
          <p:spPr bwMode="auto">
            <a:xfrm>
              <a:off x="3039" y="1152"/>
              <a:ext cx="18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061" name="Rectangle 11"/>
            <p:cNvSpPr>
              <a:spLocks noChangeArrowheads="1"/>
            </p:cNvSpPr>
            <p:nvPr/>
          </p:nvSpPr>
          <p:spPr bwMode="auto">
            <a:xfrm>
              <a:off x="3218" y="911"/>
              <a:ext cx="541" cy="48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取操</a:t>
              </a:r>
            </a:p>
            <a:p>
              <a:pPr algn="ctr">
                <a:lnSpc>
                  <a:spcPct val="80000"/>
                </a:lnSpc>
              </a:pPr>
              <a:r>
                <a:rPr lang="zh-CN" altLang="en-US" sz="2800">
                  <a:solidFill>
                    <a:schemeClr val="tx2"/>
                  </a:solidFill>
                  <a:latin typeface="Book Antiqua" pitchFamily="18" charset="0"/>
                  <a:ea typeface="楷体_GB2312" pitchFamily="49" charset="-122"/>
                </a:rPr>
                <a:t>作数</a:t>
              </a:r>
            </a:p>
          </p:txBody>
        </p:sp>
        <p:sp>
          <p:nvSpPr>
            <p:cNvPr id="2062" name="Line 12"/>
            <p:cNvSpPr>
              <a:spLocks noChangeShapeType="1"/>
            </p:cNvSpPr>
            <p:nvPr/>
          </p:nvSpPr>
          <p:spPr bwMode="auto">
            <a:xfrm>
              <a:off x="3758" y="1152"/>
              <a:ext cx="18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063" name="Rectangle 13"/>
            <p:cNvSpPr>
              <a:spLocks noChangeArrowheads="1"/>
            </p:cNvSpPr>
            <p:nvPr/>
          </p:nvSpPr>
          <p:spPr bwMode="auto">
            <a:xfrm>
              <a:off x="3937" y="911"/>
              <a:ext cx="541" cy="48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执行</a:t>
              </a:r>
            </a:p>
          </p:txBody>
        </p:sp>
        <p:sp>
          <p:nvSpPr>
            <p:cNvPr id="2064" name="Line 14"/>
            <p:cNvSpPr>
              <a:spLocks noChangeShapeType="1"/>
            </p:cNvSpPr>
            <p:nvPr/>
          </p:nvSpPr>
          <p:spPr bwMode="auto">
            <a:xfrm>
              <a:off x="4477" y="1152"/>
              <a:ext cx="18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065" name="Rectangle 15"/>
            <p:cNvSpPr>
              <a:spLocks noChangeArrowheads="1"/>
            </p:cNvSpPr>
            <p:nvPr/>
          </p:nvSpPr>
          <p:spPr bwMode="auto">
            <a:xfrm>
              <a:off x="4656" y="911"/>
              <a:ext cx="541" cy="48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保存</a:t>
              </a:r>
            </a:p>
            <a:p>
              <a:pPr algn="ctr">
                <a:lnSpc>
                  <a:spcPct val="80000"/>
                </a:lnSpc>
              </a:pPr>
              <a:r>
                <a:rPr lang="zh-CN" altLang="en-US" sz="2800">
                  <a:solidFill>
                    <a:schemeClr val="tx2"/>
                  </a:solidFill>
                  <a:latin typeface="Book Antiqua" pitchFamily="18" charset="0"/>
                  <a:ea typeface="楷体_GB2312" pitchFamily="49" charset="-122"/>
                </a:rPr>
                <a:t>结果</a:t>
              </a:r>
            </a:p>
          </p:txBody>
        </p:sp>
        <p:sp>
          <p:nvSpPr>
            <p:cNvPr id="2066" name="Line 16"/>
            <p:cNvSpPr>
              <a:spLocks noChangeShapeType="1"/>
            </p:cNvSpPr>
            <p:nvPr/>
          </p:nvSpPr>
          <p:spPr bwMode="auto">
            <a:xfrm>
              <a:off x="5196" y="1152"/>
              <a:ext cx="18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050" name="Object 36">
            <a:hlinkClick r:id="" action="ppaction://ole?verb=0"/>
          </p:cNvPr>
          <p:cNvGraphicFramePr>
            <a:graphicFrameLocks noChangeAspect="1"/>
          </p:cNvGraphicFramePr>
          <p:nvPr/>
        </p:nvGraphicFramePr>
        <p:xfrm>
          <a:off x="6588125" y="692150"/>
          <a:ext cx="887413" cy="592138"/>
        </p:xfrm>
        <a:graphic>
          <a:graphicData uri="http://schemas.openxmlformats.org/presentationml/2006/ole">
            <mc:AlternateContent xmlns:mc="http://schemas.openxmlformats.org/markup-compatibility/2006">
              <mc:Choice xmlns:v="urn:schemas-microsoft-com:vml" Requires="v">
                <p:oleObj spid="_x0000_s326699" name="包" r:id="rId4" imgW="638280" imgH="466560" progId="Package">
                  <p:embed/>
                </p:oleObj>
              </mc:Choice>
              <mc:Fallback>
                <p:oleObj name="包" r:id="rId4" imgW="638280" imgH="466560" progId="Packag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25" y="692150"/>
                        <a:ext cx="887413"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F2F2CD02-5E31-4A32-9098-C6C4A9260528}"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17</a:t>
            </a:fld>
            <a:endParaRPr lang="en-US" altLang="zh-CN" dirty="0"/>
          </a:p>
        </p:txBody>
      </p:sp>
    </p:spTree>
    <p:extLst>
      <p:ext uri="{BB962C8B-B14F-4D97-AF65-F5344CB8AC3E}">
        <p14:creationId xmlns:p14="http://schemas.microsoft.com/office/powerpoint/2010/main" val="474400545"/>
      </p:ext>
    </p:extLst>
  </p:cSld>
  <p:clrMapOvr>
    <a:masterClrMapping/>
  </p:clrMapOvr>
  <p:transition spd="med">
    <p:zoom/>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BAD0C63E-4F55-4326-992F-99EEFFC5B961}" type="datetime1">
              <a:rPr lang="zh-CN" altLang="en-US" sz="1400" smtClean="0"/>
              <a:t>2021/11/7</a:t>
            </a:fld>
            <a:endParaRPr lang="en-US" altLang="zh-CN" sz="1400"/>
          </a:p>
        </p:txBody>
      </p:sp>
      <p:sp>
        <p:nvSpPr>
          <p:cNvPr id="2867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28678"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7</a:t>
            </a:r>
          </a:p>
        </p:txBody>
      </p:sp>
      <p:graphicFrame>
        <p:nvGraphicFramePr>
          <p:cNvPr id="2867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88844"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2708"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hangingPunct="0">
              <a:lnSpc>
                <a:spcPct val="90000"/>
              </a:lnSpc>
              <a:spcBef>
                <a:spcPct val="30000"/>
              </a:spcBef>
              <a:buFontTx/>
              <a:buChar char="•"/>
              <a:tabLst>
                <a:tab pos="914400" algn="l"/>
                <a:tab pos="1657350" algn="l"/>
                <a:tab pos="3028950" algn="l"/>
              </a:tabLst>
            </a:pPr>
            <a:r>
              <a:rPr kumimoji="0" lang="en-US" altLang="zh-CN" b="1">
                <a:solidFill>
                  <a:schemeClr val="hlink"/>
                </a:solidFill>
                <a:latin typeface="Comic Sans MS" pitchFamily="66" charset="0"/>
              </a:rPr>
              <a:t>Add1 (SUBD) completing; what is waiting for it? </a:t>
            </a:r>
          </a:p>
        </p:txBody>
      </p:sp>
      <p:sp>
        <p:nvSpPr>
          <p:cNvPr id="28680" name="AutoShape 5"/>
          <p:cNvSpPr>
            <a:spLocks noChangeArrowheads="1"/>
          </p:cNvSpPr>
          <p:nvPr/>
        </p:nvSpPr>
        <p:spPr bwMode="auto">
          <a:xfrm>
            <a:off x="3810000" y="2133600"/>
            <a:ext cx="533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170</a:t>
            </a:fld>
            <a:endParaRPr lang="en-US" altLang="zh-CN" dirty="0"/>
          </a:p>
        </p:txBody>
      </p:sp>
    </p:spTree>
    <p:extLst>
      <p:ext uri="{BB962C8B-B14F-4D97-AF65-F5344CB8AC3E}">
        <p14:creationId xmlns:p14="http://schemas.microsoft.com/office/powerpoint/2010/main" val="10695516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52708"/>
                                        </p:tgtEl>
                                        <p:attrNameLst>
                                          <p:attrName>style.visibility</p:attrName>
                                        </p:attrNameLst>
                                      </p:cBhvr>
                                      <p:to>
                                        <p:strVal val="visible"/>
                                      </p:to>
                                    </p:set>
                                    <p:anim calcmode="lin" valueType="num">
                                      <p:cBhvr additive="base">
                                        <p:cTn id="7" dur="500" fill="hold"/>
                                        <p:tgtEl>
                                          <p:spTgt spid="1352708"/>
                                        </p:tgtEl>
                                        <p:attrNameLst>
                                          <p:attrName>ppt_x</p:attrName>
                                        </p:attrNameLst>
                                      </p:cBhvr>
                                      <p:tavLst>
                                        <p:tav tm="0">
                                          <p:val>
                                            <p:strVal val="1+#ppt_w/2"/>
                                          </p:val>
                                        </p:tav>
                                        <p:tav tm="100000">
                                          <p:val>
                                            <p:strVal val="#ppt_x"/>
                                          </p:val>
                                        </p:tav>
                                      </p:tavLst>
                                    </p:anim>
                                    <p:anim calcmode="lin" valueType="num">
                                      <p:cBhvr additive="base">
                                        <p:cTn id="8" dur="500" fill="hold"/>
                                        <p:tgtEl>
                                          <p:spTgt spid="13527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2708" grpId="0"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AB00A7DF-B555-4891-8DBB-A72CF3DD9A19}" type="datetime1">
              <a:rPr lang="zh-CN" altLang="en-US" sz="1400" smtClean="0"/>
              <a:t>2021/11/7</a:t>
            </a:fld>
            <a:endParaRPr lang="en-US" altLang="zh-CN" sz="1400"/>
          </a:p>
        </p:txBody>
      </p:sp>
      <p:sp>
        <p:nvSpPr>
          <p:cNvPr id="297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29702"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8</a:t>
            </a:r>
          </a:p>
        </p:txBody>
      </p:sp>
      <p:graphicFrame>
        <p:nvGraphicFramePr>
          <p:cNvPr id="2969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89868"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3" name="AutoShape 4"/>
          <p:cNvSpPr>
            <a:spLocks noChangeArrowheads="1"/>
          </p:cNvSpPr>
          <p:nvPr/>
        </p:nvSpPr>
        <p:spPr bwMode="auto">
          <a:xfrm>
            <a:off x="3733800" y="36576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04" name="AutoShape 5"/>
          <p:cNvSpPr>
            <a:spLocks noChangeArrowheads="1"/>
          </p:cNvSpPr>
          <p:nvPr/>
        </p:nvSpPr>
        <p:spPr bwMode="auto">
          <a:xfrm>
            <a:off x="5638800" y="52578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171</a:t>
            </a:fld>
            <a:endParaRPr lang="en-US" altLang="zh-CN" dirty="0"/>
          </a:p>
        </p:txBody>
      </p:sp>
    </p:spTree>
    <p:extLst>
      <p:ext uri="{BB962C8B-B14F-4D97-AF65-F5344CB8AC3E}">
        <p14:creationId xmlns:p14="http://schemas.microsoft.com/office/powerpoint/2010/main" val="1469921385"/>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9E4C96AB-2A91-4847-A497-C459787584C7}" type="datetime1">
              <a:rPr lang="zh-CN" altLang="en-US" sz="1400" smtClean="0"/>
              <a:t>2021/11/7</a:t>
            </a:fld>
            <a:endParaRPr lang="en-US" altLang="zh-CN" sz="1400"/>
          </a:p>
        </p:txBody>
      </p:sp>
      <p:sp>
        <p:nvSpPr>
          <p:cNvPr id="3072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30726"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9</a:t>
            </a:r>
          </a:p>
        </p:txBody>
      </p:sp>
      <p:graphicFrame>
        <p:nvGraphicFramePr>
          <p:cNvPr id="3072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90892"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172</a:t>
            </a:fld>
            <a:endParaRPr lang="en-US" altLang="zh-CN" dirty="0"/>
          </a:p>
        </p:txBody>
      </p:sp>
    </p:spTree>
    <p:extLst>
      <p:ext uri="{BB962C8B-B14F-4D97-AF65-F5344CB8AC3E}">
        <p14:creationId xmlns:p14="http://schemas.microsoft.com/office/powerpoint/2010/main" val="421598109"/>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137DC945-D648-4539-AEA0-68FA42305721}" type="datetime1">
              <a:rPr lang="zh-CN" altLang="en-US" sz="1400" smtClean="0"/>
              <a:t>2021/11/7</a:t>
            </a:fld>
            <a:endParaRPr lang="en-US" altLang="zh-CN" sz="1400"/>
          </a:p>
        </p:txBody>
      </p:sp>
      <p:sp>
        <p:nvSpPr>
          <p:cNvPr id="3174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31750"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10</a:t>
            </a:r>
          </a:p>
        </p:txBody>
      </p:sp>
      <p:graphicFrame>
        <p:nvGraphicFramePr>
          <p:cNvPr id="3174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91916"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5780"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hangingPunct="0">
              <a:lnSpc>
                <a:spcPct val="90000"/>
              </a:lnSpc>
              <a:spcBef>
                <a:spcPct val="30000"/>
              </a:spcBef>
              <a:buFontTx/>
              <a:buChar char="•"/>
              <a:tabLst>
                <a:tab pos="914400" algn="l"/>
                <a:tab pos="1657350" algn="l"/>
                <a:tab pos="3028950" algn="l"/>
              </a:tabLst>
            </a:pPr>
            <a:r>
              <a:rPr kumimoji="0" lang="en-US" altLang="zh-CN" b="1">
                <a:solidFill>
                  <a:schemeClr val="hlink"/>
                </a:solidFill>
                <a:latin typeface="Comic Sans MS" pitchFamily="66" charset="0"/>
              </a:rPr>
              <a:t>Add2 (ADDD) completing; what is waiting for it? </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173</a:t>
            </a:fld>
            <a:endParaRPr lang="en-US" altLang="zh-CN" dirty="0"/>
          </a:p>
        </p:txBody>
      </p:sp>
    </p:spTree>
    <p:extLst>
      <p:ext uri="{BB962C8B-B14F-4D97-AF65-F5344CB8AC3E}">
        <p14:creationId xmlns:p14="http://schemas.microsoft.com/office/powerpoint/2010/main" val="15744348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55780"/>
                                        </p:tgtEl>
                                        <p:attrNameLst>
                                          <p:attrName>style.visibility</p:attrName>
                                        </p:attrNameLst>
                                      </p:cBhvr>
                                      <p:to>
                                        <p:strVal val="visible"/>
                                      </p:to>
                                    </p:set>
                                    <p:anim calcmode="lin" valueType="num">
                                      <p:cBhvr additive="base">
                                        <p:cTn id="7" dur="500" fill="hold"/>
                                        <p:tgtEl>
                                          <p:spTgt spid="1355780"/>
                                        </p:tgtEl>
                                        <p:attrNameLst>
                                          <p:attrName>ppt_x</p:attrName>
                                        </p:attrNameLst>
                                      </p:cBhvr>
                                      <p:tavLst>
                                        <p:tav tm="0">
                                          <p:val>
                                            <p:strVal val="1+#ppt_w/2"/>
                                          </p:val>
                                        </p:tav>
                                        <p:tav tm="100000">
                                          <p:val>
                                            <p:strVal val="#ppt_x"/>
                                          </p:val>
                                        </p:tav>
                                      </p:tavLst>
                                    </p:anim>
                                    <p:anim calcmode="lin" valueType="num">
                                      <p:cBhvr additive="base">
                                        <p:cTn id="8" dur="500" fill="hold"/>
                                        <p:tgtEl>
                                          <p:spTgt spid="13557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80" grpId="0"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66473BDA-6C1D-4AC6-A476-766E2870954C}" type="datetime1">
              <a:rPr lang="zh-CN" altLang="en-US" sz="1400" smtClean="0"/>
              <a:t>2021/11/7</a:t>
            </a:fld>
            <a:endParaRPr lang="en-US" altLang="zh-CN" sz="1400"/>
          </a:p>
        </p:txBody>
      </p:sp>
      <p:sp>
        <p:nvSpPr>
          <p:cNvPr id="3277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32774"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11</a:t>
            </a:r>
          </a:p>
        </p:txBody>
      </p:sp>
      <p:graphicFrame>
        <p:nvGraphicFramePr>
          <p:cNvPr id="3277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92940"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6804" name="Rectangle 4"/>
          <p:cNvSpPr>
            <a:spLocks noChangeArrowheads="1"/>
          </p:cNvSpPr>
          <p:nvPr/>
        </p:nvSpPr>
        <p:spPr bwMode="auto">
          <a:xfrm>
            <a:off x="212725" y="5781675"/>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hangingPunct="0">
              <a:lnSpc>
                <a:spcPct val="90000"/>
              </a:lnSpc>
              <a:spcBef>
                <a:spcPct val="30000"/>
              </a:spcBef>
              <a:buFontTx/>
              <a:buChar char="•"/>
              <a:tabLst>
                <a:tab pos="914400" algn="l"/>
                <a:tab pos="1657350" algn="l"/>
                <a:tab pos="3028950" algn="l"/>
              </a:tabLst>
            </a:pPr>
            <a:r>
              <a:rPr kumimoji="0" lang="en-US" altLang="zh-CN" b="1">
                <a:solidFill>
                  <a:schemeClr val="hlink"/>
                </a:solidFill>
                <a:latin typeface="Comic Sans MS" pitchFamily="66" charset="0"/>
              </a:rPr>
              <a:t>Write result of ADDD here?</a:t>
            </a:r>
          </a:p>
          <a:p>
            <a:pPr marL="285750" indent="-285750" eaLnBrk="0" hangingPunct="0">
              <a:lnSpc>
                <a:spcPct val="90000"/>
              </a:lnSpc>
              <a:spcBef>
                <a:spcPct val="30000"/>
              </a:spcBef>
              <a:buFontTx/>
              <a:buChar char="•"/>
              <a:tabLst>
                <a:tab pos="914400" algn="l"/>
                <a:tab pos="1657350" algn="l"/>
                <a:tab pos="3028950" algn="l"/>
              </a:tabLst>
            </a:pPr>
            <a:r>
              <a:rPr kumimoji="0" lang="en-US" altLang="zh-CN" b="1">
                <a:solidFill>
                  <a:schemeClr val="hlink"/>
                </a:solidFill>
                <a:latin typeface="Comic Sans MS" pitchFamily="66" charset="0"/>
              </a:rPr>
              <a:t>All quick instructions complete in this cycle!</a:t>
            </a:r>
          </a:p>
        </p:txBody>
      </p:sp>
      <p:sp>
        <p:nvSpPr>
          <p:cNvPr id="32776" name="AutoShape 5"/>
          <p:cNvSpPr>
            <a:spLocks noChangeArrowheads="1"/>
          </p:cNvSpPr>
          <p:nvPr/>
        </p:nvSpPr>
        <p:spPr bwMode="auto">
          <a:xfrm>
            <a:off x="4800600" y="5257800"/>
            <a:ext cx="9144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174</a:t>
            </a:fld>
            <a:endParaRPr lang="en-US" altLang="zh-CN" dirty="0"/>
          </a:p>
        </p:txBody>
      </p:sp>
    </p:spTree>
    <p:extLst>
      <p:ext uri="{BB962C8B-B14F-4D97-AF65-F5344CB8AC3E}">
        <p14:creationId xmlns:p14="http://schemas.microsoft.com/office/powerpoint/2010/main" val="4252770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56804"/>
                                        </p:tgtEl>
                                        <p:attrNameLst>
                                          <p:attrName>style.visibility</p:attrName>
                                        </p:attrNameLst>
                                      </p:cBhvr>
                                      <p:to>
                                        <p:strVal val="visible"/>
                                      </p:to>
                                    </p:set>
                                    <p:anim calcmode="lin" valueType="num">
                                      <p:cBhvr additive="base">
                                        <p:cTn id="7" dur="500" fill="hold"/>
                                        <p:tgtEl>
                                          <p:spTgt spid="1356804"/>
                                        </p:tgtEl>
                                        <p:attrNameLst>
                                          <p:attrName>ppt_x</p:attrName>
                                        </p:attrNameLst>
                                      </p:cBhvr>
                                      <p:tavLst>
                                        <p:tav tm="0">
                                          <p:val>
                                            <p:strVal val="1+#ppt_w/2"/>
                                          </p:val>
                                        </p:tav>
                                        <p:tav tm="100000">
                                          <p:val>
                                            <p:strVal val="#ppt_x"/>
                                          </p:val>
                                        </p:tav>
                                      </p:tavLst>
                                    </p:anim>
                                    <p:anim calcmode="lin" valueType="num">
                                      <p:cBhvr additive="base">
                                        <p:cTn id="8" dur="500" fill="hold"/>
                                        <p:tgtEl>
                                          <p:spTgt spid="13568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6804" grpId="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B663C448-28E5-4FC1-967E-07789D985A37}" type="datetime1">
              <a:rPr lang="zh-CN" altLang="en-US" sz="1400" smtClean="0"/>
              <a:t>2021/11/7</a:t>
            </a:fld>
            <a:endParaRPr lang="en-US" altLang="zh-CN" sz="1400"/>
          </a:p>
        </p:txBody>
      </p:sp>
      <p:sp>
        <p:nvSpPr>
          <p:cNvPr id="3379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33798"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12</a:t>
            </a:r>
          </a:p>
        </p:txBody>
      </p:sp>
      <p:graphicFrame>
        <p:nvGraphicFramePr>
          <p:cNvPr id="3379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93964"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175</a:t>
            </a:fld>
            <a:endParaRPr lang="en-US" altLang="zh-CN" dirty="0"/>
          </a:p>
        </p:txBody>
      </p:sp>
    </p:spTree>
    <p:extLst>
      <p:ext uri="{BB962C8B-B14F-4D97-AF65-F5344CB8AC3E}">
        <p14:creationId xmlns:p14="http://schemas.microsoft.com/office/powerpoint/2010/main" val="1679874301"/>
      </p:ext>
    </p:extLst>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03318FCA-E084-4711-8577-91EBA28F7C78}" type="datetime1">
              <a:rPr lang="zh-CN" altLang="en-US" sz="1400" smtClean="0"/>
              <a:t>2021/11/7</a:t>
            </a:fld>
            <a:endParaRPr lang="en-US" altLang="zh-CN" sz="1400"/>
          </a:p>
        </p:txBody>
      </p:sp>
      <p:sp>
        <p:nvSpPr>
          <p:cNvPr id="3482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34822"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13</a:t>
            </a:r>
          </a:p>
        </p:txBody>
      </p:sp>
      <p:graphicFrame>
        <p:nvGraphicFramePr>
          <p:cNvPr id="3481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94988"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176</a:t>
            </a:fld>
            <a:endParaRPr lang="en-US" altLang="zh-CN" dirty="0"/>
          </a:p>
        </p:txBody>
      </p:sp>
    </p:spTree>
    <p:extLst>
      <p:ext uri="{BB962C8B-B14F-4D97-AF65-F5344CB8AC3E}">
        <p14:creationId xmlns:p14="http://schemas.microsoft.com/office/powerpoint/2010/main" val="3730790891"/>
      </p:ext>
    </p:extLst>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0F091F87-F6C6-400A-A769-4440D2517271}" type="datetime1">
              <a:rPr lang="zh-CN" altLang="en-US" sz="1400" smtClean="0"/>
              <a:t>2021/11/7</a:t>
            </a:fld>
            <a:endParaRPr lang="en-US" altLang="zh-CN" sz="1400"/>
          </a:p>
        </p:txBody>
      </p:sp>
      <p:sp>
        <p:nvSpPr>
          <p:cNvPr id="3584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35846"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14</a:t>
            </a:r>
          </a:p>
        </p:txBody>
      </p:sp>
      <p:graphicFrame>
        <p:nvGraphicFramePr>
          <p:cNvPr id="3584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96012"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177</a:t>
            </a:fld>
            <a:endParaRPr lang="en-US" altLang="zh-CN" dirty="0"/>
          </a:p>
        </p:txBody>
      </p:sp>
    </p:spTree>
    <p:extLst>
      <p:ext uri="{BB962C8B-B14F-4D97-AF65-F5344CB8AC3E}">
        <p14:creationId xmlns:p14="http://schemas.microsoft.com/office/powerpoint/2010/main" val="4065681490"/>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3C8E4076-1E61-4844-9E25-51BC62C4EAF5}" type="datetime1">
              <a:rPr lang="zh-CN" altLang="en-US" sz="1400" smtClean="0"/>
              <a:t>2021/11/7</a:t>
            </a:fld>
            <a:endParaRPr lang="en-US" altLang="zh-CN" sz="1400"/>
          </a:p>
        </p:txBody>
      </p:sp>
      <p:sp>
        <p:nvSpPr>
          <p:cNvPr id="3686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36870"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15</a:t>
            </a:r>
          </a:p>
        </p:txBody>
      </p:sp>
      <p:graphicFrame>
        <p:nvGraphicFramePr>
          <p:cNvPr id="36866"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97036"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0900"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hangingPunct="0">
              <a:lnSpc>
                <a:spcPct val="90000"/>
              </a:lnSpc>
              <a:spcBef>
                <a:spcPct val="30000"/>
              </a:spcBef>
              <a:buFontTx/>
              <a:buChar char="•"/>
              <a:tabLst>
                <a:tab pos="914400" algn="l"/>
                <a:tab pos="1657350" algn="l"/>
                <a:tab pos="3028950" algn="l"/>
              </a:tabLst>
            </a:pPr>
            <a:r>
              <a:rPr kumimoji="0" lang="en-US" altLang="zh-CN" b="1">
                <a:solidFill>
                  <a:schemeClr val="hlink"/>
                </a:solidFill>
                <a:latin typeface="Comic Sans MS" pitchFamily="66" charset="0"/>
              </a:rPr>
              <a:t>Mult1 (MULTD) completing; what is waiting for it? </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178</a:t>
            </a:fld>
            <a:endParaRPr lang="en-US" altLang="zh-CN" dirty="0"/>
          </a:p>
        </p:txBody>
      </p:sp>
    </p:spTree>
    <p:extLst>
      <p:ext uri="{BB962C8B-B14F-4D97-AF65-F5344CB8AC3E}">
        <p14:creationId xmlns:p14="http://schemas.microsoft.com/office/powerpoint/2010/main" val="12717233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60900"/>
                                        </p:tgtEl>
                                        <p:attrNameLst>
                                          <p:attrName>style.visibility</p:attrName>
                                        </p:attrNameLst>
                                      </p:cBhvr>
                                      <p:to>
                                        <p:strVal val="visible"/>
                                      </p:to>
                                    </p:set>
                                    <p:anim calcmode="lin" valueType="num">
                                      <p:cBhvr additive="base">
                                        <p:cTn id="7" dur="500" fill="hold"/>
                                        <p:tgtEl>
                                          <p:spTgt spid="1360900"/>
                                        </p:tgtEl>
                                        <p:attrNameLst>
                                          <p:attrName>ppt_x</p:attrName>
                                        </p:attrNameLst>
                                      </p:cBhvr>
                                      <p:tavLst>
                                        <p:tav tm="0">
                                          <p:val>
                                            <p:strVal val="1+#ppt_w/2"/>
                                          </p:val>
                                        </p:tav>
                                        <p:tav tm="100000">
                                          <p:val>
                                            <p:strVal val="#ppt_x"/>
                                          </p:val>
                                        </p:tav>
                                      </p:tavLst>
                                    </p:anim>
                                    <p:anim calcmode="lin" valueType="num">
                                      <p:cBhvr additive="base">
                                        <p:cTn id="8" dur="500" fill="hold"/>
                                        <p:tgtEl>
                                          <p:spTgt spid="13609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0900" grpId="0"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D0EBE145-3C3E-4747-A933-CF67553DD849}" type="datetime1">
              <a:rPr lang="zh-CN" altLang="en-US" sz="1400" smtClean="0"/>
              <a:t>2021/11/7</a:t>
            </a:fld>
            <a:endParaRPr lang="en-US" altLang="zh-CN" sz="1400"/>
          </a:p>
        </p:txBody>
      </p:sp>
      <p:sp>
        <p:nvSpPr>
          <p:cNvPr id="3789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37894"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16</a:t>
            </a:r>
          </a:p>
        </p:txBody>
      </p:sp>
      <p:graphicFrame>
        <p:nvGraphicFramePr>
          <p:cNvPr id="37890"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98060"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5" name="AutoShape 4"/>
          <p:cNvSpPr>
            <a:spLocks noChangeArrowheads="1"/>
          </p:cNvSpPr>
          <p:nvPr/>
        </p:nvSpPr>
        <p:spPr bwMode="auto">
          <a:xfrm>
            <a:off x="3048000" y="52578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896" name="AutoShape 5"/>
          <p:cNvSpPr>
            <a:spLocks noChangeArrowheads="1"/>
          </p:cNvSpPr>
          <p:nvPr/>
        </p:nvSpPr>
        <p:spPr bwMode="auto">
          <a:xfrm>
            <a:off x="3733800" y="4343400"/>
            <a:ext cx="685800" cy="304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1926" name="Rectangle 6"/>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hangingPunct="0">
              <a:lnSpc>
                <a:spcPct val="90000"/>
              </a:lnSpc>
              <a:spcBef>
                <a:spcPct val="30000"/>
              </a:spcBef>
              <a:buFontTx/>
              <a:buChar char="•"/>
              <a:tabLst>
                <a:tab pos="914400" algn="l"/>
                <a:tab pos="1657350" algn="l"/>
                <a:tab pos="3028950" algn="l"/>
              </a:tabLst>
            </a:pPr>
            <a:r>
              <a:rPr kumimoji="0" lang="en-US" altLang="zh-CN" b="1">
                <a:solidFill>
                  <a:schemeClr val="hlink"/>
                </a:solidFill>
                <a:latin typeface="Comic Sans MS" pitchFamily="66" charset="0"/>
              </a:rPr>
              <a:t>Just waiting for Mult2 (DIVD) to complete</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179</a:t>
            </a:fld>
            <a:endParaRPr lang="en-US" altLang="zh-CN" dirty="0"/>
          </a:p>
        </p:txBody>
      </p:sp>
    </p:spTree>
    <p:extLst>
      <p:ext uri="{BB962C8B-B14F-4D97-AF65-F5344CB8AC3E}">
        <p14:creationId xmlns:p14="http://schemas.microsoft.com/office/powerpoint/2010/main" val="32755059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61926"/>
                                        </p:tgtEl>
                                        <p:attrNameLst>
                                          <p:attrName>style.visibility</p:attrName>
                                        </p:attrNameLst>
                                      </p:cBhvr>
                                      <p:to>
                                        <p:strVal val="visible"/>
                                      </p:to>
                                    </p:set>
                                    <p:anim calcmode="lin" valueType="num">
                                      <p:cBhvr additive="base">
                                        <p:cTn id="7" dur="500" fill="hold"/>
                                        <p:tgtEl>
                                          <p:spTgt spid="1361926"/>
                                        </p:tgtEl>
                                        <p:attrNameLst>
                                          <p:attrName>ppt_x</p:attrName>
                                        </p:attrNameLst>
                                      </p:cBhvr>
                                      <p:tavLst>
                                        <p:tav tm="0">
                                          <p:val>
                                            <p:strVal val="1+#ppt_w/2"/>
                                          </p:val>
                                        </p:tav>
                                        <p:tav tm="100000">
                                          <p:val>
                                            <p:strVal val="#ppt_x"/>
                                          </p:val>
                                        </p:tav>
                                      </p:tavLst>
                                    </p:anim>
                                    <p:anim calcmode="lin" valueType="num">
                                      <p:cBhvr additive="base">
                                        <p:cTn id="8" dur="500" fill="hold"/>
                                        <p:tgtEl>
                                          <p:spTgt spid="13619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2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3076" name="Rectangle 2"/>
          <p:cNvSpPr>
            <a:spLocks noGrp="1" noChangeArrowheads="1"/>
          </p:cNvSpPr>
          <p:nvPr>
            <p:ph type="body" idx="1"/>
          </p:nvPr>
        </p:nvSpPr>
        <p:spPr>
          <a:xfrm>
            <a:off x="0" y="381000"/>
            <a:ext cx="8458200" cy="4114800"/>
          </a:xfrm>
          <a:noFill/>
        </p:spPr>
        <p:txBody>
          <a:bodyPr lIns="92075" tIns="46038" rIns="92075" bIns="46038"/>
          <a:lstStyle/>
          <a:p>
            <a:pPr lvl="3" eaLnBrk="1" hangingPunct="1"/>
            <a:endParaRPr lang="en-US" altLang="zh-CN" dirty="0" smtClean="0"/>
          </a:p>
          <a:p>
            <a:pPr lvl="2" eaLnBrk="1" hangingPunct="1">
              <a:buFontTx/>
              <a:buNone/>
            </a:pPr>
            <a:r>
              <a:rPr lang="en-US" altLang="zh-CN" dirty="0" smtClean="0"/>
              <a:t>3</a:t>
            </a:r>
            <a:r>
              <a:rPr lang="zh-CN" altLang="en-US" dirty="0" smtClean="0"/>
              <a:t>、流水线的时空图</a:t>
            </a:r>
          </a:p>
          <a:p>
            <a:pPr lvl="2" eaLnBrk="1" hangingPunct="1">
              <a:buFontTx/>
              <a:buNone/>
            </a:pPr>
            <a:r>
              <a:rPr lang="zh-CN" altLang="en-US" dirty="0" smtClean="0"/>
              <a:t>采用“时空图”表示流水线的工作过程。在时空图中，横坐标表示时间，也就是输入到流水线中的各个任务在流水线中所经过的时间。当流水线中各个流水段的执行时间都相等时，横坐标被分割成相等长度的时间段。纵坐标表示空间，即流水线的每一个流水段 </a:t>
            </a:r>
          </a:p>
          <a:p>
            <a:pPr lvl="3" eaLnBrk="1" hangingPunct="1"/>
            <a:r>
              <a:rPr lang="zh-CN" altLang="en-US" sz="2400" dirty="0" smtClean="0"/>
              <a:t>一条简单流水线的时空图：</a:t>
            </a:r>
          </a:p>
          <a:p>
            <a:pPr eaLnBrk="1" hangingPunct="1">
              <a:buSzPct val="70000"/>
              <a:buFontTx/>
              <a:buChar char="–"/>
            </a:pPr>
            <a:endParaRPr lang="zh-CN" altLang="en-US" sz="2400" dirty="0" smtClean="0"/>
          </a:p>
        </p:txBody>
      </p:sp>
      <p:grpSp>
        <p:nvGrpSpPr>
          <p:cNvPr id="3077" name="Group 17"/>
          <p:cNvGrpSpPr>
            <a:grpSpLocks/>
          </p:cNvGrpSpPr>
          <p:nvPr/>
        </p:nvGrpSpPr>
        <p:grpSpPr bwMode="auto">
          <a:xfrm>
            <a:off x="533400" y="4038600"/>
            <a:ext cx="8153400" cy="2819400"/>
            <a:chOff x="336" y="2544"/>
            <a:chExt cx="5136" cy="1776"/>
          </a:xfrm>
        </p:grpSpPr>
        <p:sp>
          <p:nvSpPr>
            <p:cNvPr id="3078" name="Rectangle 18"/>
            <p:cNvSpPr>
              <a:spLocks noChangeArrowheads="1"/>
            </p:cNvSpPr>
            <p:nvPr/>
          </p:nvSpPr>
          <p:spPr bwMode="auto">
            <a:xfrm>
              <a:off x="523" y="3408"/>
              <a:ext cx="945" cy="32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分析</a:t>
              </a:r>
              <a:r>
                <a:rPr lang="en-US" altLang="zh-CN" sz="2800">
                  <a:solidFill>
                    <a:schemeClr val="tx2"/>
                  </a:solidFill>
                  <a:latin typeface="Book Antiqua" pitchFamily="18" charset="0"/>
                  <a:ea typeface="楷体_GB2312" pitchFamily="49" charset="-122"/>
                </a:rPr>
                <a:t>k</a:t>
              </a:r>
            </a:p>
          </p:txBody>
        </p:sp>
        <p:sp>
          <p:nvSpPr>
            <p:cNvPr id="3079" name="Rectangle 19"/>
            <p:cNvSpPr>
              <a:spLocks noChangeArrowheads="1"/>
            </p:cNvSpPr>
            <p:nvPr/>
          </p:nvSpPr>
          <p:spPr bwMode="auto">
            <a:xfrm>
              <a:off x="1466" y="3408"/>
              <a:ext cx="944" cy="32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分析</a:t>
              </a:r>
              <a:r>
                <a:rPr lang="en-US" altLang="zh-CN" sz="2800">
                  <a:solidFill>
                    <a:schemeClr val="tx2"/>
                  </a:solidFill>
                  <a:latin typeface="Book Antiqua" pitchFamily="18" charset="0"/>
                  <a:ea typeface="楷体_GB2312" pitchFamily="49" charset="-122"/>
                </a:rPr>
                <a:t>k+1</a:t>
              </a:r>
            </a:p>
          </p:txBody>
        </p:sp>
        <p:sp>
          <p:nvSpPr>
            <p:cNvPr id="3080" name="Rectangle 20"/>
            <p:cNvSpPr>
              <a:spLocks noChangeArrowheads="1"/>
            </p:cNvSpPr>
            <p:nvPr/>
          </p:nvSpPr>
          <p:spPr bwMode="auto">
            <a:xfrm>
              <a:off x="2408" y="3408"/>
              <a:ext cx="945" cy="32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分析</a:t>
              </a:r>
              <a:r>
                <a:rPr lang="en-US" altLang="zh-CN" sz="2800">
                  <a:solidFill>
                    <a:schemeClr val="tx2"/>
                  </a:solidFill>
                  <a:latin typeface="Book Antiqua" pitchFamily="18" charset="0"/>
                  <a:ea typeface="楷体_GB2312" pitchFamily="49" charset="-122"/>
                </a:rPr>
                <a:t>k+2</a:t>
              </a:r>
            </a:p>
          </p:txBody>
        </p:sp>
        <p:sp>
          <p:nvSpPr>
            <p:cNvPr id="3081" name="Rectangle 21"/>
            <p:cNvSpPr>
              <a:spLocks noChangeArrowheads="1"/>
            </p:cNvSpPr>
            <p:nvPr/>
          </p:nvSpPr>
          <p:spPr bwMode="auto">
            <a:xfrm>
              <a:off x="3351" y="3408"/>
              <a:ext cx="944" cy="32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分析</a:t>
              </a:r>
              <a:r>
                <a:rPr lang="en-US" altLang="zh-CN" sz="2800">
                  <a:solidFill>
                    <a:schemeClr val="tx2"/>
                  </a:solidFill>
                  <a:latin typeface="Book Antiqua" pitchFamily="18" charset="0"/>
                  <a:ea typeface="楷体_GB2312" pitchFamily="49" charset="-122"/>
                </a:rPr>
                <a:t>k+3</a:t>
              </a:r>
            </a:p>
          </p:txBody>
        </p:sp>
        <p:sp>
          <p:nvSpPr>
            <p:cNvPr id="3082" name="Rectangle 22"/>
            <p:cNvSpPr>
              <a:spLocks noChangeArrowheads="1"/>
            </p:cNvSpPr>
            <p:nvPr/>
          </p:nvSpPr>
          <p:spPr bwMode="auto">
            <a:xfrm>
              <a:off x="1466" y="3089"/>
              <a:ext cx="944" cy="32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执行</a:t>
              </a:r>
              <a:r>
                <a:rPr lang="en-US" altLang="zh-CN" sz="2800">
                  <a:solidFill>
                    <a:schemeClr val="tx2"/>
                  </a:solidFill>
                  <a:latin typeface="Book Antiqua" pitchFamily="18" charset="0"/>
                  <a:ea typeface="楷体_GB2312" pitchFamily="49" charset="-122"/>
                </a:rPr>
                <a:t>k</a:t>
              </a:r>
            </a:p>
          </p:txBody>
        </p:sp>
        <p:sp>
          <p:nvSpPr>
            <p:cNvPr id="3083" name="Rectangle 23"/>
            <p:cNvSpPr>
              <a:spLocks noChangeArrowheads="1"/>
            </p:cNvSpPr>
            <p:nvPr/>
          </p:nvSpPr>
          <p:spPr bwMode="auto">
            <a:xfrm>
              <a:off x="2408" y="3089"/>
              <a:ext cx="945" cy="32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执行</a:t>
              </a:r>
              <a:r>
                <a:rPr lang="en-US" altLang="zh-CN" sz="2800">
                  <a:solidFill>
                    <a:schemeClr val="tx2"/>
                  </a:solidFill>
                  <a:latin typeface="Book Antiqua" pitchFamily="18" charset="0"/>
                  <a:ea typeface="楷体_GB2312" pitchFamily="49" charset="-122"/>
                </a:rPr>
                <a:t>k+1</a:t>
              </a:r>
            </a:p>
          </p:txBody>
        </p:sp>
        <p:sp>
          <p:nvSpPr>
            <p:cNvPr id="3084" name="Rectangle 24"/>
            <p:cNvSpPr>
              <a:spLocks noChangeArrowheads="1"/>
            </p:cNvSpPr>
            <p:nvPr/>
          </p:nvSpPr>
          <p:spPr bwMode="auto">
            <a:xfrm>
              <a:off x="3351" y="3089"/>
              <a:ext cx="944" cy="32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执行</a:t>
              </a:r>
              <a:r>
                <a:rPr lang="en-US" altLang="zh-CN" sz="2800">
                  <a:solidFill>
                    <a:schemeClr val="tx2"/>
                  </a:solidFill>
                  <a:latin typeface="Book Antiqua" pitchFamily="18" charset="0"/>
                  <a:ea typeface="楷体_GB2312" pitchFamily="49" charset="-122"/>
                </a:rPr>
                <a:t>k+2</a:t>
              </a:r>
            </a:p>
          </p:txBody>
        </p:sp>
        <p:sp>
          <p:nvSpPr>
            <p:cNvPr id="3085" name="Rectangle 25"/>
            <p:cNvSpPr>
              <a:spLocks noChangeArrowheads="1"/>
            </p:cNvSpPr>
            <p:nvPr/>
          </p:nvSpPr>
          <p:spPr bwMode="auto">
            <a:xfrm>
              <a:off x="4293" y="3089"/>
              <a:ext cx="944" cy="32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执行</a:t>
              </a:r>
              <a:r>
                <a:rPr lang="en-US" altLang="zh-CN" sz="2800">
                  <a:solidFill>
                    <a:schemeClr val="tx2"/>
                  </a:solidFill>
                  <a:latin typeface="Book Antiqua" pitchFamily="18" charset="0"/>
                  <a:ea typeface="楷体_GB2312" pitchFamily="49" charset="-122"/>
                </a:rPr>
                <a:t>k+3</a:t>
              </a:r>
            </a:p>
          </p:txBody>
        </p:sp>
        <p:sp>
          <p:nvSpPr>
            <p:cNvPr id="3086" name="Line 26"/>
            <p:cNvSpPr>
              <a:spLocks noChangeShapeType="1"/>
            </p:cNvSpPr>
            <p:nvPr/>
          </p:nvSpPr>
          <p:spPr bwMode="auto">
            <a:xfrm>
              <a:off x="524" y="3728"/>
              <a:ext cx="4901"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087" name="Line 27"/>
            <p:cNvSpPr>
              <a:spLocks noChangeShapeType="1"/>
            </p:cNvSpPr>
            <p:nvPr/>
          </p:nvSpPr>
          <p:spPr bwMode="auto">
            <a:xfrm flipV="1">
              <a:off x="524" y="2726"/>
              <a:ext cx="0" cy="1002"/>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088" name="Rectangle 28"/>
            <p:cNvSpPr>
              <a:spLocks noChangeArrowheads="1"/>
            </p:cNvSpPr>
            <p:nvPr/>
          </p:nvSpPr>
          <p:spPr bwMode="auto">
            <a:xfrm>
              <a:off x="4859" y="4001"/>
              <a:ext cx="613"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时间</a:t>
              </a:r>
            </a:p>
          </p:txBody>
        </p:sp>
        <p:sp>
          <p:nvSpPr>
            <p:cNvPr id="3089" name="Rectangle 29"/>
            <p:cNvSpPr>
              <a:spLocks noChangeArrowheads="1"/>
            </p:cNvSpPr>
            <p:nvPr/>
          </p:nvSpPr>
          <p:spPr bwMode="auto">
            <a:xfrm>
              <a:off x="524" y="2544"/>
              <a:ext cx="613"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空间</a:t>
              </a:r>
            </a:p>
          </p:txBody>
        </p:sp>
        <p:sp>
          <p:nvSpPr>
            <p:cNvPr id="3090" name="Rectangle 30"/>
            <p:cNvSpPr>
              <a:spLocks noChangeArrowheads="1"/>
            </p:cNvSpPr>
            <p:nvPr/>
          </p:nvSpPr>
          <p:spPr bwMode="auto">
            <a:xfrm>
              <a:off x="336" y="3728"/>
              <a:ext cx="33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0</a:t>
              </a:r>
            </a:p>
          </p:txBody>
        </p:sp>
        <p:sp>
          <p:nvSpPr>
            <p:cNvPr id="3091" name="Rectangle 31"/>
            <p:cNvSpPr>
              <a:spLocks noChangeArrowheads="1"/>
            </p:cNvSpPr>
            <p:nvPr/>
          </p:nvSpPr>
          <p:spPr bwMode="auto">
            <a:xfrm>
              <a:off x="1326" y="3728"/>
              <a:ext cx="32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1</a:t>
              </a:r>
            </a:p>
          </p:txBody>
        </p:sp>
        <p:sp>
          <p:nvSpPr>
            <p:cNvPr id="3092" name="Rectangle 32"/>
            <p:cNvSpPr>
              <a:spLocks noChangeArrowheads="1"/>
            </p:cNvSpPr>
            <p:nvPr/>
          </p:nvSpPr>
          <p:spPr bwMode="auto">
            <a:xfrm>
              <a:off x="2268" y="3728"/>
              <a:ext cx="33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2</a:t>
              </a:r>
            </a:p>
          </p:txBody>
        </p:sp>
        <p:sp>
          <p:nvSpPr>
            <p:cNvPr id="3093" name="Rectangle 33"/>
            <p:cNvSpPr>
              <a:spLocks noChangeArrowheads="1"/>
            </p:cNvSpPr>
            <p:nvPr/>
          </p:nvSpPr>
          <p:spPr bwMode="auto">
            <a:xfrm>
              <a:off x="3210" y="3728"/>
              <a:ext cx="33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3</a:t>
              </a:r>
            </a:p>
          </p:txBody>
        </p:sp>
        <p:sp>
          <p:nvSpPr>
            <p:cNvPr id="3094" name="Rectangle 34"/>
            <p:cNvSpPr>
              <a:spLocks noChangeArrowheads="1"/>
            </p:cNvSpPr>
            <p:nvPr/>
          </p:nvSpPr>
          <p:spPr bwMode="auto">
            <a:xfrm>
              <a:off x="4153" y="3728"/>
              <a:ext cx="32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4</a:t>
              </a:r>
            </a:p>
          </p:txBody>
        </p:sp>
        <p:sp>
          <p:nvSpPr>
            <p:cNvPr id="3095" name="Rectangle 35"/>
            <p:cNvSpPr>
              <a:spLocks noChangeArrowheads="1"/>
            </p:cNvSpPr>
            <p:nvPr/>
          </p:nvSpPr>
          <p:spPr bwMode="auto">
            <a:xfrm>
              <a:off x="5095" y="3728"/>
              <a:ext cx="33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5</a:t>
              </a:r>
            </a:p>
          </p:txBody>
        </p:sp>
      </p:grpSp>
      <p:graphicFrame>
        <p:nvGraphicFramePr>
          <p:cNvPr id="3074" name="Object 37">
            <a:hlinkClick r:id="" action="ppaction://ole?verb=0"/>
          </p:cNvPr>
          <p:cNvGraphicFramePr>
            <a:graphicFrameLocks noChangeAspect="1"/>
          </p:cNvGraphicFramePr>
          <p:nvPr/>
        </p:nvGraphicFramePr>
        <p:xfrm>
          <a:off x="7956550" y="3213100"/>
          <a:ext cx="600075" cy="400050"/>
        </p:xfrm>
        <a:graphic>
          <a:graphicData uri="http://schemas.openxmlformats.org/presentationml/2006/ole">
            <mc:AlternateContent xmlns:mc="http://schemas.openxmlformats.org/markup-compatibility/2006">
              <mc:Choice xmlns:v="urn:schemas-microsoft-com:vml" Requires="v">
                <p:oleObj spid="_x0000_s327723" name="包" r:id="rId4" imgW="638280" imgH="466560" progId="Package">
                  <p:embed/>
                </p:oleObj>
              </mc:Choice>
              <mc:Fallback>
                <p:oleObj name="包" r:id="rId4" imgW="638280" imgH="466560" progId="Packag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550" y="3213100"/>
                        <a:ext cx="6000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0BC197B3-1D7C-4D20-B62D-337FE31E8C66}"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18</a:t>
            </a:fld>
            <a:endParaRPr lang="en-US" altLang="zh-CN" dirty="0"/>
          </a:p>
        </p:txBody>
      </p:sp>
    </p:spTree>
    <p:extLst>
      <p:ext uri="{BB962C8B-B14F-4D97-AF65-F5344CB8AC3E}">
        <p14:creationId xmlns:p14="http://schemas.microsoft.com/office/powerpoint/2010/main" val="776652882"/>
      </p:ext>
    </p:extLst>
  </p:cSld>
  <p:clrMapOvr>
    <a:masterClrMapping/>
  </p:clrMapOvr>
  <p:transition spd="med">
    <p:zoom/>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6610"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21F8413B-479A-4ECE-A87F-32397D8C5EEC}" type="datetime1">
              <a:rPr lang="zh-CN" altLang="en-US" sz="1400" smtClean="0"/>
              <a:t>2021/11/7</a:t>
            </a:fld>
            <a:endParaRPr lang="en-US" altLang="zh-CN" sz="1400"/>
          </a:p>
        </p:txBody>
      </p:sp>
      <p:sp>
        <p:nvSpPr>
          <p:cNvPr id="196611"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196613" name="Rectangle 2"/>
          <p:cNvSpPr>
            <a:spLocks noGrp="1" noChangeArrowheads="1"/>
          </p:cNvSpPr>
          <p:nvPr>
            <p:ph type="title"/>
          </p:nvPr>
        </p:nvSpPr>
        <p:spPr>
          <a:xfrm>
            <a:off x="838200" y="1981200"/>
            <a:ext cx="7162800" cy="1143000"/>
          </a:xfrm>
        </p:spPr>
        <p:txBody>
          <a:bodyPr/>
          <a:lstStyle/>
          <a:p>
            <a:pPr eaLnBrk="1" hangingPunct="1"/>
            <a:r>
              <a:rPr lang="en-US" altLang="zh-CN" smtClean="0"/>
              <a:t>Faster than light computation</a:t>
            </a:r>
            <a:br>
              <a:rPr lang="en-US" altLang="zh-CN" smtClean="0"/>
            </a:br>
            <a:r>
              <a:rPr lang="en-US" altLang="zh-CN" smtClean="0"/>
              <a:t>(skip a couple of cycles)</a:t>
            </a:r>
          </a:p>
        </p:txBody>
      </p:sp>
      <p:sp>
        <p:nvSpPr>
          <p:cNvPr id="2" name="灯片编号占位符 1"/>
          <p:cNvSpPr>
            <a:spLocks noGrp="1"/>
          </p:cNvSpPr>
          <p:nvPr>
            <p:ph type="sldNum" sz="quarter" idx="12"/>
          </p:nvPr>
        </p:nvSpPr>
        <p:spPr/>
        <p:txBody>
          <a:bodyPr/>
          <a:lstStyle/>
          <a:p>
            <a:pPr>
              <a:defRPr/>
            </a:pPr>
            <a:r>
              <a:rPr lang="en-US" altLang="zh-CN" smtClean="0"/>
              <a:t>Lecture 05- </a:t>
            </a:r>
            <a:fld id="{5F67D322-F58B-4194-BFFD-1DF02F4CEB10}" type="slidenum">
              <a:rPr lang="en-US" altLang="zh-CN" smtClean="0"/>
              <a:pPr>
                <a:defRPr/>
              </a:pPr>
              <a:t>180</a:t>
            </a:fld>
            <a:endParaRPr lang="en-US" altLang="zh-CN" dirty="0"/>
          </a:p>
        </p:txBody>
      </p:sp>
    </p:spTree>
    <p:extLst>
      <p:ext uri="{BB962C8B-B14F-4D97-AF65-F5344CB8AC3E}">
        <p14:creationId xmlns:p14="http://schemas.microsoft.com/office/powerpoint/2010/main" val="792582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692DBE83-65BB-4DDA-B721-3DEFB1D2915A}" type="datetime1">
              <a:rPr lang="zh-CN" altLang="en-US" sz="1400" smtClean="0"/>
              <a:t>2021/11/7</a:t>
            </a:fld>
            <a:endParaRPr lang="en-US" altLang="zh-CN" sz="1400"/>
          </a:p>
        </p:txBody>
      </p:sp>
      <p:sp>
        <p:nvSpPr>
          <p:cNvPr id="3891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38918"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55</a:t>
            </a:r>
          </a:p>
        </p:txBody>
      </p:sp>
      <p:graphicFrame>
        <p:nvGraphicFramePr>
          <p:cNvPr id="38914"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299084"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181</a:t>
            </a:fld>
            <a:endParaRPr lang="en-US" altLang="zh-CN" dirty="0"/>
          </a:p>
        </p:txBody>
      </p:sp>
    </p:spTree>
    <p:extLst>
      <p:ext uri="{BB962C8B-B14F-4D97-AF65-F5344CB8AC3E}">
        <p14:creationId xmlns:p14="http://schemas.microsoft.com/office/powerpoint/2010/main" val="3534359227"/>
      </p:ext>
    </p:extLst>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26CF0F2C-9864-4521-91B1-9D3A3787FF4D}" type="datetime1">
              <a:rPr lang="zh-CN" altLang="en-US" sz="1400" smtClean="0"/>
              <a:t>2021/11/7</a:t>
            </a:fld>
            <a:endParaRPr lang="en-US" altLang="zh-CN" sz="1400"/>
          </a:p>
        </p:txBody>
      </p:sp>
      <p:sp>
        <p:nvSpPr>
          <p:cNvPr id="3994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39942"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56</a:t>
            </a:r>
          </a:p>
        </p:txBody>
      </p:sp>
      <p:graphicFrame>
        <p:nvGraphicFramePr>
          <p:cNvPr id="39938"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00108"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4996"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hangingPunct="0">
              <a:lnSpc>
                <a:spcPct val="90000"/>
              </a:lnSpc>
              <a:spcBef>
                <a:spcPct val="30000"/>
              </a:spcBef>
              <a:buFontTx/>
              <a:buChar char="•"/>
              <a:tabLst>
                <a:tab pos="914400" algn="l"/>
                <a:tab pos="1657350" algn="l"/>
                <a:tab pos="3028950" algn="l"/>
              </a:tabLst>
            </a:pPr>
            <a:r>
              <a:rPr kumimoji="0" lang="en-US" altLang="zh-CN" b="1">
                <a:solidFill>
                  <a:schemeClr val="hlink"/>
                </a:solidFill>
                <a:latin typeface="Comic Sans MS" pitchFamily="66" charset="0"/>
              </a:rPr>
              <a:t>Mult2 (DIVD) is completing; what is waiting for it? </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182</a:t>
            </a:fld>
            <a:endParaRPr lang="en-US" altLang="zh-CN" dirty="0"/>
          </a:p>
        </p:txBody>
      </p:sp>
    </p:spTree>
    <p:extLst>
      <p:ext uri="{BB962C8B-B14F-4D97-AF65-F5344CB8AC3E}">
        <p14:creationId xmlns:p14="http://schemas.microsoft.com/office/powerpoint/2010/main" val="184879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64996"/>
                                        </p:tgtEl>
                                        <p:attrNameLst>
                                          <p:attrName>style.visibility</p:attrName>
                                        </p:attrNameLst>
                                      </p:cBhvr>
                                      <p:to>
                                        <p:strVal val="visible"/>
                                      </p:to>
                                    </p:set>
                                    <p:anim calcmode="lin" valueType="num">
                                      <p:cBhvr additive="base">
                                        <p:cTn id="7" dur="500" fill="hold"/>
                                        <p:tgtEl>
                                          <p:spTgt spid="1364996"/>
                                        </p:tgtEl>
                                        <p:attrNameLst>
                                          <p:attrName>ppt_x</p:attrName>
                                        </p:attrNameLst>
                                      </p:cBhvr>
                                      <p:tavLst>
                                        <p:tav tm="0">
                                          <p:val>
                                            <p:strVal val="1+#ppt_w/2"/>
                                          </p:val>
                                        </p:tav>
                                        <p:tav tm="100000">
                                          <p:val>
                                            <p:strVal val="#ppt_x"/>
                                          </p:val>
                                        </p:tav>
                                      </p:tavLst>
                                    </p:anim>
                                    <p:anim calcmode="lin" valueType="num">
                                      <p:cBhvr additive="base">
                                        <p:cTn id="8" dur="500" fill="hold"/>
                                        <p:tgtEl>
                                          <p:spTgt spid="13649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4996" grpId="0"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DE5067F7-4B6B-4E1A-ABC4-47393E64D46E}" type="datetime1">
              <a:rPr lang="zh-CN" altLang="en-US" sz="1400" smtClean="0"/>
              <a:t>2021/11/7</a:t>
            </a:fld>
            <a:endParaRPr lang="en-US" altLang="zh-CN" sz="1400"/>
          </a:p>
        </p:txBody>
      </p:sp>
      <p:sp>
        <p:nvSpPr>
          <p:cNvPr id="4096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40966" name="Rectangle 2"/>
          <p:cNvSpPr>
            <a:spLocks noGrp="1" noChangeArrowheads="1"/>
          </p:cNvSpPr>
          <p:nvPr>
            <p:ph type="title"/>
          </p:nvPr>
        </p:nvSpPr>
        <p:spPr>
          <a:xfrm>
            <a:off x="1066800" y="76200"/>
            <a:ext cx="7162800" cy="1143000"/>
          </a:xfrm>
          <a:noFill/>
        </p:spPr>
        <p:txBody>
          <a:bodyPr lIns="90487" tIns="44450" rIns="90487" bIns="44450"/>
          <a:lstStyle/>
          <a:p>
            <a:pPr eaLnBrk="1" hangingPunct="1"/>
            <a:r>
              <a:rPr lang="en-US" altLang="zh-CN" smtClean="0"/>
              <a:t>Tomasulo Example Cycle 57</a:t>
            </a:r>
          </a:p>
        </p:txBody>
      </p:sp>
      <p:graphicFrame>
        <p:nvGraphicFramePr>
          <p:cNvPr id="40962" name="Object 3"/>
          <p:cNvGraphicFramePr>
            <a:graphicFrameLocks/>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01132" name="Worksheet" r:id="rId3" imgW="9696901" imgH="6639166" progId="Excel.Sheet.8">
                  <p:embed/>
                </p:oleObj>
              </mc:Choice>
              <mc:Fallback>
                <p:oleObj name="Worksheet" r:id="rId3" imgW="9696901" imgH="6639166"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6020" name="Rectangle 4"/>
          <p:cNvSpPr>
            <a:spLocks noChangeArrowheads="1"/>
          </p:cNvSpPr>
          <p:nvPr/>
        </p:nvSpPr>
        <p:spPr bwMode="auto">
          <a:xfrm>
            <a:off x="304800" y="5943600"/>
            <a:ext cx="8496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eaLnBrk="0" hangingPunct="0">
              <a:lnSpc>
                <a:spcPct val="90000"/>
              </a:lnSpc>
              <a:spcBef>
                <a:spcPct val="30000"/>
              </a:spcBef>
              <a:buFontTx/>
              <a:buChar char="•"/>
              <a:tabLst>
                <a:tab pos="914400" algn="l"/>
                <a:tab pos="1657350" algn="l"/>
                <a:tab pos="3028950" algn="l"/>
              </a:tabLst>
            </a:pPr>
            <a:r>
              <a:rPr kumimoji="0" lang="en-US" altLang="zh-CN" b="1">
                <a:solidFill>
                  <a:schemeClr val="hlink"/>
                </a:solidFill>
                <a:latin typeface="Comic Sans MS" pitchFamily="66" charset="0"/>
              </a:rPr>
              <a:t>Once again: In-order issue, out-of-order execution and out-of-order completion.</a:t>
            </a:r>
          </a:p>
        </p:txBody>
      </p:sp>
      <p:sp>
        <p:nvSpPr>
          <p:cNvPr id="40968" name="AutoShape 5"/>
          <p:cNvSpPr>
            <a:spLocks noChangeArrowheads="1"/>
          </p:cNvSpPr>
          <p:nvPr/>
        </p:nvSpPr>
        <p:spPr bwMode="auto">
          <a:xfrm>
            <a:off x="3124200" y="1295400"/>
            <a:ext cx="457200" cy="16764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969" name="AutoShape 6"/>
          <p:cNvSpPr>
            <a:spLocks noChangeArrowheads="1"/>
          </p:cNvSpPr>
          <p:nvPr/>
        </p:nvSpPr>
        <p:spPr bwMode="auto">
          <a:xfrm>
            <a:off x="3124200" y="1295400"/>
            <a:ext cx="457200" cy="16764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970" name="AutoShape 7"/>
          <p:cNvSpPr>
            <a:spLocks noChangeArrowheads="1"/>
          </p:cNvSpPr>
          <p:nvPr/>
        </p:nvSpPr>
        <p:spPr bwMode="auto">
          <a:xfrm>
            <a:off x="3810000" y="1905000"/>
            <a:ext cx="457200" cy="10668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971" name="AutoShape 8"/>
          <p:cNvSpPr>
            <a:spLocks noChangeArrowheads="1"/>
          </p:cNvSpPr>
          <p:nvPr/>
        </p:nvSpPr>
        <p:spPr bwMode="auto">
          <a:xfrm>
            <a:off x="4419600" y="1295400"/>
            <a:ext cx="457200" cy="1676400"/>
          </a:xfrm>
          <a:prstGeom prst="roundRect">
            <a:avLst>
              <a:gd name="adj" fmla="val 16667"/>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183</a:t>
            </a:fld>
            <a:endParaRPr lang="en-US" altLang="zh-CN" dirty="0"/>
          </a:p>
        </p:txBody>
      </p:sp>
    </p:spTree>
    <p:extLst>
      <p:ext uri="{BB962C8B-B14F-4D97-AF65-F5344CB8AC3E}">
        <p14:creationId xmlns:p14="http://schemas.microsoft.com/office/powerpoint/2010/main" val="3167549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66020"/>
                                        </p:tgtEl>
                                        <p:attrNameLst>
                                          <p:attrName>style.visibility</p:attrName>
                                        </p:attrNameLst>
                                      </p:cBhvr>
                                      <p:to>
                                        <p:strVal val="visible"/>
                                      </p:to>
                                    </p:set>
                                    <p:anim calcmode="lin" valueType="num">
                                      <p:cBhvr additive="base">
                                        <p:cTn id="7" dur="500" fill="hold"/>
                                        <p:tgtEl>
                                          <p:spTgt spid="1366020"/>
                                        </p:tgtEl>
                                        <p:attrNameLst>
                                          <p:attrName>ppt_x</p:attrName>
                                        </p:attrNameLst>
                                      </p:cBhvr>
                                      <p:tavLst>
                                        <p:tav tm="0">
                                          <p:val>
                                            <p:strVal val="1+#ppt_w/2"/>
                                          </p:val>
                                        </p:tav>
                                        <p:tav tm="100000">
                                          <p:val>
                                            <p:strVal val="#ppt_x"/>
                                          </p:val>
                                        </p:tav>
                                      </p:tavLst>
                                    </p:anim>
                                    <p:anim calcmode="lin" valueType="num">
                                      <p:cBhvr additive="base">
                                        <p:cTn id="8" dur="500" fill="hold"/>
                                        <p:tgtEl>
                                          <p:spTgt spid="13660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6020" grpId="0"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6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812B41B0-6725-464A-A1B7-CF736E2E44E4}" type="datetime1">
              <a:rPr lang="zh-CN" altLang="en-US" sz="1400" smtClean="0"/>
              <a:t>2021/11/7</a:t>
            </a:fld>
            <a:endParaRPr lang="en-US" altLang="zh-CN" sz="1400"/>
          </a:p>
        </p:txBody>
      </p:sp>
      <p:sp>
        <p:nvSpPr>
          <p:cNvPr id="19763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197637" name="Rectangle 2"/>
          <p:cNvSpPr>
            <a:spLocks noGrp="1" noChangeArrowheads="1"/>
          </p:cNvSpPr>
          <p:nvPr>
            <p:ph type="title"/>
          </p:nvPr>
        </p:nvSpPr>
        <p:spPr>
          <a:xfrm>
            <a:off x="1066800" y="228600"/>
            <a:ext cx="7162800" cy="1143000"/>
          </a:xfrm>
          <a:noFill/>
        </p:spPr>
        <p:txBody>
          <a:bodyPr lIns="90487" tIns="44450" rIns="90487" bIns="44450"/>
          <a:lstStyle/>
          <a:p>
            <a:pPr eaLnBrk="1" hangingPunct="1"/>
            <a:r>
              <a:rPr lang="en-US" altLang="zh-CN" sz="4000" smtClean="0"/>
              <a:t>Tomasulo Loop Example</a:t>
            </a:r>
          </a:p>
        </p:txBody>
      </p:sp>
      <p:sp>
        <p:nvSpPr>
          <p:cNvPr id="197638" name="Rectangle 3"/>
          <p:cNvSpPr>
            <a:spLocks noGrp="1" noChangeArrowheads="1"/>
          </p:cNvSpPr>
          <p:nvPr>
            <p:ph type="body" idx="1"/>
          </p:nvPr>
        </p:nvSpPr>
        <p:spPr>
          <a:xfrm>
            <a:off x="990600" y="1295400"/>
            <a:ext cx="7543800" cy="5181600"/>
          </a:xfrm>
          <a:noFill/>
        </p:spPr>
        <p:txBody>
          <a:bodyPr lIns="90487" tIns="44450" rIns="90487" bIns="44450"/>
          <a:lstStyle/>
          <a:p>
            <a:pPr eaLnBrk="1" hangingPunct="1">
              <a:buFontTx/>
              <a:buNone/>
            </a:pPr>
            <a:r>
              <a:rPr lang="en-US" altLang="zh-CN" sz="2400" smtClean="0">
                <a:latin typeface="Courier New" pitchFamily="49" charset="0"/>
              </a:rPr>
              <a:t>Loop:	LD		F0	0	R1</a:t>
            </a:r>
          </a:p>
          <a:p>
            <a:pPr eaLnBrk="1" hangingPunct="1">
              <a:buFontTx/>
              <a:buNone/>
            </a:pPr>
            <a:r>
              <a:rPr lang="en-US" altLang="zh-CN" sz="2400" smtClean="0">
                <a:latin typeface="Courier New" pitchFamily="49" charset="0"/>
              </a:rPr>
              <a:t> 		MULTD		F4	F0	F2</a:t>
            </a:r>
          </a:p>
          <a:p>
            <a:pPr eaLnBrk="1" hangingPunct="1">
              <a:buFontTx/>
              <a:buNone/>
            </a:pPr>
            <a:r>
              <a:rPr lang="en-US" altLang="zh-CN" sz="2400" smtClean="0">
                <a:latin typeface="Courier New" pitchFamily="49" charset="0"/>
              </a:rPr>
              <a:t> 		SD		F4	0	R1</a:t>
            </a:r>
          </a:p>
          <a:p>
            <a:pPr eaLnBrk="1" hangingPunct="1">
              <a:buFontTx/>
              <a:buNone/>
            </a:pPr>
            <a:r>
              <a:rPr lang="en-US" altLang="zh-CN" sz="2400" smtClean="0">
                <a:latin typeface="Courier New" pitchFamily="49" charset="0"/>
              </a:rPr>
              <a:t> 		SUBI		R1	R1	#8</a:t>
            </a:r>
          </a:p>
          <a:p>
            <a:pPr eaLnBrk="1" hangingPunct="1">
              <a:buFontTx/>
              <a:buNone/>
            </a:pPr>
            <a:r>
              <a:rPr lang="en-US" altLang="zh-CN" sz="2400" smtClean="0">
                <a:latin typeface="Courier New" pitchFamily="49" charset="0"/>
              </a:rPr>
              <a:t> 		BNEZ		R1	Loop</a:t>
            </a:r>
          </a:p>
          <a:p>
            <a:pPr eaLnBrk="1" hangingPunct="1">
              <a:buFontTx/>
              <a:buNone/>
            </a:pPr>
            <a:endParaRPr lang="en-US" altLang="zh-CN" sz="2400" smtClean="0">
              <a:latin typeface="Courier New" pitchFamily="49" charset="0"/>
            </a:endParaRPr>
          </a:p>
          <a:p>
            <a:pPr eaLnBrk="1" hangingPunct="1"/>
            <a:r>
              <a:rPr lang="en-US" altLang="zh-CN" sz="2400" smtClean="0"/>
              <a:t>This time assume Multiply takes 4 clocks</a:t>
            </a:r>
          </a:p>
          <a:p>
            <a:pPr eaLnBrk="1" hangingPunct="1"/>
            <a:r>
              <a:rPr lang="en-US" altLang="zh-CN" sz="2400" smtClean="0"/>
              <a:t>Assume 1st load takes 8 clocks </a:t>
            </a:r>
            <a:br>
              <a:rPr lang="en-US" altLang="zh-CN" sz="2400" smtClean="0"/>
            </a:br>
            <a:r>
              <a:rPr lang="en-US" altLang="zh-CN" sz="2400" smtClean="0"/>
              <a:t>(L1 cache miss), 2nd load takes 1 clock (hit)</a:t>
            </a:r>
          </a:p>
          <a:p>
            <a:pPr eaLnBrk="1" hangingPunct="1"/>
            <a:r>
              <a:rPr lang="en-US" altLang="zh-CN" sz="2400" smtClean="0"/>
              <a:t>To be clear, will show clocks for SUBI, BNEZ</a:t>
            </a:r>
          </a:p>
          <a:p>
            <a:pPr lvl="1" eaLnBrk="1" hangingPunct="1"/>
            <a:r>
              <a:rPr lang="en-US" altLang="zh-CN" sz="2000" smtClean="0"/>
              <a:t>Reality: integer instructions ahead of Fl. Pt. Instructions</a:t>
            </a:r>
          </a:p>
          <a:p>
            <a:pPr eaLnBrk="1" hangingPunct="1"/>
            <a:r>
              <a:rPr lang="en-US" altLang="zh-CN" sz="2400" smtClean="0"/>
              <a:t>Show 2 iterations</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184</a:t>
            </a:fld>
            <a:endParaRPr lang="en-US" altLang="zh-CN" dirty="0"/>
          </a:p>
        </p:txBody>
      </p:sp>
    </p:spTree>
    <p:extLst>
      <p:ext uri="{BB962C8B-B14F-4D97-AF65-F5344CB8AC3E}">
        <p14:creationId xmlns:p14="http://schemas.microsoft.com/office/powerpoint/2010/main" val="3069331413"/>
      </p:ext>
    </p:extLst>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ECE904B3-4972-4030-B88D-F61489AEF4A3}" type="datetime1">
              <a:rPr lang="zh-CN" altLang="en-US" sz="1400" smtClean="0"/>
              <a:t>2021/11/7</a:t>
            </a:fld>
            <a:endParaRPr lang="en-US" altLang="zh-CN" sz="1400"/>
          </a:p>
        </p:txBody>
      </p:sp>
      <p:sp>
        <p:nvSpPr>
          <p:cNvPr id="4198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41990" name="Rectangle 2"/>
          <p:cNvSpPr>
            <a:spLocks noGrp="1" noChangeArrowheads="1"/>
          </p:cNvSpPr>
          <p:nvPr>
            <p:ph type="title"/>
          </p:nvPr>
        </p:nvSpPr>
        <p:spPr>
          <a:noFill/>
        </p:spPr>
        <p:txBody>
          <a:bodyPr lIns="90487" tIns="44450" rIns="90487" bIns="44450"/>
          <a:lstStyle/>
          <a:p>
            <a:pPr eaLnBrk="1" hangingPunct="1"/>
            <a:r>
              <a:rPr lang="en-US" smtClean="0"/>
              <a:t>Loop Example Cycle 0</a:t>
            </a:r>
          </a:p>
        </p:txBody>
      </p:sp>
      <p:graphicFrame>
        <p:nvGraphicFramePr>
          <p:cNvPr id="41986"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02156"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185</a:t>
            </a:fld>
            <a:endParaRPr lang="en-US" altLang="zh-CN" dirty="0"/>
          </a:p>
        </p:txBody>
      </p:sp>
    </p:spTree>
    <p:extLst>
      <p:ext uri="{BB962C8B-B14F-4D97-AF65-F5344CB8AC3E}">
        <p14:creationId xmlns:p14="http://schemas.microsoft.com/office/powerpoint/2010/main" val="753289993"/>
      </p:ext>
    </p:extLst>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AE84C218-BF34-446C-B38F-198129C4AFBF}" type="datetime1">
              <a:rPr lang="zh-CN" altLang="en-US" sz="1400" smtClean="0"/>
              <a:t>2021/11/7</a:t>
            </a:fld>
            <a:endParaRPr lang="en-US" altLang="zh-CN" sz="1400"/>
          </a:p>
        </p:txBody>
      </p:sp>
      <p:sp>
        <p:nvSpPr>
          <p:cNvPr id="4301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43014" name="Rectangle 2"/>
          <p:cNvSpPr>
            <a:spLocks noGrp="1" noChangeArrowheads="1"/>
          </p:cNvSpPr>
          <p:nvPr>
            <p:ph type="title"/>
          </p:nvPr>
        </p:nvSpPr>
        <p:spPr>
          <a:noFill/>
        </p:spPr>
        <p:txBody>
          <a:bodyPr lIns="90487" tIns="44450" rIns="90487" bIns="44450"/>
          <a:lstStyle/>
          <a:p>
            <a:pPr eaLnBrk="1" hangingPunct="1"/>
            <a:r>
              <a:rPr lang="en-US" smtClean="0"/>
              <a:t>Loop Example Cycle 1</a:t>
            </a:r>
          </a:p>
        </p:txBody>
      </p:sp>
      <p:graphicFrame>
        <p:nvGraphicFramePr>
          <p:cNvPr id="43010"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03180"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186</a:t>
            </a:fld>
            <a:endParaRPr lang="en-US" altLang="zh-CN" dirty="0"/>
          </a:p>
        </p:txBody>
      </p:sp>
    </p:spTree>
    <p:extLst>
      <p:ext uri="{BB962C8B-B14F-4D97-AF65-F5344CB8AC3E}">
        <p14:creationId xmlns:p14="http://schemas.microsoft.com/office/powerpoint/2010/main" val="2795153151"/>
      </p:ext>
    </p:extLst>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E87AE3AF-C886-4B9A-B6A8-9FAA82C20E2B}" type="datetime1">
              <a:rPr lang="zh-CN" altLang="en-US" sz="1400" smtClean="0"/>
              <a:t>2021/11/7</a:t>
            </a:fld>
            <a:endParaRPr lang="en-US" altLang="zh-CN" sz="1400"/>
          </a:p>
        </p:txBody>
      </p:sp>
      <p:sp>
        <p:nvSpPr>
          <p:cNvPr id="4403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44038" name="Rectangle 2"/>
          <p:cNvSpPr>
            <a:spLocks noGrp="1" noChangeArrowheads="1"/>
          </p:cNvSpPr>
          <p:nvPr>
            <p:ph type="title"/>
          </p:nvPr>
        </p:nvSpPr>
        <p:spPr>
          <a:noFill/>
        </p:spPr>
        <p:txBody>
          <a:bodyPr lIns="90487" tIns="44450" rIns="90487" bIns="44450"/>
          <a:lstStyle/>
          <a:p>
            <a:pPr eaLnBrk="1" hangingPunct="1"/>
            <a:r>
              <a:rPr lang="en-US" smtClean="0"/>
              <a:t>Loop Example Cycle 2</a:t>
            </a:r>
          </a:p>
        </p:txBody>
      </p:sp>
      <p:graphicFrame>
        <p:nvGraphicFramePr>
          <p:cNvPr id="44034"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04204"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187</a:t>
            </a:fld>
            <a:endParaRPr lang="en-US" altLang="zh-CN" dirty="0"/>
          </a:p>
        </p:txBody>
      </p:sp>
    </p:spTree>
    <p:extLst>
      <p:ext uri="{BB962C8B-B14F-4D97-AF65-F5344CB8AC3E}">
        <p14:creationId xmlns:p14="http://schemas.microsoft.com/office/powerpoint/2010/main" val="1947621022"/>
      </p:ext>
    </p:extLst>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135FEB6D-B212-4D31-9186-C1032A5A4DE3}" type="datetime1">
              <a:rPr lang="zh-CN" altLang="en-US" sz="1400" smtClean="0"/>
              <a:t>2021/11/7</a:t>
            </a:fld>
            <a:endParaRPr lang="en-US" altLang="zh-CN" sz="1400"/>
          </a:p>
        </p:txBody>
      </p:sp>
      <p:sp>
        <p:nvSpPr>
          <p:cNvPr id="4506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45062" name="Rectangle 2"/>
          <p:cNvSpPr>
            <a:spLocks noGrp="1" noChangeArrowheads="1"/>
          </p:cNvSpPr>
          <p:nvPr>
            <p:ph type="title"/>
          </p:nvPr>
        </p:nvSpPr>
        <p:spPr>
          <a:noFill/>
        </p:spPr>
        <p:txBody>
          <a:bodyPr lIns="90487" tIns="44450" rIns="90487" bIns="44450"/>
          <a:lstStyle/>
          <a:p>
            <a:pPr eaLnBrk="1" hangingPunct="1"/>
            <a:r>
              <a:rPr lang="en-US" smtClean="0"/>
              <a:t>Loop Example Cycle 3</a:t>
            </a:r>
          </a:p>
        </p:txBody>
      </p:sp>
      <p:graphicFrame>
        <p:nvGraphicFramePr>
          <p:cNvPr id="45058"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05228"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3" name="Rectangle 4"/>
          <p:cNvSpPr>
            <a:spLocks noChangeArrowheads="1"/>
          </p:cNvSpPr>
          <p:nvPr/>
        </p:nvSpPr>
        <p:spPr bwMode="auto">
          <a:xfrm>
            <a:off x="284163" y="6237288"/>
            <a:ext cx="66151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lnSpc>
                <a:spcPct val="90000"/>
              </a:lnSpc>
              <a:spcBef>
                <a:spcPct val="30000"/>
              </a:spcBef>
              <a:buFontTx/>
              <a:buChar char="•"/>
            </a:pPr>
            <a:r>
              <a:rPr kumimoji="0" lang="en-US" b="1">
                <a:solidFill>
                  <a:schemeClr val="hlink"/>
                </a:solidFill>
                <a:latin typeface="Arial" charset="0"/>
              </a:rPr>
              <a:t> Note: MULT1 has no registers names in RS</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188</a:t>
            </a:fld>
            <a:endParaRPr lang="en-US" altLang="zh-CN" dirty="0"/>
          </a:p>
        </p:txBody>
      </p:sp>
    </p:spTree>
    <p:extLst>
      <p:ext uri="{BB962C8B-B14F-4D97-AF65-F5344CB8AC3E}">
        <p14:creationId xmlns:p14="http://schemas.microsoft.com/office/powerpoint/2010/main" val="3999905964"/>
      </p:ext>
    </p:extLst>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33B89048-08B7-49DD-BDE0-912EE3742093}" type="datetime1">
              <a:rPr lang="zh-CN" altLang="en-US" sz="1400" smtClean="0"/>
              <a:t>2021/11/7</a:t>
            </a:fld>
            <a:endParaRPr lang="en-US" altLang="zh-CN" sz="1400"/>
          </a:p>
        </p:txBody>
      </p:sp>
      <p:sp>
        <p:nvSpPr>
          <p:cNvPr id="4608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46086" name="Rectangle 2"/>
          <p:cNvSpPr>
            <a:spLocks noGrp="1" noChangeArrowheads="1"/>
          </p:cNvSpPr>
          <p:nvPr>
            <p:ph type="title"/>
          </p:nvPr>
        </p:nvSpPr>
        <p:spPr>
          <a:noFill/>
        </p:spPr>
        <p:txBody>
          <a:bodyPr lIns="90487" tIns="44450" rIns="90487" bIns="44450"/>
          <a:lstStyle/>
          <a:p>
            <a:pPr eaLnBrk="1" hangingPunct="1"/>
            <a:r>
              <a:rPr lang="en-US" smtClean="0"/>
              <a:t>Loop Example Cycle 4</a:t>
            </a:r>
          </a:p>
        </p:txBody>
      </p:sp>
      <p:graphicFrame>
        <p:nvGraphicFramePr>
          <p:cNvPr id="46082"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06252"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189</a:t>
            </a:fld>
            <a:endParaRPr lang="en-US" altLang="zh-CN" dirty="0"/>
          </a:p>
        </p:txBody>
      </p:sp>
    </p:spTree>
    <p:extLst>
      <p:ext uri="{BB962C8B-B14F-4D97-AF65-F5344CB8AC3E}">
        <p14:creationId xmlns:p14="http://schemas.microsoft.com/office/powerpoint/2010/main" val="409152755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87043" name="Rectangle 2"/>
          <p:cNvSpPr>
            <a:spLocks noGrp="1" noChangeArrowheads="1"/>
          </p:cNvSpPr>
          <p:nvPr>
            <p:ph type="body" idx="1"/>
          </p:nvPr>
        </p:nvSpPr>
        <p:spPr>
          <a:xfrm>
            <a:off x="-288925" y="699294"/>
            <a:ext cx="8839200" cy="1219200"/>
          </a:xfrm>
          <a:noFill/>
        </p:spPr>
        <p:txBody>
          <a:bodyPr lIns="92075" tIns="46038" rIns="92075" bIns="46038"/>
          <a:lstStyle/>
          <a:p>
            <a:pPr lvl="3" eaLnBrk="1" hangingPunct="1"/>
            <a:r>
              <a:rPr lang="zh-CN" altLang="en-US" sz="2400" dirty="0" smtClean="0">
                <a:latin typeface="微软雅黑" panose="020B0503020204020204" pitchFamily="34" charset="-122"/>
                <a:ea typeface="微软雅黑" panose="020B0503020204020204" pitchFamily="34" charset="-122"/>
              </a:rPr>
              <a:t>一个浮点加法器流水线的时空图</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由求阶差、对阶、尾数加和规格化</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个流水段组成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p>
        </p:txBody>
      </p:sp>
      <p:sp>
        <p:nvSpPr>
          <p:cNvPr id="2" name="日期占位符 1"/>
          <p:cNvSpPr>
            <a:spLocks noGrp="1"/>
          </p:cNvSpPr>
          <p:nvPr>
            <p:ph type="dt" sz="half" idx="10"/>
          </p:nvPr>
        </p:nvSpPr>
        <p:spPr/>
        <p:txBody>
          <a:bodyPr/>
          <a:lstStyle/>
          <a:p>
            <a:pPr>
              <a:defRPr/>
            </a:pPr>
            <a:fld id="{9E3CA649-D1E7-465C-B63E-FDB427A584D8}" type="datetime1">
              <a:rPr lang="zh-CN" altLang="en-US" smtClean="0"/>
              <a:t>2021/11/7</a:t>
            </a:fld>
            <a:endParaRPr lang="en-US" altLang="zh-CN" dirty="0"/>
          </a:p>
        </p:txBody>
      </p:sp>
      <p:graphicFrame>
        <p:nvGraphicFramePr>
          <p:cNvPr id="44" name="Object 9"/>
          <p:cNvGraphicFramePr>
            <a:graphicFrameLocks noChangeAspect="1"/>
          </p:cNvGraphicFramePr>
          <p:nvPr/>
        </p:nvGraphicFramePr>
        <p:xfrm>
          <a:off x="297483" y="2046288"/>
          <a:ext cx="8266112" cy="3827462"/>
        </p:xfrm>
        <a:graphic>
          <a:graphicData uri="http://schemas.openxmlformats.org/presentationml/2006/ole">
            <mc:AlternateContent xmlns:mc="http://schemas.openxmlformats.org/markup-compatibility/2006">
              <mc:Choice xmlns:v="urn:schemas-microsoft-com:vml" Requires="v">
                <p:oleObj spid="_x0000_s328747" r:id="rId4" imgW="8266633" imgH="3827450" progId="Visio.Drawing.11">
                  <p:embed/>
                </p:oleObj>
              </mc:Choice>
              <mc:Fallback>
                <p:oleObj r:id="rId4" imgW="8266633" imgH="382745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483" y="2046288"/>
                        <a:ext cx="8266112" cy="382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19</a:t>
            </a:fld>
            <a:endParaRPr lang="en-US" altLang="zh-CN" dirty="0"/>
          </a:p>
        </p:txBody>
      </p:sp>
    </p:spTree>
    <p:extLst>
      <p:ext uri="{BB962C8B-B14F-4D97-AF65-F5344CB8AC3E}">
        <p14:creationId xmlns:p14="http://schemas.microsoft.com/office/powerpoint/2010/main" val="1597061171"/>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A545E93B-1071-4205-8E50-6352F8E9C2FF}" type="datetime1">
              <a:rPr lang="zh-CN" altLang="en-US" sz="1400" smtClean="0"/>
              <a:t>2021/11/7</a:t>
            </a:fld>
            <a:endParaRPr lang="en-US" altLang="zh-CN" sz="1400"/>
          </a:p>
        </p:txBody>
      </p:sp>
      <p:sp>
        <p:nvSpPr>
          <p:cNvPr id="471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47110" name="Rectangle 2"/>
          <p:cNvSpPr>
            <a:spLocks noGrp="1" noChangeArrowheads="1"/>
          </p:cNvSpPr>
          <p:nvPr>
            <p:ph type="title"/>
          </p:nvPr>
        </p:nvSpPr>
        <p:spPr>
          <a:noFill/>
        </p:spPr>
        <p:txBody>
          <a:bodyPr lIns="90487" tIns="44450" rIns="90487" bIns="44450"/>
          <a:lstStyle/>
          <a:p>
            <a:pPr eaLnBrk="1" hangingPunct="1"/>
            <a:r>
              <a:rPr lang="en-US" smtClean="0"/>
              <a:t>Loop Example Cycle 5</a:t>
            </a:r>
          </a:p>
        </p:txBody>
      </p:sp>
      <p:graphicFrame>
        <p:nvGraphicFramePr>
          <p:cNvPr id="47106"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07276"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190</a:t>
            </a:fld>
            <a:endParaRPr lang="en-US" altLang="zh-CN" dirty="0"/>
          </a:p>
        </p:txBody>
      </p:sp>
    </p:spTree>
    <p:extLst>
      <p:ext uri="{BB962C8B-B14F-4D97-AF65-F5344CB8AC3E}">
        <p14:creationId xmlns:p14="http://schemas.microsoft.com/office/powerpoint/2010/main" val="186937380"/>
      </p:ext>
    </p:extLst>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B73E4B09-43CA-4FBE-A573-FDC07919C204}" type="datetime1">
              <a:rPr lang="zh-CN" altLang="en-US" sz="1400" smtClean="0"/>
              <a:t>2021/11/7</a:t>
            </a:fld>
            <a:endParaRPr lang="en-US" altLang="zh-CN" sz="1400"/>
          </a:p>
        </p:txBody>
      </p:sp>
      <p:sp>
        <p:nvSpPr>
          <p:cNvPr id="481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48134" name="Rectangle 2"/>
          <p:cNvSpPr>
            <a:spLocks noGrp="1" noChangeArrowheads="1"/>
          </p:cNvSpPr>
          <p:nvPr>
            <p:ph type="title"/>
          </p:nvPr>
        </p:nvSpPr>
        <p:spPr>
          <a:noFill/>
        </p:spPr>
        <p:txBody>
          <a:bodyPr lIns="90487" tIns="44450" rIns="90487" bIns="44450"/>
          <a:lstStyle/>
          <a:p>
            <a:pPr eaLnBrk="1" hangingPunct="1"/>
            <a:r>
              <a:rPr lang="en-US" smtClean="0"/>
              <a:t>Loop Example Cycle 6</a:t>
            </a:r>
          </a:p>
        </p:txBody>
      </p:sp>
      <p:graphicFrame>
        <p:nvGraphicFramePr>
          <p:cNvPr id="48130"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08300"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5" name="Rectangle 4"/>
          <p:cNvSpPr>
            <a:spLocks noChangeArrowheads="1"/>
          </p:cNvSpPr>
          <p:nvPr/>
        </p:nvSpPr>
        <p:spPr bwMode="auto">
          <a:xfrm>
            <a:off x="512763" y="6161088"/>
            <a:ext cx="51609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lnSpc>
                <a:spcPct val="90000"/>
              </a:lnSpc>
              <a:spcBef>
                <a:spcPct val="30000"/>
              </a:spcBef>
              <a:buFontTx/>
              <a:buChar char="•"/>
            </a:pPr>
            <a:r>
              <a:rPr kumimoji="0" lang="en-US" b="1">
                <a:solidFill>
                  <a:schemeClr val="hlink"/>
                </a:solidFill>
                <a:latin typeface="Arial" charset="0"/>
              </a:rPr>
              <a:t> Note: F0 never sees Load1 result</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191</a:t>
            </a:fld>
            <a:endParaRPr lang="en-US" altLang="zh-CN" dirty="0"/>
          </a:p>
        </p:txBody>
      </p:sp>
    </p:spTree>
    <p:extLst>
      <p:ext uri="{BB962C8B-B14F-4D97-AF65-F5344CB8AC3E}">
        <p14:creationId xmlns:p14="http://schemas.microsoft.com/office/powerpoint/2010/main" val="3738330990"/>
      </p:ext>
    </p:extLst>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23668519-141A-4D4F-8E9B-DDB25CC709D6}" type="datetime1">
              <a:rPr lang="zh-CN" altLang="en-US" sz="1400" smtClean="0"/>
              <a:t>2021/11/7</a:t>
            </a:fld>
            <a:endParaRPr lang="en-US" altLang="zh-CN" sz="1400"/>
          </a:p>
        </p:txBody>
      </p:sp>
      <p:sp>
        <p:nvSpPr>
          <p:cNvPr id="4915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49158" name="Rectangle 2"/>
          <p:cNvSpPr>
            <a:spLocks noGrp="1" noChangeArrowheads="1"/>
          </p:cNvSpPr>
          <p:nvPr>
            <p:ph type="title"/>
          </p:nvPr>
        </p:nvSpPr>
        <p:spPr>
          <a:noFill/>
        </p:spPr>
        <p:txBody>
          <a:bodyPr lIns="90487" tIns="44450" rIns="90487" bIns="44450"/>
          <a:lstStyle/>
          <a:p>
            <a:pPr eaLnBrk="1" hangingPunct="1"/>
            <a:r>
              <a:rPr lang="en-US" smtClean="0"/>
              <a:t>Loop Example Cycle 7</a:t>
            </a:r>
          </a:p>
        </p:txBody>
      </p:sp>
      <p:graphicFrame>
        <p:nvGraphicFramePr>
          <p:cNvPr id="49154"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09324"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9" name="Rectangle 4"/>
          <p:cNvSpPr>
            <a:spLocks noChangeArrowheads="1"/>
          </p:cNvSpPr>
          <p:nvPr/>
        </p:nvSpPr>
        <p:spPr bwMode="auto">
          <a:xfrm>
            <a:off x="284163" y="6237288"/>
            <a:ext cx="66151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lnSpc>
                <a:spcPct val="90000"/>
              </a:lnSpc>
              <a:spcBef>
                <a:spcPct val="30000"/>
              </a:spcBef>
              <a:buFontTx/>
              <a:buChar char="•"/>
            </a:pPr>
            <a:r>
              <a:rPr kumimoji="0" lang="en-US" b="1">
                <a:solidFill>
                  <a:schemeClr val="hlink"/>
                </a:solidFill>
                <a:latin typeface="Arial" charset="0"/>
              </a:rPr>
              <a:t> Note: MULT2 has no registers names in RS</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192</a:t>
            </a:fld>
            <a:endParaRPr lang="en-US" altLang="zh-CN" dirty="0"/>
          </a:p>
        </p:txBody>
      </p:sp>
    </p:spTree>
    <p:extLst>
      <p:ext uri="{BB962C8B-B14F-4D97-AF65-F5344CB8AC3E}">
        <p14:creationId xmlns:p14="http://schemas.microsoft.com/office/powerpoint/2010/main" val="3916249809"/>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9A8214B8-4120-4EE3-A4C2-5518698A1DC0}" type="datetime1">
              <a:rPr lang="zh-CN" altLang="en-US" sz="1400" smtClean="0"/>
              <a:t>2021/11/7</a:t>
            </a:fld>
            <a:endParaRPr lang="en-US" altLang="zh-CN" sz="1400"/>
          </a:p>
        </p:txBody>
      </p:sp>
      <p:sp>
        <p:nvSpPr>
          <p:cNvPr id="5018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50182" name="Rectangle 2"/>
          <p:cNvSpPr>
            <a:spLocks noGrp="1" noChangeArrowheads="1"/>
          </p:cNvSpPr>
          <p:nvPr>
            <p:ph type="title"/>
          </p:nvPr>
        </p:nvSpPr>
        <p:spPr>
          <a:noFill/>
        </p:spPr>
        <p:txBody>
          <a:bodyPr lIns="90487" tIns="44450" rIns="90487" bIns="44450"/>
          <a:lstStyle/>
          <a:p>
            <a:pPr eaLnBrk="1" hangingPunct="1"/>
            <a:r>
              <a:rPr lang="en-US" smtClean="0"/>
              <a:t>Loop Example Cycle 8</a:t>
            </a:r>
          </a:p>
        </p:txBody>
      </p:sp>
      <p:graphicFrame>
        <p:nvGraphicFramePr>
          <p:cNvPr id="50178"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10348"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193</a:t>
            </a:fld>
            <a:endParaRPr lang="en-US" altLang="zh-CN" dirty="0"/>
          </a:p>
        </p:txBody>
      </p:sp>
    </p:spTree>
    <p:extLst>
      <p:ext uri="{BB962C8B-B14F-4D97-AF65-F5344CB8AC3E}">
        <p14:creationId xmlns:p14="http://schemas.microsoft.com/office/powerpoint/2010/main" val="440854172"/>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E3A9F765-0BCF-4A0F-AD66-0512831E650C}" type="datetime1">
              <a:rPr lang="zh-CN" altLang="en-US" sz="1400" smtClean="0"/>
              <a:t>2021/11/7</a:t>
            </a:fld>
            <a:endParaRPr lang="en-US" altLang="zh-CN" sz="1400"/>
          </a:p>
        </p:txBody>
      </p:sp>
      <p:sp>
        <p:nvSpPr>
          <p:cNvPr id="5120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51206" name="Rectangle 2"/>
          <p:cNvSpPr>
            <a:spLocks noGrp="1" noChangeArrowheads="1"/>
          </p:cNvSpPr>
          <p:nvPr>
            <p:ph type="title"/>
          </p:nvPr>
        </p:nvSpPr>
        <p:spPr>
          <a:noFill/>
        </p:spPr>
        <p:txBody>
          <a:bodyPr lIns="90487" tIns="44450" rIns="90487" bIns="44450"/>
          <a:lstStyle/>
          <a:p>
            <a:pPr eaLnBrk="1" hangingPunct="1"/>
            <a:r>
              <a:rPr lang="en-US" smtClean="0"/>
              <a:t>Loop Example Cycle 9</a:t>
            </a:r>
          </a:p>
        </p:txBody>
      </p:sp>
      <p:graphicFrame>
        <p:nvGraphicFramePr>
          <p:cNvPr id="51202"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11372" name="Worksheet" r:id="rId4" imgW="10147300" imgH="5346700" progId="Excel.Sheet.5">
                  <p:embed/>
                </p:oleObj>
              </mc:Choice>
              <mc:Fallback>
                <p:oleObj name="Worksheet" r:id="rId4" imgW="10147300" imgH="5346700" progId="Excel.Sheet.5">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7" name="Rectangle 4"/>
          <p:cNvSpPr>
            <a:spLocks noChangeArrowheads="1"/>
          </p:cNvSpPr>
          <p:nvPr/>
        </p:nvSpPr>
        <p:spPr bwMode="auto">
          <a:xfrm>
            <a:off x="284163" y="6237288"/>
            <a:ext cx="62849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lnSpc>
                <a:spcPct val="90000"/>
              </a:lnSpc>
              <a:spcBef>
                <a:spcPct val="30000"/>
              </a:spcBef>
              <a:buFontTx/>
              <a:buChar char="•"/>
            </a:pPr>
            <a:r>
              <a:rPr kumimoji="0" lang="en-US" b="1">
                <a:solidFill>
                  <a:schemeClr val="hlink"/>
                </a:solidFill>
                <a:latin typeface="Arial" charset="0"/>
              </a:rPr>
              <a:t> Load1 completing; what is waiting for it?</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194</a:t>
            </a:fld>
            <a:endParaRPr lang="en-US" altLang="zh-CN" dirty="0"/>
          </a:p>
        </p:txBody>
      </p:sp>
    </p:spTree>
    <p:extLst>
      <p:ext uri="{BB962C8B-B14F-4D97-AF65-F5344CB8AC3E}">
        <p14:creationId xmlns:p14="http://schemas.microsoft.com/office/powerpoint/2010/main" val="4243008646"/>
      </p:ext>
    </p:extLst>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D431AB78-F610-4211-87A1-1DD18D703D49}" type="datetime1">
              <a:rPr lang="zh-CN" altLang="en-US" sz="1400" smtClean="0"/>
              <a:t>2021/11/7</a:t>
            </a:fld>
            <a:endParaRPr lang="en-US" altLang="zh-CN" sz="1400"/>
          </a:p>
        </p:txBody>
      </p:sp>
      <p:sp>
        <p:nvSpPr>
          <p:cNvPr id="5222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52230" name="Rectangle 2"/>
          <p:cNvSpPr>
            <a:spLocks noGrp="1" noChangeArrowheads="1"/>
          </p:cNvSpPr>
          <p:nvPr>
            <p:ph type="title"/>
          </p:nvPr>
        </p:nvSpPr>
        <p:spPr>
          <a:noFill/>
        </p:spPr>
        <p:txBody>
          <a:bodyPr lIns="90487" tIns="44450" rIns="90487" bIns="44450"/>
          <a:lstStyle/>
          <a:p>
            <a:pPr eaLnBrk="1" hangingPunct="1"/>
            <a:r>
              <a:rPr lang="en-US" smtClean="0"/>
              <a:t>Loop Example Cycle 10</a:t>
            </a:r>
          </a:p>
        </p:txBody>
      </p:sp>
      <p:graphicFrame>
        <p:nvGraphicFramePr>
          <p:cNvPr id="52226"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12396"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1" name="Rectangle 4"/>
          <p:cNvSpPr>
            <a:spLocks noChangeArrowheads="1"/>
          </p:cNvSpPr>
          <p:nvPr/>
        </p:nvSpPr>
        <p:spPr bwMode="auto">
          <a:xfrm>
            <a:off x="284163" y="6237288"/>
            <a:ext cx="62849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lnSpc>
                <a:spcPct val="90000"/>
              </a:lnSpc>
              <a:spcBef>
                <a:spcPct val="30000"/>
              </a:spcBef>
              <a:buFontTx/>
              <a:buChar char="•"/>
            </a:pPr>
            <a:r>
              <a:rPr kumimoji="0" lang="en-US" b="1">
                <a:solidFill>
                  <a:schemeClr val="hlink"/>
                </a:solidFill>
                <a:latin typeface="Arial" charset="0"/>
              </a:rPr>
              <a:t> Load2 completing; what is waiting for it?</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195</a:t>
            </a:fld>
            <a:endParaRPr lang="en-US" altLang="zh-CN" dirty="0"/>
          </a:p>
        </p:txBody>
      </p:sp>
    </p:spTree>
    <p:extLst>
      <p:ext uri="{BB962C8B-B14F-4D97-AF65-F5344CB8AC3E}">
        <p14:creationId xmlns:p14="http://schemas.microsoft.com/office/powerpoint/2010/main" val="915313207"/>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991EEA54-FDFC-4998-A0A5-DB33D81B19D5}" type="datetime1">
              <a:rPr lang="zh-CN" altLang="en-US" sz="1400" smtClean="0"/>
              <a:t>2021/11/7</a:t>
            </a:fld>
            <a:endParaRPr lang="en-US" altLang="zh-CN" sz="1400"/>
          </a:p>
        </p:txBody>
      </p:sp>
      <p:sp>
        <p:nvSpPr>
          <p:cNvPr id="5325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53254" name="Rectangle 2"/>
          <p:cNvSpPr>
            <a:spLocks noGrp="1" noChangeArrowheads="1"/>
          </p:cNvSpPr>
          <p:nvPr>
            <p:ph type="title"/>
          </p:nvPr>
        </p:nvSpPr>
        <p:spPr>
          <a:noFill/>
        </p:spPr>
        <p:txBody>
          <a:bodyPr lIns="90487" tIns="44450" rIns="90487" bIns="44450"/>
          <a:lstStyle/>
          <a:p>
            <a:pPr eaLnBrk="1" hangingPunct="1"/>
            <a:r>
              <a:rPr lang="en-US" smtClean="0"/>
              <a:t>Loop Example Cycle 11</a:t>
            </a:r>
          </a:p>
        </p:txBody>
      </p:sp>
      <p:graphicFrame>
        <p:nvGraphicFramePr>
          <p:cNvPr id="53250"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13420"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196</a:t>
            </a:fld>
            <a:endParaRPr lang="en-US" altLang="zh-CN" dirty="0"/>
          </a:p>
        </p:txBody>
      </p:sp>
    </p:spTree>
    <p:extLst>
      <p:ext uri="{BB962C8B-B14F-4D97-AF65-F5344CB8AC3E}">
        <p14:creationId xmlns:p14="http://schemas.microsoft.com/office/powerpoint/2010/main" val="1166707284"/>
      </p:ext>
    </p:extLst>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7C9BF5D3-F73C-4D11-A07F-7EE6FE09090F}" type="datetime1">
              <a:rPr lang="zh-CN" altLang="en-US" sz="1400" smtClean="0"/>
              <a:t>2021/11/7</a:t>
            </a:fld>
            <a:endParaRPr lang="en-US" altLang="zh-CN" sz="1400"/>
          </a:p>
        </p:txBody>
      </p:sp>
      <p:sp>
        <p:nvSpPr>
          <p:cNvPr id="5427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54278" name="Rectangle 2"/>
          <p:cNvSpPr>
            <a:spLocks noGrp="1" noChangeArrowheads="1"/>
          </p:cNvSpPr>
          <p:nvPr>
            <p:ph type="title"/>
          </p:nvPr>
        </p:nvSpPr>
        <p:spPr>
          <a:noFill/>
        </p:spPr>
        <p:txBody>
          <a:bodyPr lIns="90487" tIns="44450" rIns="90487" bIns="44450"/>
          <a:lstStyle/>
          <a:p>
            <a:pPr eaLnBrk="1" hangingPunct="1"/>
            <a:r>
              <a:rPr lang="en-US" smtClean="0"/>
              <a:t>Loop Example Cycle 12</a:t>
            </a:r>
          </a:p>
        </p:txBody>
      </p:sp>
      <p:graphicFrame>
        <p:nvGraphicFramePr>
          <p:cNvPr id="54274"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14444"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197</a:t>
            </a:fld>
            <a:endParaRPr lang="en-US" altLang="zh-CN" dirty="0"/>
          </a:p>
        </p:txBody>
      </p:sp>
    </p:spTree>
    <p:extLst>
      <p:ext uri="{BB962C8B-B14F-4D97-AF65-F5344CB8AC3E}">
        <p14:creationId xmlns:p14="http://schemas.microsoft.com/office/powerpoint/2010/main" val="1194081011"/>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8FBEDFD6-6E4B-4B33-B0D1-C91333A47C5F}" type="datetime1">
              <a:rPr lang="zh-CN" altLang="en-US" sz="1400" smtClean="0"/>
              <a:t>2021/11/7</a:t>
            </a:fld>
            <a:endParaRPr lang="en-US" altLang="zh-CN" sz="1400"/>
          </a:p>
        </p:txBody>
      </p:sp>
      <p:sp>
        <p:nvSpPr>
          <p:cNvPr id="553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55302" name="Rectangle 2"/>
          <p:cNvSpPr>
            <a:spLocks noGrp="1" noChangeArrowheads="1"/>
          </p:cNvSpPr>
          <p:nvPr>
            <p:ph type="title"/>
          </p:nvPr>
        </p:nvSpPr>
        <p:spPr>
          <a:noFill/>
        </p:spPr>
        <p:txBody>
          <a:bodyPr lIns="90487" tIns="44450" rIns="90487" bIns="44450"/>
          <a:lstStyle/>
          <a:p>
            <a:pPr eaLnBrk="1" hangingPunct="1"/>
            <a:r>
              <a:rPr lang="en-US" smtClean="0"/>
              <a:t>Loop Example Cycle 13</a:t>
            </a:r>
          </a:p>
        </p:txBody>
      </p:sp>
      <p:graphicFrame>
        <p:nvGraphicFramePr>
          <p:cNvPr id="55298"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15468"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198</a:t>
            </a:fld>
            <a:endParaRPr lang="en-US" altLang="zh-CN" dirty="0"/>
          </a:p>
        </p:txBody>
      </p:sp>
    </p:spTree>
    <p:extLst>
      <p:ext uri="{BB962C8B-B14F-4D97-AF65-F5344CB8AC3E}">
        <p14:creationId xmlns:p14="http://schemas.microsoft.com/office/powerpoint/2010/main" val="645128037"/>
      </p:ext>
    </p:extLst>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D54139D4-257A-4CD2-8437-16C4BC476A99}" type="datetime1">
              <a:rPr lang="zh-CN" altLang="en-US" sz="1400" smtClean="0"/>
              <a:t>2021/11/7</a:t>
            </a:fld>
            <a:endParaRPr lang="en-US" altLang="zh-CN" sz="1400"/>
          </a:p>
        </p:txBody>
      </p:sp>
      <p:sp>
        <p:nvSpPr>
          <p:cNvPr id="5632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56326" name="Rectangle 2"/>
          <p:cNvSpPr>
            <a:spLocks noGrp="1" noChangeArrowheads="1"/>
          </p:cNvSpPr>
          <p:nvPr>
            <p:ph type="title"/>
          </p:nvPr>
        </p:nvSpPr>
        <p:spPr>
          <a:noFill/>
        </p:spPr>
        <p:txBody>
          <a:bodyPr lIns="90487" tIns="44450" rIns="90487" bIns="44450"/>
          <a:lstStyle/>
          <a:p>
            <a:pPr eaLnBrk="1" hangingPunct="1"/>
            <a:r>
              <a:rPr lang="en-US" smtClean="0"/>
              <a:t>Loop Example Cycle 14</a:t>
            </a:r>
          </a:p>
        </p:txBody>
      </p:sp>
      <p:graphicFrame>
        <p:nvGraphicFramePr>
          <p:cNvPr id="56322"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16492"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7" name="Rectangle 4"/>
          <p:cNvSpPr>
            <a:spLocks noChangeArrowheads="1"/>
          </p:cNvSpPr>
          <p:nvPr/>
        </p:nvSpPr>
        <p:spPr bwMode="auto">
          <a:xfrm>
            <a:off x="284163" y="6237288"/>
            <a:ext cx="61833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lnSpc>
                <a:spcPct val="90000"/>
              </a:lnSpc>
              <a:spcBef>
                <a:spcPct val="30000"/>
              </a:spcBef>
              <a:buFontTx/>
              <a:buChar char="•"/>
            </a:pPr>
            <a:r>
              <a:rPr kumimoji="0" lang="en-US" b="1">
                <a:solidFill>
                  <a:schemeClr val="hlink"/>
                </a:solidFill>
                <a:latin typeface="Arial" charset="0"/>
              </a:rPr>
              <a:t> Mult1 completing; what is waiting for it?</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199</a:t>
            </a:fld>
            <a:endParaRPr lang="en-US" altLang="zh-CN" dirty="0"/>
          </a:p>
        </p:txBody>
      </p:sp>
    </p:spTree>
    <p:extLst>
      <p:ext uri="{BB962C8B-B14F-4D97-AF65-F5344CB8AC3E}">
        <p14:creationId xmlns:p14="http://schemas.microsoft.com/office/powerpoint/2010/main" val="212084303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0F11DC8-60D1-4D93-B128-A5474E1F28E4}" type="datetime1">
              <a:rPr lang="zh-CN" altLang="en-US" sz="1400" smtClean="0"/>
              <a:t>2021/11/7</a:t>
            </a:fld>
            <a:endParaRPr lang="en-US" altLang="zh-CN" sz="1400" smtClean="0"/>
          </a:p>
        </p:txBody>
      </p:sp>
      <p:sp>
        <p:nvSpPr>
          <p:cNvPr id="307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3077" name="Rectangle 2"/>
          <p:cNvSpPr>
            <a:spLocks noGrp="1" noChangeArrowheads="1"/>
          </p:cNvSpPr>
          <p:nvPr>
            <p:ph type="title"/>
          </p:nvPr>
        </p:nvSpPr>
        <p:spPr>
          <a:xfrm>
            <a:off x="1028700" y="704850"/>
            <a:ext cx="7162800" cy="1143000"/>
          </a:xfrm>
          <a:noFill/>
        </p:spPr>
        <p:txBody>
          <a:bodyPr lIns="90488" tIns="44450" rIns="90488" bIns="44450"/>
          <a:lstStyle/>
          <a:p>
            <a:pPr eaLnBrk="1" hangingPunct="1"/>
            <a:r>
              <a:rPr lang="en-US" altLang="zh-CN" smtClean="0"/>
              <a:t>Pipelining:Its Natural!</a:t>
            </a:r>
          </a:p>
        </p:txBody>
      </p:sp>
      <p:sp>
        <p:nvSpPr>
          <p:cNvPr id="3078" name="Rectangle 3"/>
          <p:cNvSpPr>
            <a:spLocks noGrp="1" noChangeArrowheads="1"/>
          </p:cNvSpPr>
          <p:nvPr>
            <p:ph type="body" idx="1"/>
          </p:nvPr>
        </p:nvSpPr>
        <p:spPr>
          <a:xfrm>
            <a:off x="829474" y="2133983"/>
            <a:ext cx="4902200" cy="3251200"/>
          </a:xfrm>
          <a:noFill/>
        </p:spPr>
        <p:txBody>
          <a:bodyPr lIns="90488" tIns="44450" rIns="90488" bIns="44450"/>
          <a:lstStyle/>
          <a:p>
            <a:pPr eaLnBrk="1" hangingPunct="1">
              <a:lnSpc>
                <a:spcPct val="90000"/>
              </a:lnSpc>
            </a:pPr>
            <a:r>
              <a:rPr lang="en-US" altLang="zh-CN" sz="2800" dirty="0" smtClean="0"/>
              <a:t>Laundry Example</a:t>
            </a:r>
          </a:p>
          <a:p>
            <a:pPr eaLnBrk="1" hangingPunct="1">
              <a:lnSpc>
                <a:spcPct val="90000"/>
              </a:lnSpc>
            </a:pPr>
            <a:r>
              <a:rPr lang="en-US" altLang="zh-CN" sz="2800" dirty="0" smtClean="0"/>
              <a:t>Ann, Brian, Cathy, Dave </a:t>
            </a:r>
            <a:br>
              <a:rPr lang="en-US" altLang="zh-CN" sz="2800" dirty="0" smtClean="0"/>
            </a:br>
            <a:r>
              <a:rPr lang="en-US" altLang="zh-CN" sz="2800" dirty="0" smtClean="0"/>
              <a:t>each have one load of clothes </a:t>
            </a:r>
            <a:br>
              <a:rPr lang="en-US" altLang="zh-CN" sz="2800" dirty="0" smtClean="0"/>
            </a:br>
            <a:r>
              <a:rPr lang="en-US" altLang="zh-CN" sz="2800" dirty="0" smtClean="0"/>
              <a:t>to wash, dry, and fold</a:t>
            </a:r>
          </a:p>
          <a:p>
            <a:pPr eaLnBrk="1" hangingPunct="1">
              <a:lnSpc>
                <a:spcPct val="90000"/>
              </a:lnSpc>
            </a:pPr>
            <a:r>
              <a:rPr lang="en-US" altLang="zh-CN" sz="2800" dirty="0" smtClean="0"/>
              <a:t>Washer takes 30 minutes</a:t>
            </a:r>
          </a:p>
          <a:p>
            <a:pPr eaLnBrk="1" hangingPunct="1">
              <a:lnSpc>
                <a:spcPct val="90000"/>
              </a:lnSpc>
              <a:buFontTx/>
              <a:buNone/>
            </a:pPr>
            <a:endParaRPr lang="en-US" altLang="zh-CN" sz="2800" dirty="0" smtClean="0"/>
          </a:p>
          <a:p>
            <a:pPr eaLnBrk="1" hangingPunct="1">
              <a:lnSpc>
                <a:spcPct val="90000"/>
              </a:lnSpc>
            </a:pPr>
            <a:r>
              <a:rPr lang="en-US" altLang="zh-CN" sz="2800" dirty="0" smtClean="0"/>
              <a:t>Dryer takes 40 minutes</a:t>
            </a:r>
          </a:p>
          <a:p>
            <a:pPr eaLnBrk="1" hangingPunct="1">
              <a:lnSpc>
                <a:spcPct val="90000"/>
              </a:lnSpc>
              <a:buFontTx/>
              <a:buNone/>
            </a:pPr>
            <a:endParaRPr lang="en-US" altLang="zh-CN" sz="2800" dirty="0" smtClean="0"/>
          </a:p>
          <a:p>
            <a:pPr eaLnBrk="1" hangingPunct="1">
              <a:lnSpc>
                <a:spcPct val="90000"/>
              </a:lnSpc>
            </a:pPr>
            <a:r>
              <a:rPr lang="en-US" altLang="zh-CN" sz="2800" dirty="0" smtClean="0">
                <a:latin typeface="Comic Sans MS" pitchFamily="66" charset="0"/>
              </a:rPr>
              <a:t>“</a:t>
            </a:r>
            <a:r>
              <a:rPr lang="en-US" altLang="zh-CN" sz="2800" dirty="0" smtClean="0"/>
              <a:t>Folder</a:t>
            </a:r>
            <a:r>
              <a:rPr lang="en-US" altLang="zh-CN" sz="2800" dirty="0" smtClean="0">
                <a:latin typeface="Comic Sans MS" pitchFamily="66" charset="0"/>
              </a:rPr>
              <a:t>”</a:t>
            </a:r>
            <a:r>
              <a:rPr lang="en-US" altLang="zh-CN" sz="2800" dirty="0" smtClean="0"/>
              <a:t> takes 20 minutes</a:t>
            </a:r>
          </a:p>
        </p:txBody>
      </p:sp>
      <p:grpSp>
        <p:nvGrpSpPr>
          <p:cNvPr id="3079" name="Group 4"/>
          <p:cNvGrpSpPr>
            <a:grpSpLocks/>
          </p:cNvGrpSpPr>
          <p:nvPr/>
        </p:nvGrpSpPr>
        <p:grpSpPr bwMode="auto">
          <a:xfrm>
            <a:off x="6711950" y="4476750"/>
            <a:ext cx="673100" cy="800100"/>
            <a:chOff x="4228" y="2820"/>
            <a:chExt cx="424" cy="504"/>
          </a:xfrm>
        </p:grpSpPr>
        <p:grpSp>
          <p:nvGrpSpPr>
            <p:cNvPr id="3109" name="Group 5"/>
            <p:cNvGrpSpPr>
              <a:grpSpLocks/>
            </p:cNvGrpSpPr>
            <p:nvPr/>
          </p:nvGrpSpPr>
          <p:grpSpPr bwMode="auto">
            <a:xfrm>
              <a:off x="4228" y="2820"/>
              <a:ext cx="424" cy="504"/>
              <a:chOff x="4228" y="2820"/>
              <a:chExt cx="424" cy="504"/>
            </a:xfrm>
          </p:grpSpPr>
          <p:sp>
            <p:nvSpPr>
              <p:cNvPr id="3112"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3113"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3110"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3111"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grpSp>
        <p:nvGrpSpPr>
          <p:cNvPr id="3080" name="Group 10"/>
          <p:cNvGrpSpPr>
            <a:grpSpLocks/>
          </p:cNvGrpSpPr>
          <p:nvPr/>
        </p:nvGrpSpPr>
        <p:grpSpPr bwMode="auto">
          <a:xfrm>
            <a:off x="6856413" y="5410200"/>
            <a:ext cx="661987" cy="649288"/>
            <a:chOff x="4319" y="3408"/>
            <a:chExt cx="417" cy="409"/>
          </a:xfrm>
        </p:grpSpPr>
        <p:grpSp>
          <p:nvGrpSpPr>
            <p:cNvPr id="3101" name="Group 11"/>
            <p:cNvGrpSpPr>
              <a:grpSpLocks/>
            </p:cNvGrpSpPr>
            <p:nvPr/>
          </p:nvGrpSpPr>
          <p:grpSpPr bwMode="auto">
            <a:xfrm>
              <a:off x="4321" y="3601"/>
              <a:ext cx="415" cy="216"/>
              <a:chOff x="4321" y="3601"/>
              <a:chExt cx="415" cy="216"/>
            </a:xfrm>
          </p:grpSpPr>
          <p:sp>
            <p:nvSpPr>
              <p:cNvPr id="3105" name="Freeform 12"/>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3106" name="Rectangle 13"/>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3107" name="Rectangle 14"/>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3108" name="Rectangle 15"/>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grpSp>
          <p:nvGrpSpPr>
            <p:cNvPr id="3102" name="Group 16"/>
            <p:cNvGrpSpPr>
              <a:grpSpLocks/>
            </p:cNvGrpSpPr>
            <p:nvPr/>
          </p:nvGrpSpPr>
          <p:grpSpPr bwMode="auto">
            <a:xfrm>
              <a:off x="4319" y="3408"/>
              <a:ext cx="217" cy="409"/>
              <a:chOff x="4319" y="3408"/>
              <a:chExt cx="217" cy="409"/>
            </a:xfrm>
          </p:grpSpPr>
          <p:sp>
            <p:nvSpPr>
              <p:cNvPr id="3103"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3104" name="Freeform 18"/>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grpSp>
        <p:nvGrpSpPr>
          <p:cNvPr id="3081" name="Group 19"/>
          <p:cNvGrpSpPr>
            <a:grpSpLocks/>
          </p:cNvGrpSpPr>
          <p:nvPr/>
        </p:nvGrpSpPr>
        <p:grpSpPr bwMode="auto">
          <a:xfrm>
            <a:off x="6686550" y="3403600"/>
            <a:ext cx="673100" cy="800100"/>
            <a:chOff x="4212" y="2144"/>
            <a:chExt cx="424" cy="504"/>
          </a:xfrm>
        </p:grpSpPr>
        <p:grpSp>
          <p:nvGrpSpPr>
            <p:cNvPr id="3095" name="Group 20"/>
            <p:cNvGrpSpPr>
              <a:grpSpLocks/>
            </p:cNvGrpSpPr>
            <p:nvPr/>
          </p:nvGrpSpPr>
          <p:grpSpPr bwMode="auto">
            <a:xfrm>
              <a:off x="4212" y="2144"/>
              <a:ext cx="424" cy="504"/>
              <a:chOff x="4212" y="2144"/>
              <a:chExt cx="424" cy="504"/>
            </a:xfrm>
          </p:grpSpPr>
          <p:grpSp>
            <p:nvGrpSpPr>
              <p:cNvPr id="3097" name="Group 21"/>
              <p:cNvGrpSpPr>
                <a:grpSpLocks/>
              </p:cNvGrpSpPr>
              <p:nvPr/>
            </p:nvGrpSpPr>
            <p:grpSpPr bwMode="auto">
              <a:xfrm>
                <a:off x="4212" y="2144"/>
                <a:ext cx="424" cy="504"/>
                <a:chOff x="4212" y="2144"/>
                <a:chExt cx="424" cy="504"/>
              </a:xfrm>
            </p:grpSpPr>
            <p:sp>
              <p:nvSpPr>
                <p:cNvPr id="3099"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3100"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3098"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p>
                <a:endParaRPr lang="en-US" altLang="zh-CN"/>
              </a:p>
            </p:txBody>
          </p:sp>
        </p:grpSp>
        <p:sp>
          <p:nvSpPr>
            <p:cNvPr id="3096"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p>
              <a:endParaRPr lang="en-US" altLang="zh-CN"/>
            </a:p>
          </p:txBody>
        </p:sp>
      </p:grpSp>
      <p:grpSp>
        <p:nvGrpSpPr>
          <p:cNvPr id="3082" name="Group 26"/>
          <p:cNvGrpSpPr>
            <a:grpSpLocks/>
          </p:cNvGrpSpPr>
          <p:nvPr/>
        </p:nvGrpSpPr>
        <p:grpSpPr bwMode="auto">
          <a:xfrm>
            <a:off x="5861050" y="2711450"/>
            <a:ext cx="2224088" cy="534988"/>
            <a:chOff x="3692" y="1708"/>
            <a:chExt cx="1401" cy="337"/>
          </a:xfrm>
        </p:grpSpPr>
        <p:grpSp>
          <p:nvGrpSpPr>
            <p:cNvPr id="3083" name="Group 27"/>
            <p:cNvGrpSpPr>
              <a:grpSpLocks/>
            </p:cNvGrpSpPr>
            <p:nvPr/>
          </p:nvGrpSpPr>
          <p:grpSpPr bwMode="auto">
            <a:xfrm>
              <a:off x="3692" y="1708"/>
              <a:ext cx="329" cy="337"/>
              <a:chOff x="3692" y="1708"/>
              <a:chExt cx="329" cy="337"/>
            </a:xfrm>
          </p:grpSpPr>
          <p:sp>
            <p:nvSpPr>
              <p:cNvPr id="3093" name="Freeform 28"/>
              <p:cNvSpPr>
                <a:spLocks/>
              </p:cNvSpPr>
              <p:nvPr/>
            </p:nvSpPr>
            <p:spPr bwMode="auto">
              <a:xfrm>
                <a:off x="369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3094" name="Rectangle 29"/>
              <p:cNvSpPr>
                <a:spLocks noChangeArrowheads="1"/>
              </p:cNvSpPr>
              <p:nvPr/>
            </p:nvSpPr>
            <p:spPr bwMode="auto">
              <a:xfrm>
                <a:off x="3743" y="1759"/>
                <a:ext cx="25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A</a:t>
                </a:r>
              </a:p>
            </p:txBody>
          </p:sp>
        </p:grpSp>
        <p:grpSp>
          <p:nvGrpSpPr>
            <p:cNvPr id="3084" name="Group 30"/>
            <p:cNvGrpSpPr>
              <a:grpSpLocks/>
            </p:cNvGrpSpPr>
            <p:nvPr/>
          </p:nvGrpSpPr>
          <p:grpSpPr bwMode="auto">
            <a:xfrm>
              <a:off x="4052" y="1708"/>
              <a:ext cx="329" cy="337"/>
              <a:chOff x="4052" y="1708"/>
              <a:chExt cx="329" cy="337"/>
            </a:xfrm>
          </p:grpSpPr>
          <p:sp>
            <p:nvSpPr>
              <p:cNvPr id="3091" name="Freeform 31"/>
              <p:cNvSpPr>
                <a:spLocks/>
              </p:cNvSpPr>
              <p:nvPr/>
            </p:nvSpPr>
            <p:spPr bwMode="auto">
              <a:xfrm>
                <a:off x="405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3092" name="Rectangle 32"/>
              <p:cNvSpPr>
                <a:spLocks noChangeArrowheads="1"/>
              </p:cNvSpPr>
              <p:nvPr/>
            </p:nvSpPr>
            <p:spPr bwMode="auto">
              <a:xfrm>
                <a:off x="4112" y="1759"/>
                <a:ext cx="235"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B</a:t>
                </a:r>
              </a:p>
            </p:txBody>
          </p:sp>
        </p:grpSp>
        <p:grpSp>
          <p:nvGrpSpPr>
            <p:cNvPr id="3085" name="Group 33"/>
            <p:cNvGrpSpPr>
              <a:grpSpLocks/>
            </p:cNvGrpSpPr>
            <p:nvPr/>
          </p:nvGrpSpPr>
          <p:grpSpPr bwMode="auto">
            <a:xfrm>
              <a:off x="4412" y="1708"/>
              <a:ext cx="329" cy="337"/>
              <a:chOff x="4412" y="1708"/>
              <a:chExt cx="329" cy="337"/>
            </a:xfrm>
          </p:grpSpPr>
          <p:sp>
            <p:nvSpPr>
              <p:cNvPr id="3089" name="Freeform 34"/>
              <p:cNvSpPr>
                <a:spLocks/>
              </p:cNvSpPr>
              <p:nvPr/>
            </p:nvSpPr>
            <p:spPr bwMode="auto">
              <a:xfrm>
                <a:off x="441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3090" name="Rectangle 35"/>
              <p:cNvSpPr>
                <a:spLocks noChangeArrowheads="1"/>
              </p:cNvSpPr>
              <p:nvPr/>
            </p:nvSpPr>
            <p:spPr bwMode="auto">
              <a:xfrm>
                <a:off x="4473" y="1759"/>
                <a:ext cx="23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C</a:t>
                </a:r>
              </a:p>
            </p:txBody>
          </p:sp>
        </p:grpSp>
        <p:grpSp>
          <p:nvGrpSpPr>
            <p:cNvPr id="3086" name="Group 36"/>
            <p:cNvGrpSpPr>
              <a:grpSpLocks/>
            </p:cNvGrpSpPr>
            <p:nvPr/>
          </p:nvGrpSpPr>
          <p:grpSpPr bwMode="auto">
            <a:xfrm>
              <a:off x="4764" y="1708"/>
              <a:ext cx="329" cy="337"/>
              <a:chOff x="4764" y="1708"/>
              <a:chExt cx="329" cy="337"/>
            </a:xfrm>
          </p:grpSpPr>
          <p:sp>
            <p:nvSpPr>
              <p:cNvPr id="3087" name="Freeform 37"/>
              <p:cNvSpPr>
                <a:spLocks/>
              </p:cNvSpPr>
              <p:nvPr/>
            </p:nvSpPr>
            <p:spPr bwMode="auto">
              <a:xfrm>
                <a:off x="4764"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3088" name="Rectangle 38"/>
              <p:cNvSpPr>
                <a:spLocks noChangeArrowheads="1"/>
              </p:cNvSpPr>
              <p:nvPr/>
            </p:nvSpPr>
            <p:spPr bwMode="auto">
              <a:xfrm>
                <a:off x="4815" y="1759"/>
                <a:ext cx="25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D</a:t>
                </a:r>
              </a:p>
            </p:txBody>
          </p:sp>
        </p:grpSp>
      </p:gr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8">
                                            <p:txEl>
                                              <p:pRg st="1" end="1"/>
                                            </p:txEl>
                                          </p:spTgt>
                                        </p:tgtEl>
                                        <p:attrNameLst>
                                          <p:attrName>style.visibility</p:attrName>
                                        </p:attrNameLst>
                                      </p:cBhvr>
                                      <p:to>
                                        <p:strVal val="visible"/>
                                      </p:to>
                                    </p:set>
                                    <p:anim calcmode="lin" valueType="num">
                                      <p:cBhvr additive="base">
                                        <p:cTn id="7" dur="500" fill="hold"/>
                                        <p:tgtEl>
                                          <p:spTgt spid="307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82"/>
                                        </p:tgtEl>
                                        <p:attrNameLst>
                                          <p:attrName>style.visibility</p:attrName>
                                        </p:attrNameLst>
                                      </p:cBhvr>
                                      <p:to>
                                        <p:strVal val="visible"/>
                                      </p:to>
                                    </p:set>
                                    <p:anim calcmode="lin" valueType="num">
                                      <p:cBhvr additive="base">
                                        <p:cTn id="13" dur="500" fill="hold"/>
                                        <p:tgtEl>
                                          <p:spTgt spid="3082"/>
                                        </p:tgtEl>
                                        <p:attrNameLst>
                                          <p:attrName>ppt_x</p:attrName>
                                        </p:attrNameLst>
                                      </p:cBhvr>
                                      <p:tavLst>
                                        <p:tav tm="0">
                                          <p:val>
                                            <p:strVal val="#ppt_x"/>
                                          </p:val>
                                        </p:tav>
                                        <p:tav tm="100000">
                                          <p:val>
                                            <p:strVal val="#ppt_x"/>
                                          </p:val>
                                        </p:tav>
                                      </p:tavLst>
                                    </p:anim>
                                    <p:anim calcmode="lin" valueType="num">
                                      <p:cBhvr additive="base">
                                        <p:cTn id="14"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8">
                                            <p:txEl>
                                              <p:pRg st="2" end="2"/>
                                            </p:txEl>
                                          </p:spTgt>
                                        </p:tgtEl>
                                        <p:attrNameLst>
                                          <p:attrName>style.visibility</p:attrName>
                                        </p:attrNameLst>
                                      </p:cBhvr>
                                      <p:to>
                                        <p:strVal val="visible"/>
                                      </p:to>
                                    </p:set>
                                    <p:anim calcmode="lin" valueType="num">
                                      <p:cBhvr additive="base">
                                        <p:cTn id="19" dur="500" fill="hold"/>
                                        <p:tgtEl>
                                          <p:spTgt spid="307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81"/>
                                        </p:tgtEl>
                                        <p:attrNameLst>
                                          <p:attrName>style.visibility</p:attrName>
                                        </p:attrNameLst>
                                      </p:cBhvr>
                                      <p:to>
                                        <p:strVal val="visible"/>
                                      </p:to>
                                    </p:set>
                                    <p:anim calcmode="lin" valueType="num">
                                      <p:cBhvr additive="base">
                                        <p:cTn id="25" dur="500" fill="hold"/>
                                        <p:tgtEl>
                                          <p:spTgt spid="3081"/>
                                        </p:tgtEl>
                                        <p:attrNameLst>
                                          <p:attrName>ppt_x</p:attrName>
                                        </p:attrNameLst>
                                      </p:cBhvr>
                                      <p:tavLst>
                                        <p:tav tm="0">
                                          <p:val>
                                            <p:strVal val="#ppt_x"/>
                                          </p:val>
                                        </p:tav>
                                        <p:tav tm="100000">
                                          <p:val>
                                            <p:strVal val="#ppt_x"/>
                                          </p:val>
                                        </p:tav>
                                      </p:tavLst>
                                    </p:anim>
                                    <p:anim calcmode="lin" valueType="num">
                                      <p:cBhvr additive="base">
                                        <p:cTn id="26" dur="500" fill="hold"/>
                                        <p:tgtEl>
                                          <p:spTgt spid="308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8">
                                            <p:txEl>
                                              <p:pRg st="4" end="4"/>
                                            </p:txEl>
                                          </p:spTgt>
                                        </p:tgtEl>
                                        <p:attrNameLst>
                                          <p:attrName>style.visibility</p:attrName>
                                        </p:attrNameLst>
                                      </p:cBhvr>
                                      <p:to>
                                        <p:strVal val="visible"/>
                                      </p:to>
                                    </p:set>
                                    <p:anim calcmode="lin" valueType="num">
                                      <p:cBhvr additive="base">
                                        <p:cTn id="31" dur="500" fill="hold"/>
                                        <p:tgtEl>
                                          <p:spTgt spid="307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7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79"/>
                                        </p:tgtEl>
                                        <p:attrNameLst>
                                          <p:attrName>style.visibility</p:attrName>
                                        </p:attrNameLst>
                                      </p:cBhvr>
                                      <p:to>
                                        <p:strVal val="visible"/>
                                      </p:to>
                                    </p:set>
                                    <p:anim calcmode="lin" valueType="num">
                                      <p:cBhvr additive="base">
                                        <p:cTn id="37" dur="500" fill="hold"/>
                                        <p:tgtEl>
                                          <p:spTgt spid="3079"/>
                                        </p:tgtEl>
                                        <p:attrNameLst>
                                          <p:attrName>ppt_x</p:attrName>
                                        </p:attrNameLst>
                                      </p:cBhvr>
                                      <p:tavLst>
                                        <p:tav tm="0">
                                          <p:val>
                                            <p:strVal val="#ppt_x"/>
                                          </p:val>
                                        </p:tav>
                                        <p:tav tm="100000">
                                          <p:val>
                                            <p:strVal val="#ppt_x"/>
                                          </p:val>
                                        </p:tav>
                                      </p:tavLst>
                                    </p:anim>
                                    <p:anim calcmode="lin" valueType="num">
                                      <p:cBhvr additive="base">
                                        <p:cTn id="38"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78">
                                            <p:txEl>
                                              <p:pRg st="6" end="6"/>
                                            </p:txEl>
                                          </p:spTgt>
                                        </p:tgtEl>
                                        <p:attrNameLst>
                                          <p:attrName>style.visibility</p:attrName>
                                        </p:attrNameLst>
                                      </p:cBhvr>
                                      <p:to>
                                        <p:strVal val="visible"/>
                                      </p:to>
                                    </p:set>
                                    <p:anim calcmode="lin" valueType="num">
                                      <p:cBhvr additive="base">
                                        <p:cTn id="43" dur="500" fill="hold"/>
                                        <p:tgtEl>
                                          <p:spTgt spid="307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07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080"/>
                                        </p:tgtEl>
                                        <p:attrNameLst>
                                          <p:attrName>style.visibility</p:attrName>
                                        </p:attrNameLst>
                                      </p:cBhvr>
                                      <p:to>
                                        <p:strVal val="visible"/>
                                      </p:to>
                                    </p:set>
                                    <p:anim calcmode="lin" valueType="num">
                                      <p:cBhvr additive="base">
                                        <p:cTn id="49" dur="500" fill="hold"/>
                                        <p:tgtEl>
                                          <p:spTgt spid="3080"/>
                                        </p:tgtEl>
                                        <p:attrNameLst>
                                          <p:attrName>ppt_x</p:attrName>
                                        </p:attrNameLst>
                                      </p:cBhvr>
                                      <p:tavLst>
                                        <p:tav tm="0">
                                          <p:val>
                                            <p:strVal val="#ppt_x"/>
                                          </p:val>
                                        </p:tav>
                                        <p:tav tm="100000">
                                          <p:val>
                                            <p:strVal val="#ppt_x"/>
                                          </p:val>
                                        </p:tav>
                                      </p:tavLst>
                                    </p:anim>
                                    <p:anim calcmode="lin" valueType="num">
                                      <p:cBhvr additive="base">
                                        <p:cTn id="50"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A40166A-0A69-49C1-A602-D5FBA35C1847}" type="datetime1">
              <a:rPr lang="zh-CN" altLang="en-US" sz="1400" smtClean="0"/>
              <a:t>2021/11/7</a:t>
            </a:fld>
            <a:endParaRPr lang="en-US" altLang="zh-CN" sz="1400"/>
          </a:p>
        </p:txBody>
      </p:sp>
      <p:sp>
        <p:nvSpPr>
          <p:cNvPr id="8806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88069" name="Line 2"/>
          <p:cNvSpPr>
            <a:spLocks noChangeShapeType="1"/>
          </p:cNvSpPr>
          <p:nvPr/>
        </p:nvSpPr>
        <p:spPr bwMode="auto">
          <a:xfrm>
            <a:off x="3276600" y="3516288"/>
            <a:ext cx="6350" cy="4572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8070" name="Group 3"/>
          <p:cNvGrpSpPr>
            <a:grpSpLocks/>
          </p:cNvGrpSpPr>
          <p:nvPr/>
        </p:nvGrpSpPr>
        <p:grpSpPr bwMode="auto">
          <a:xfrm>
            <a:off x="1422400" y="773088"/>
            <a:ext cx="7493000" cy="2627313"/>
            <a:chOff x="336" y="1632"/>
            <a:chExt cx="4608" cy="1728"/>
          </a:xfrm>
        </p:grpSpPr>
        <p:sp>
          <p:nvSpPr>
            <p:cNvPr id="88201" name="Line 4"/>
            <p:cNvSpPr>
              <a:spLocks noChangeShapeType="1"/>
            </p:cNvSpPr>
            <p:nvPr/>
          </p:nvSpPr>
          <p:spPr bwMode="auto">
            <a:xfrm>
              <a:off x="336" y="3354"/>
              <a:ext cx="4608" cy="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02" name="Line 5"/>
            <p:cNvSpPr>
              <a:spLocks noChangeShapeType="1"/>
            </p:cNvSpPr>
            <p:nvPr/>
          </p:nvSpPr>
          <p:spPr bwMode="auto">
            <a:xfrm flipV="1">
              <a:off x="336" y="1632"/>
              <a:ext cx="0" cy="17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03" name="Line 6"/>
            <p:cNvSpPr>
              <a:spLocks noChangeShapeType="1"/>
            </p:cNvSpPr>
            <p:nvPr/>
          </p:nvSpPr>
          <p:spPr bwMode="auto">
            <a:xfrm>
              <a:off x="336" y="218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04" name="Line 7"/>
            <p:cNvSpPr>
              <a:spLocks noChangeShapeType="1"/>
            </p:cNvSpPr>
            <p:nvPr/>
          </p:nvSpPr>
          <p:spPr bwMode="auto">
            <a:xfrm>
              <a:off x="336" y="2481"/>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05" name="Line 8"/>
            <p:cNvSpPr>
              <a:spLocks noChangeShapeType="1"/>
            </p:cNvSpPr>
            <p:nvPr/>
          </p:nvSpPr>
          <p:spPr bwMode="auto">
            <a:xfrm>
              <a:off x="336" y="2773"/>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06" name="Line 9"/>
            <p:cNvSpPr>
              <a:spLocks noChangeShapeType="1"/>
            </p:cNvSpPr>
            <p:nvPr/>
          </p:nvSpPr>
          <p:spPr bwMode="auto">
            <a:xfrm>
              <a:off x="336"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071" name="Group 10"/>
          <p:cNvGrpSpPr>
            <a:grpSpLocks/>
          </p:cNvGrpSpPr>
          <p:nvPr/>
        </p:nvGrpSpPr>
        <p:grpSpPr bwMode="auto">
          <a:xfrm>
            <a:off x="1422400" y="1649388"/>
            <a:ext cx="6089650" cy="1760538"/>
            <a:chOff x="96" y="2208"/>
            <a:chExt cx="3745" cy="1158"/>
          </a:xfrm>
        </p:grpSpPr>
        <p:grpSp>
          <p:nvGrpSpPr>
            <p:cNvPr id="88109" name="Group 11"/>
            <p:cNvGrpSpPr>
              <a:grpSpLocks/>
            </p:cNvGrpSpPr>
            <p:nvPr/>
          </p:nvGrpSpPr>
          <p:grpSpPr bwMode="auto">
            <a:xfrm>
              <a:off x="96" y="3054"/>
              <a:ext cx="2881" cy="312"/>
              <a:chOff x="96" y="3054"/>
              <a:chExt cx="2881" cy="312"/>
            </a:xfrm>
          </p:grpSpPr>
          <p:grpSp>
            <p:nvGrpSpPr>
              <p:cNvPr id="88179" name="Group 12"/>
              <p:cNvGrpSpPr>
                <a:grpSpLocks/>
              </p:cNvGrpSpPr>
              <p:nvPr/>
            </p:nvGrpSpPr>
            <p:grpSpPr bwMode="auto">
              <a:xfrm>
                <a:off x="96" y="3072"/>
                <a:ext cx="2881" cy="288"/>
                <a:chOff x="96" y="3072"/>
                <a:chExt cx="2881" cy="288"/>
              </a:xfrm>
            </p:grpSpPr>
            <p:sp>
              <p:nvSpPr>
                <p:cNvPr id="88191" name="Rectangle 13"/>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92" name="Rectangle 14"/>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93" name="Rectangle 15"/>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94" name="Rectangle 16"/>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95" name="Rectangle 17"/>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96" name="Rectangle 18"/>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97" name="Rectangle 19"/>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98" name="Rectangle 20"/>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99" name="Rectangle 21"/>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200" name="Rectangle 22"/>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180" name="Group 23"/>
              <p:cNvGrpSpPr>
                <a:grpSpLocks/>
              </p:cNvGrpSpPr>
              <p:nvPr/>
            </p:nvGrpSpPr>
            <p:grpSpPr bwMode="auto">
              <a:xfrm>
                <a:off x="158" y="3054"/>
                <a:ext cx="2776" cy="312"/>
                <a:chOff x="142" y="3066"/>
                <a:chExt cx="2776" cy="312"/>
              </a:xfrm>
            </p:grpSpPr>
            <p:sp>
              <p:nvSpPr>
                <p:cNvPr id="88181" name="Text Box 24"/>
                <p:cNvSpPr txBox="1">
                  <a:spLocks noChangeArrowheads="1"/>
                </p:cNvSpPr>
                <p:nvPr/>
              </p:nvSpPr>
              <p:spPr bwMode="auto">
                <a:xfrm>
                  <a:off x="2113" y="3078"/>
                  <a:ext cx="25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82" name="Text Box 25"/>
                <p:cNvSpPr txBox="1">
                  <a:spLocks noChangeArrowheads="1"/>
                </p:cNvSpPr>
                <p:nvPr/>
              </p:nvSpPr>
              <p:spPr bwMode="auto">
                <a:xfrm>
                  <a:off x="142" y="3066"/>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1</a:t>
                  </a:r>
                </a:p>
              </p:txBody>
            </p:sp>
            <p:sp>
              <p:nvSpPr>
                <p:cNvPr id="88183" name="Text Box 26"/>
                <p:cNvSpPr txBox="1">
                  <a:spLocks noChangeArrowheads="1"/>
                </p:cNvSpPr>
                <p:nvPr/>
              </p:nvSpPr>
              <p:spPr bwMode="auto">
                <a:xfrm>
                  <a:off x="398" y="3078"/>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2</a:t>
                  </a:r>
                </a:p>
              </p:txBody>
            </p:sp>
            <p:sp>
              <p:nvSpPr>
                <p:cNvPr id="88184" name="Text Box 27"/>
                <p:cNvSpPr txBox="1">
                  <a:spLocks noChangeArrowheads="1"/>
                </p:cNvSpPr>
                <p:nvPr/>
              </p:nvSpPr>
              <p:spPr bwMode="auto">
                <a:xfrm>
                  <a:off x="694" y="3066"/>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3</a:t>
                  </a:r>
                </a:p>
              </p:txBody>
            </p:sp>
            <p:sp>
              <p:nvSpPr>
                <p:cNvPr id="88185" name="Text Box 28"/>
                <p:cNvSpPr txBox="1">
                  <a:spLocks noChangeArrowheads="1"/>
                </p:cNvSpPr>
                <p:nvPr/>
              </p:nvSpPr>
              <p:spPr bwMode="auto">
                <a:xfrm>
                  <a:off x="994" y="3078"/>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4</a:t>
                  </a:r>
                </a:p>
              </p:txBody>
            </p:sp>
            <p:sp>
              <p:nvSpPr>
                <p:cNvPr id="88186" name="Text Box 29"/>
                <p:cNvSpPr txBox="1">
                  <a:spLocks noChangeArrowheads="1"/>
                </p:cNvSpPr>
                <p:nvPr/>
              </p:nvSpPr>
              <p:spPr bwMode="auto">
                <a:xfrm>
                  <a:off x="1271" y="3066"/>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5</a:t>
                  </a:r>
                </a:p>
              </p:txBody>
            </p:sp>
            <p:sp>
              <p:nvSpPr>
                <p:cNvPr id="88187" name="Text Box 30"/>
                <p:cNvSpPr txBox="1">
                  <a:spLocks noChangeArrowheads="1"/>
                </p:cNvSpPr>
                <p:nvPr/>
              </p:nvSpPr>
              <p:spPr bwMode="auto">
                <a:xfrm>
                  <a:off x="1825" y="3066"/>
                  <a:ext cx="25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88" name="Text Box 31"/>
                <p:cNvSpPr txBox="1">
                  <a:spLocks noChangeArrowheads="1"/>
                </p:cNvSpPr>
                <p:nvPr/>
              </p:nvSpPr>
              <p:spPr bwMode="auto">
                <a:xfrm>
                  <a:off x="1552" y="3066"/>
                  <a:ext cx="25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89" name="Text Box 32"/>
                <p:cNvSpPr txBox="1">
                  <a:spLocks noChangeArrowheads="1"/>
                </p:cNvSpPr>
                <p:nvPr/>
              </p:nvSpPr>
              <p:spPr bwMode="auto">
                <a:xfrm>
                  <a:off x="2374" y="3078"/>
                  <a:ext cx="37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n-1</a:t>
                  </a:r>
                </a:p>
              </p:txBody>
            </p:sp>
            <p:sp>
              <p:nvSpPr>
                <p:cNvPr id="88190" name="Text Box 33"/>
                <p:cNvSpPr txBox="1">
                  <a:spLocks noChangeArrowheads="1"/>
                </p:cNvSpPr>
                <p:nvPr/>
              </p:nvSpPr>
              <p:spPr bwMode="auto">
                <a:xfrm>
                  <a:off x="2700" y="3078"/>
                  <a:ext cx="21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n</a:t>
                  </a:r>
                </a:p>
              </p:txBody>
            </p:sp>
          </p:grpSp>
        </p:grpSp>
        <p:grpSp>
          <p:nvGrpSpPr>
            <p:cNvPr id="88110" name="Group 34"/>
            <p:cNvGrpSpPr>
              <a:grpSpLocks/>
            </p:cNvGrpSpPr>
            <p:nvPr/>
          </p:nvGrpSpPr>
          <p:grpSpPr bwMode="auto">
            <a:xfrm>
              <a:off x="384" y="2773"/>
              <a:ext cx="2881" cy="313"/>
              <a:chOff x="96" y="3054"/>
              <a:chExt cx="2881" cy="313"/>
            </a:xfrm>
          </p:grpSpPr>
          <p:grpSp>
            <p:nvGrpSpPr>
              <p:cNvPr id="88157" name="Group 35"/>
              <p:cNvGrpSpPr>
                <a:grpSpLocks/>
              </p:cNvGrpSpPr>
              <p:nvPr/>
            </p:nvGrpSpPr>
            <p:grpSpPr bwMode="auto">
              <a:xfrm>
                <a:off x="96" y="3072"/>
                <a:ext cx="2881" cy="288"/>
                <a:chOff x="96" y="3072"/>
                <a:chExt cx="2881" cy="288"/>
              </a:xfrm>
            </p:grpSpPr>
            <p:sp>
              <p:nvSpPr>
                <p:cNvPr id="88169" name="Rectangle 36"/>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70" name="Rectangle 37"/>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71" name="Rectangle 38"/>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72" name="Rectangle 39"/>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73" name="Rectangle 40"/>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74" name="Rectangle 41"/>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75" name="Rectangle 42"/>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76" name="Rectangle 43"/>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77" name="Rectangle 44"/>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78" name="Rectangle 45"/>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158" name="Group 46"/>
              <p:cNvGrpSpPr>
                <a:grpSpLocks/>
              </p:cNvGrpSpPr>
              <p:nvPr/>
            </p:nvGrpSpPr>
            <p:grpSpPr bwMode="auto">
              <a:xfrm>
                <a:off x="158" y="3054"/>
                <a:ext cx="2776" cy="313"/>
                <a:chOff x="142" y="3066"/>
                <a:chExt cx="2776" cy="313"/>
              </a:xfrm>
            </p:grpSpPr>
            <p:sp>
              <p:nvSpPr>
                <p:cNvPr id="88159" name="Text Box 47"/>
                <p:cNvSpPr txBox="1">
                  <a:spLocks noChangeArrowheads="1"/>
                </p:cNvSpPr>
                <p:nvPr/>
              </p:nvSpPr>
              <p:spPr bwMode="auto">
                <a:xfrm>
                  <a:off x="2113" y="3078"/>
                  <a:ext cx="25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60" name="Text Box 48"/>
                <p:cNvSpPr txBox="1">
                  <a:spLocks noChangeArrowheads="1"/>
                </p:cNvSpPr>
                <p:nvPr/>
              </p:nvSpPr>
              <p:spPr bwMode="auto">
                <a:xfrm>
                  <a:off x="142" y="3066"/>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1</a:t>
                  </a:r>
                </a:p>
              </p:txBody>
            </p:sp>
            <p:sp>
              <p:nvSpPr>
                <p:cNvPr id="88161" name="Text Box 49"/>
                <p:cNvSpPr txBox="1">
                  <a:spLocks noChangeArrowheads="1"/>
                </p:cNvSpPr>
                <p:nvPr/>
              </p:nvSpPr>
              <p:spPr bwMode="auto">
                <a:xfrm>
                  <a:off x="398" y="3078"/>
                  <a:ext cx="20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2</a:t>
                  </a:r>
                </a:p>
              </p:txBody>
            </p:sp>
            <p:sp>
              <p:nvSpPr>
                <p:cNvPr id="88162" name="Text Box 50"/>
                <p:cNvSpPr txBox="1">
                  <a:spLocks noChangeArrowheads="1"/>
                </p:cNvSpPr>
                <p:nvPr/>
              </p:nvSpPr>
              <p:spPr bwMode="auto">
                <a:xfrm>
                  <a:off x="694" y="3066"/>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3</a:t>
                  </a:r>
                </a:p>
              </p:txBody>
            </p:sp>
            <p:sp>
              <p:nvSpPr>
                <p:cNvPr id="88163" name="Text Box 51"/>
                <p:cNvSpPr txBox="1">
                  <a:spLocks noChangeArrowheads="1"/>
                </p:cNvSpPr>
                <p:nvPr/>
              </p:nvSpPr>
              <p:spPr bwMode="auto">
                <a:xfrm>
                  <a:off x="994" y="3078"/>
                  <a:ext cx="20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4</a:t>
                  </a:r>
                </a:p>
              </p:txBody>
            </p:sp>
            <p:sp>
              <p:nvSpPr>
                <p:cNvPr id="88164" name="Text Box 52"/>
                <p:cNvSpPr txBox="1">
                  <a:spLocks noChangeArrowheads="1"/>
                </p:cNvSpPr>
                <p:nvPr/>
              </p:nvSpPr>
              <p:spPr bwMode="auto">
                <a:xfrm>
                  <a:off x="1271" y="3066"/>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5</a:t>
                  </a:r>
                </a:p>
              </p:txBody>
            </p:sp>
            <p:sp>
              <p:nvSpPr>
                <p:cNvPr id="88165" name="Text Box 53"/>
                <p:cNvSpPr txBox="1">
                  <a:spLocks noChangeArrowheads="1"/>
                </p:cNvSpPr>
                <p:nvPr/>
              </p:nvSpPr>
              <p:spPr bwMode="auto">
                <a:xfrm>
                  <a:off x="1825" y="3066"/>
                  <a:ext cx="25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66" name="Text Box 54"/>
                <p:cNvSpPr txBox="1">
                  <a:spLocks noChangeArrowheads="1"/>
                </p:cNvSpPr>
                <p:nvPr/>
              </p:nvSpPr>
              <p:spPr bwMode="auto">
                <a:xfrm>
                  <a:off x="1552" y="3066"/>
                  <a:ext cx="25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67" name="Text Box 55"/>
                <p:cNvSpPr txBox="1">
                  <a:spLocks noChangeArrowheads="1"/>
                </p:cNvSpPr>
                <p:nvPr/>
              </p:nvSpPr>
              <p:spPr bwMode="auto">
                <a:xfrm>
                  <a:off x="2374" y="3078"/>
                  <a:ext cx="37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n-1</a:t>
                  </a:r>
                </a:p>
              </p:txBody>
            </p:sp>
            <p:sp>
              <p:nvSpPr>
                <p:cNvPr id="88168" name="Text Box 56"/>
                <p:cNvSpPr txBox="1">
                  <a:spLocks noChangeArrowheads="1"/>
                </p:cNvSpPr>
                <p:nvPr/>
              </p:nvSpPr>
              <p:spPr bwMode="auto">
                <a:xfrm>
                  <a:off x="2700" y="3078"/>
                  <a:ext cx="21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n</a:t>
                  </a:r>
                </a:p>
              </p:txBody>
            </p:sp>
          </p:grpSp>
        </p:grpSp>
        <p:grpSp>
          <p:nvGrpSpPr>
            <p:cNvPr id="88111" name="Group 57"/>
            <p:cNvGrpSpPr>
              <a:grpSpLocks/>
            </p:cNvGrpSpPr>
            <p:nvPr/>
          </p:nvGrpSpPr>
          <p:grpSpPr bwMode="auto">
            <a:xfrm>
              <a:off x="672" y="2489"/>
              <a:ext cx="2881" cy="315"/>
              <a:chOff x="96" y="3052"/>
              <a:chExt cx="2881" cy="315"/>
            </a:xfrm>
          </p:grpSpPr>
          <p:grpSp>
            <p:nvGrpSpPr>
              <p:cNvPr id="88135" name="Group 58"/>
              <p:cNvGrpSpPr>
                <a:grpSpLocks/>
              </p:cNvGrpSpPr>
              <p:nvPr/>
            </p:nvGrpSpPr>
            <p:grpSpPr bwMode="auto">
              <a:xfrm>
                <a:off x="96" y="3072"/>
                <a:ext cx="2881" cy="288"/>
                <a:chOff x="96" y="3072"/>
                <a:chExt cx="2881" cy="288"/>
              </a:xfrm>
            </p:grpSpPr>
            <p:sp>
              <p:nvSpPr>
                <p:cNvPr id="88147" name="Rectangle 59"/>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48" name="Rectangle 60"/>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49" name="Rectangle 61"/>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50" name="Rectangle 62"/>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51" name="Rectangle 63"/>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52" name="Rectangle 64"/>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53" name="Rectangle 65"/>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54" name="Rectangle 66"/>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55" name="Rectangle 67"/>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56" name="Rectangle 68"/>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136" name="Group 69"/>
              <p:cNvGrpSpPr>
                <a:grpSpLocks/>
              </p:cNvGrpSpPr>
              <p:nvPr/>
            </p:nvGrpSpPr>
            <p:grpSpPr bwMode="auto">
              <a:xfrm>
                <a:off x="158" y="3052"/>
                <a:ext cx="2776" cy="315"/>
                <a:chOff x="142" y="3064"/>
                <a:chExt cx="2776" cy="315"/>
              </a:xfrm>
            </p:grpSpPr>
            <p:sp>
              <p:nvSpPr>
                <p:cNvPr id="88137" name="Text Box 70"/>
                <p:cNvSpPr txBox="1">
                  <a:spLocks noChangeArrowheads="1"/>
                </p:cNvSpPr>
                <p:nvPr/>
              </p:nvSpPr>
              <p:spPr bwMode="auto">
                <a:xfrm>
                  <a:off x="2113" y="3078"/>
                  <a:ext cx="25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38" name="Text Box 71"/>
                <p:cNvSpPr txBox="1">
                  <a:spLocks noChangeArrowheads="1"/>
                </p:cNvSpPr>
                <p:nvPr/>
              </p:nvSpPr>
              <p:spPr bwMode="auto">
                <a:xfrm>
                  <a:off x="142" y="3064"/>
                  <a:ext cx="20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1</a:t>
                  </a:r>
                </a:p>
              </p:txBody>
            </p:sp>
            <p:sp>
              <p:nvSpPr>
                <p:cNvPr id="88139" name="Text Box 72"/>
                <p:cNvSpPr txBox="1">
                  <a:spLocks noChangeArrowheads="1"/>
                </p:cNvSpPr>
                <p:nvPr/>
              </p:nvSpPr>
              <p:spPr bwMode="auto">
                <a:xfrm>
                  <a:off x="398" y="3078"/>
                  <a:ext cx="20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2</a:t>
                  </a:r>
                </a:p>
              </p:txBody>
            </p:sp>
            <p:sp>
              <p:nvSpPr>
                <p:cNvPr id="88140" name="Text Box 73"/>
                <p:cNvSpPr txBox="1">
                  <a:spLocks noChangeArrowheads="1"/>
                </p:cNvSpPr>
                <p:nvPr/>
              </p:nvSpPr>
              <p:spPr bwMode="auto">
                <a:xfrm>
                  <a:off x="694" y="3064"/>
                  <a:ext cx="20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3</a:t>
                  </a:r>
                </a:p>
              </p:txBody>
            </p:sp>
            <p:sp>
              <p:nvSpPr>
                <p:cNvPr id="88141" name="Text Box 74"/>
                <p:cNvSpPr txBox="1">
                  <a:spLocks noChangeArrowheads="1"/>
                </p:cNvSpPr>
                <p:nvPr/>
              </p:nvSpPr>
              <p:spPr bwMode="auto">
                <a:xfrm>
                  <a:off x="994" y="3078"/>
                  <a:ext cx="20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4</a:t>
                  </a:r>
                </a:p>
              </p:txBody>
            </p:sp>
            <p:sp>
              <p:nvSpPr>
                <p:cNvPr id="88142" name="Text Box 75"/>
                <p:cNvSpPr txBox="1">
                  <a:spLocks noChangeArrowheads="1"/>
                </p:cNvSpPr>
                <p:nvPr/>
              </p:nvSpPr>
              <p:spPr bwMode="auto">
                <a:xfrm>
                  <a:off x="1271" y="3064"/>
                  <a:ext cx="20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5</a:t>
                  </a:r>
                </a:p>
              </p:txBody>
            </p:sp>
            <p:sp>
              <p:nvSpPr>
                <p:cNvPr id="88143" name="Text Box 76"/>
                <p:cNvSpPr txBox="1">
                  <a:spLocks noChangeArrowheads="1"/>
                </p:cNvSpPr>
                <p:nvPr/>
              </p:nvSpPr>
              <p:spPr bwMode="auto">
                <a:xfrm>
                  <a:off x="1825" y="3064"/>
                  <a:ext cx="25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44" name="Text Box 77"/>
                <p:cNvSpPr txBox="1">
                  <a:spLocks noChangeArrowheads="1"/>
                </p:cNvSpPr>
                <p:nvPr/>
              </p:nvSpPr>
              <p:spPr bwMode="auto">
                <a:xfrm>
                  <a:off x="1552" y="3064"/>
                  <a:ext cx="25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45" name="Text Box 78"/>
                <p:cNvSpPr txBox="1">
                  <a:spLocks noChangeArrowheads="1"/>
                </p:cNvSpPr>
                <p:nvPr/>
              </p:nvSpPr>
              <p:spPr bwMode="auto">
                <a:xfrm>
                  <a:off x="2374" y="3078"/>
                  <a:ext cx="37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n-1</a:t>
                  </a:r>
                </a:p>
              </p:txBody>
            </p:sp>
            <p:sp>
              <p:nvSpPr>
                <p:cNvPr id="88146" name="Text Box 79"/>
                <p:cNvSpPr txBox="1">
                  <a:spLocks noChangeArrowheads="1"/>
                </p:cNvSpPr>
                <p:nvPr/>
              </p:nvSpPr>
              <p:spPr bwMode="auto">
                <a:xfrm>
                  <a:off x="2700" y="3078"/>
                  <a:ext cx="21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n</a:t>
                  </a:r>
                </a:p>
              </p:txBody>
            </p:sp>
          </p:grpSp>
        </p:grpSp>
        <p:grpSp>
          <p:nvGrpSpPr>
            <p:cNvPr id="88112" name="Group 80"/>
            <p:cNvGrpSpPr>
              <a:grpSpLocks/>
            </p:cNvGrpSpPr>
            <p:nvPr/>
          </p:nvGrpSpPr>
          <p:grpSpPr bwMode="auto">
            <a:xfrm>
              <a:off x="960" y="2208"/>
              <a:ext cx="2881" cy="313"/>
              <a:chOff x="96" y="3054"/>
              <a:chExt cx="2881" cy="313"/>
            </a:xfrm>
          </p:grpSpPr>
          <p:grpSp>
            <p:nvGrpSpPr>
              <p:cNvPr id="88113" name="Group 81"/>
              <p:cNvGrpSpPr>
                <a:grpSpLocks/>
              </p:cNvGrpSpPr>
              <p:nvPr/>
            </p:nvGrpSpPr>
            <p:grpSpPr bwMode="auto">
              <a:xfrm>
                <a:off x="96" y="3072"/>
                <a:ext cx="2881" cy="288"/>
                <a:chOff x="96" y="3072"/>
                <a:chExt cx="2881" cy="288"/>
              </a:xfrm>
            </p:grpSpPr>
            <p:sp>
              <p:nvSpPr>
                <p:cNvPr id="88125" name="Rectangle 82"/>
                <p:cNvSpPr>
                  <a:spLocks noChangeArrowheads="1"/>
                </p:cNvSpPr>
                <p:nvPr/>
              </p:nvSpPr>
              <p:spPr bwMode="auto">
                <a:xfrm>
                  <a:off x="96" y="3072"/>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26" name="Rectangle 83"/>
                <p:cNvSpPr>
                  <a:spLocks noChangeArrowheads="1"/>
                </p:cNvSpPr>
                <p:nvPr/>
              </p:nvSpPr>
              <p:spPr bwMode="auto">
                <a:xfrm>
                  <a:off x="384"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27" name="Rectangle 84"/>
                <p:cNvSpPr>
                  <a:spLocks noChangeArrowheads="1"/>
                </p:cNvSpPr>
                <p:nvPr/>
              </p:nvSpPr>
              <p:spPr bwMode="auto">
                <a:xfrm>
                  <a:off x="672"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28" name="Rectangle 85"/>
                <p:cNvSpPr>
                  <a:spLocks noChangeArrowheads="1"/>
                </p:cNvSpPr>
                <p:nvPr/>
              </p:nvSpPr>
              <p:spPr bwMode="auto">
                <a:xfrm>
                  <a:off x="960"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29" name="Rectangle 86"/>
                <p:cNvSpPr>
                  <a:spLocks noChangeArrowheads="1"/>
                </p:cNvSpPr>
                <p:nvPr/>
              </p:nvSpPr>
              <p:spPr bwMode="auto">
                <a:xfrm>
                  <a:off x="2689" y="3073"/>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30" name="Rectangle 87"/>
                <p:cNvSpPr>
                  <a:spLocks noChangeArrowheads="1"/>
                </p:cNvSpPr>
                <p:nvPr/>
              </p:nvSpPr>
              <p:spPr bwMode="auto">
                <a:xfrm>
                  <a:off x="1249"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31" name="Rectangle 88"/>
                <p:cNvSpPr>
                  <a:spLocks noChangeArrowheads="1"/>
                </p:cNvSpPr>
                <p:nvPr/>
              </p:nvSpPr>
              <p:spPr bwMode="auto">
                <a:xfrm>
                  <a:off x="1537"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32" name="Rectangle 89"/>
                <p:cNvSpPr>
                  <a:spLocks noChangeArrowheads="1"/>
                </p:cNvSpPr>
                <p:nvPr/>
              </p:nvSpPr>
              <p:spPr bwMode="auto">
                <a:xfrm>
                  <a:off x="1825"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33" name="Rectangle 90"/>
                <p:cNvSpPr>
                  <a:spLocks noChangeArrowheads="1"/>
                </p:cNvSpPr>
                <p:nvPr/>
              </p:nvSpPr>
              <p:spPr bwMode="auto">
                <a:xfrm>
                  <a:off x="2113"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134" name="Rectangle 91"/>
                <p:cNvSpPr>
                  <a:spLocks noChangeArrowheads="1"/>
                </p:cNvSpPr>
                <p:nvPr/>
              </p:nvSpPr>
              <p:spPr bwMode="auto">
                <a:xfrm>
                  <a:off x="2401" y="3078"/>
                  <a:ext cx="288"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114" name="Group 92"/>
              <p:cNvGrpSpPr>
                <a:grpSpLocks/>
              </p:cNvGrpSpPr>
              <p:nvPr/>
            </p:nvGrpSpPr>
            <p:grpSpPr bwMode="auto">
              <a:xfrm>
                <a:off x="158" y="3054"/>
                <a:ext cx="2776" cy="313"/>
                <a:chOff x="142" y="3066"/>
                <a:chExt cx="2776" cy="313"/>
              </a:xfrm>
            </p:grpSpPr>
            <p:sp>
              <p:nvSpPr>
                <p:cNvPr id="88115" name="Text Box 93"/>
                <p:cNvSpPr txBox="1">
                  <a:spLocks noChangeArrowheads="1"/>
                </p:cNvSpPr>
                <p:nvPr/>
              </p:nvSpPr>
              <p:spPr bwMode="auto">
                <a:xfrm>
                  <a:off x="2114" y="3078"/>
                  <a:ext cx="25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16" name="Text Box 94"/>
                <p:cNvSpPr txBox="1">
                  <a:spLocks noChangeArrowheads="1"/>
                </p:cNvSpPr>
                <p:nvPr/>
              </p:nvSpPr>
              <p:spPr bwMode="auto">
                <a:xfrm>
                  <a:off x="142" y="3066"/>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1</a:t>
                  </a:r>
                </a:p>
              </p:txBody>
            </p:sp>
            <p:sp>
              <p:nvSpPr>
                <p:cNvPr id="88117" name="Text Box 95"/>
                <p:cNvSpPr txBox="1">
                  <a:spLocks noChangeArrowheads="1"/>
                </p:cNvSpPr>
                <p:nvPr/>
              </p:nvSpPr>
              <p:spPr bwMode="auto">
                <a:xfrm>
                  <a:off x="398" y="3078"/>
                  <a:ext cx="20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2</a:t>
                  </a:r>
                </a:p>
              </p:txBody>
            </p:sp>
            <p:sp>
              <p:nvSpPr>
                <p:cNvPr id="88118" name="Text Box 96"/>
                <p:cNvSpPr txBox="1">
                  <a:spLocks noChangeArrowheads="1"/>
                </p:cNvSpPr>
                <p:nvPr/>
              </p:nvSpPr>
              <p:spPr bwMode="auto">
                <a:xfrm>
                  <a:off x="694" y="3066"/>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3</a:t>
                  </a:r>
                </a:p>
              </p:txBody>
            </p:sp>
            <p:sp>
              <p:nvSpPr>
                <p:cNvPr id="88119" name="Text Box 97"/>
                <p:cNvSpPr txBox="1">
                  <a:spLocks noChangeArrowheads="1"/>
                </p:cNvSpPr>
                <p:nvPr/>
              </p:nvSpPr>
              <p:spPr bwMode="auto">
                <a:xfrm>
                  <a:off x="994" y="3078"/>
                  <a:ext cx="20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4</a:t>
                  </a:r>
                </a:p>
              </p:txBody>
            </p:sp>
            <p:sp>
              <p:nvSpPr>
                <p:cNvPr id="88120" name="Text Box 98"/>
                <p:cNvSpPr txBox="1">
                  <a:spLocks noChangeArrowheads="1"/>
                </p:cNvSpPr>
                <p:nvPr/>
              </p:nvSpPr>
              <p:spPr bwMode="auto">
                <a:xfrm>
                  <a:off x="1271" y="3066"/>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5</a:t>
                  </a:r>
                </a:p>
              </p:txBody>
            </p:sp>
            <p:sp>
              <p:nvSpPr>
                <p:cNvPr id="88121" name="Text Box 99"/>
                <p:cNvSpPr txBox="1">
                  <a:spLocks noChangeArrowheads="1"/>
                </p:cNvSpPr>
                <p:nvPr/>
              </p:nvSpPr>
              <p:spPr bwMode="auto">
                <a:xfrm>
                  <a:off x="1825" y="3066"/>
                  <a:ext cx="25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22" name="Text Box 100"/>
                <p:cNvSpPr txBox="1">
                  <a:spLocks noChangeArrowheads="1"/>
                </p:cNvSpPr>
                <p:nvPr/>
              </p:nvSpPr>
              <p:spPr bwMode="auto">
                <a:xfrm>
                  <a:off x="1552" y="3066"/>
                  <a:ext cx="25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a:t>
                  </a:r>
                </a:p>
              </p:txBody>
            </p:sp>
            <p:sp>
              <p:nvSpPr>
                <p:cNvPr id="88123" name="Text Box 101"/>
                <p:cNvSpPr txBox="1">
                  <a:spLocks noChangeArrowheads="1"/>
                </p:cNvSpPr>
                <p:nvPr/>
              </p:nvSpPr>
              <p:spPr bwMode="auto">
                <a:xfrm>
                  <a:off x="2374" y="3078"/>
                  <a:ext cx="37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n-1</a:t>
                  </a:r>
                </a:p>
              </p:txBody>
            </p:sp>
            <p:sp>
              <p:nvSpPr>
                <p:cNvPr id="88124" name="Text Box 102"/>
                <p:cNvSpPr txBox="1">
                  <a:spLocks noChangeArrowheads="1"/>
                </p:cNvSpPr>
                <p:nvPr/>
              </p:nvSpPr>
              <p:spPr bwMode="auto">
                <a:xfrm>
                  <a:off x="2700" y="3078"/>
                  <a:ext cx="21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n</a:t>
                  </a:r>
                </a:p>
              </p:txBody>
            </p:sp>
          </p:grpSp>
        </p:grpSp>
      </p:grpSp>
      <p:sp>
        <p:nvSpPr>
          <p:cNvPr id="88072" name="Text Box 103"/>
          <p:cNvSpPr txBox="1">
            <a:spLocks noChangeArrowheads="1"/>
          </p:cNvSpPr>
          <p:nvPr/>
        </p:nvSpPr>
        <p:spPr bwMode="auto">
          <a:xfrm>
            <a:off x="1143000" y="29193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1</a:t>
            </a:r>
          </a:p>
        </p:txBody>
      </p:sp>
      <p:sp>
        <p:nvSpPr>
          <p:cNvPr id="88073" name="Text Box 104"/>
          <p:cNvSpPr txBox="1">
            <a:spLocks noChangeArrowheads="1"/>
          </p:cNvSpPr>
          <p:nvPr/>
        </p:nvSpPr>
        <p:spPr bwMode="auto">
          <a:xfrm>
            <a:off x="1143000" y="24145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2</a:t>
            </a:r>
          </a:p>
        </p:txBody>
      </p:sp>
      <p:sp>
        <p:nvSpPr>
          <p:cNvPr id="88074" name="Text Box 105"/>
          <p:cNvSpPr txBox="1">
            <a:spLocks noChangeArrowheads="1"/>
          </p:cNvSpPr>
          <p:nvPr/>
        </p:nvSpPr>
        <p:spPr bwMode="auto">
          <a:xfrm>
            <a:off x="1143000" y="1933551"/>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3</a:t>
            </a:r>
          </a:p>
        </p:txBody>
      </p:sp>
      <p:sp>
        <p:nvSpPr>
          <p:cNvPr id="88075" name="Text Box 106"/>
          <p:cNvSpPr txBox="1">
            <a:spLocks noChangeArrowheads="1"/>
          </p:cNvSpPr>
          <p:nvPr/>
        </p:nvSpPr>
        <p:spPr bwMode="auto">
          <a:xfrm>
            <a:off x="1143000" y="14207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rPr>
              <a:t>4</a:t>
            </a:r>
          </a:p>
        </p:txBody>
      </p:sp>
      <p:sp>
        <p:nvSpPr>
          <p:cNvPr id="88076" name="Line 107"/>
          <p:cNvSpPr>
            <a:spLocks noChangeShapeType="1"/>
          </p:cNvSpPr>
          <p:nvPr/>
        </p:nvSpPr>
        <p:spPr bwMode="auto">
          <a:xfrm>
            <a:off x="7510463" y="1912913"/>
            <a:ext cx="0" cy="311785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77" name="Line 108"/>
          <p:cNvSpPr>
            <a:spLocks noChangeShapeType="1"/>
          </p:cNvSpPr>
          <p:nvPr/>
        </p:nvSpPr>
        <p:spPr bwMode="auto">
          <a:xfrm>
            <a:off x="1420813" y="3398813"/>
            <a:ext cx="0" cy="164147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78" name="Text Box 109"/>
          <p:cNvSpPr txBox="1">
            <a:spLocks noChangeArrowheads="1"/>
          </p:cNvSpPr>
          <p:nvPr/>
        </p:nvSpPr>
        <p:spPr bwMode="auto">
          <a:xfrm>
            <a:off x="1344613" y="3389288"/>
            <a:ext cx="465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solidFill>
                  <a:srgbClr val="6600CC"/>
                </a:solidFill>
                <a:latin typeface="宋体" pitchFamily="2" charset="-122"/>
              </a:rPr>
              <a:t>△t</a:t>
            </a:r>
            <a:r>
              <a:rPr lang="en-US" altLang="zh-CN" sz="1200" b="1" baseline="-25000">
                <a:solidFill>
                  <a:srgbClr val="6600CC"/>
                </a:solidFill>
                <a:latin typeface="宋体" pitchFamily="2" charset="-122"/>
              </a:rPr>
              <a:t>0</a:t>
            </a:r>
            <a:endParaRPr lang="en-US" altLang="zh-CN" b="1">
              <a:solidFill>
                <a:srgbClr val="6600CC"/>
              </a:solidFill>
              <a:latin typeface="宋体" pitchFamily="2" charset="-122"/>
            </a:endParaRPr>
          </a:p>
        </p:txBody>
      </p:sp>
      <p:sp>
        <p:nvSpPr>
          <p:cNvPr id="88079" name="Text Box 110"/>
          <p:cNvSpPr txBox="1">
            <a:spLocks noChangeArrowheads="1"/>
          </p:cNvSpPr>
          <p:nvPr/>
        </p:nvSpPr>
        <p:spPr bwMode="auto">
          <a:xfrm>
            <a:off x="1812925" y="3411513"/>
            <a:ext cx="617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solidFill>
                  <a:srgbClr val="6600CC"/>
                </a:solidFill>
                <a:latin typeface="宋体" pitchFamily="2" charset="-122"/>
              </a:rPr>
              <a:t>△ t</a:t>
            </a:r>
            <a:r>
              <a:rPr lang="en-US" altLang="zh-CN" sz="1200" b="1" baseline="-25000">
                <a:solidFill>
                  <a:srgbClr val="6600CC"/>
                </a:solidFill>
                <a:latin typeface="宋体" pitchFamily="2" charset="-122"/>
              </a:rPr>
              <a:t>0</a:t>
            </a:r>
            <a:r>
              <a:rPr lang="en-US" altLang="zh-CN" sz="1200" b="1">
                <a:solidFill>
                  <a:srgbClr val="6600CC"/>
                </a:solidFill>
                <a:latin typeface="宋体" pitchFamily="2" charset="-122"/>
              </a:rPr>
              <a:t> </a:t>
            </a:r>
          </a:p>
        </p:txBody>
      </p:sp>
      <p:sp>
        <p:nvSpPr>
          <p:cNvPr id="88080" name="Text Box 111"/>
          <p:cNvSpPr txBox="1">
            <a:spLocks noChangeArrowheads="1"/>
          </p:cNvSpPr>
          <p:nvPr/>
        </p:nvSpPr>
        <p:spPr bwMode="auto">
          <a:xfrm>
            <a:off x="2281238" y="3411513"/>
            <a:ext cx="5413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solidFill>
                  <a:srgbClr val="6600CC"/>
                </a:solidFill>
                <a:latin typeface="宋体" pitchFamily="2" charset="-122"/>
              </a:rPr>
              <a:t>△ t</a:t>
            </a:r>
            <a:r>
              <a:rPr lang="en-US" altLang="zh-CN" sz="1200" b="1" baseline="-25000">
                <a:solidFill>
                  <a:srgbClr val="6600CC"/>
                </a:solidFill>
                <a:latin typeface="宋体" pitchFamily="2" charset="-122"/>
              </a:rPr>
              <a:t>0</a:t>
            </a:r>
          </a:p>
        </p:txBody>
      </p:sp>
      <p:sp>
        <p:nvSpPr>
          <p:cNvPr id="88081" name="Text Box 112"/>
          <p:cNvSpPr txBox="1">
            <a:spLocks noChangeArrowheads="1"/>
          </p:cNvSpPr>
          <p:nvPr/>
        </p:nvSpPr>
        <p:spPr bwMode="auto">
          <a:xfrm>
            <a:off x="2765425" y="3411513"/>
            <a:ext cx="5413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solidFill>
                  <a:srgbClr val="6600CC"/>
                </a:solidFill>
                <a:latin typeface="宋体" pitchFamily="2" charset="-122"/>
              </a:rPr>
              <a:t>△ t</a:t>
            </a:r>
            <a:r>
              <a:rPr lang="en-US" altLang="zh-CN" sz="1200" b="1" baseline="-25000">
                <a:solidFill>
                  <a:srgbClr val="6600CC"/>
                </a:solidFill>
                <a:latin typeface="宋体" pitchFamily="2" charset="-122"/>
              </a:rPr>
              <a:t>0</a:t>
            </a:r>
          </a:p>
        </p:txBody>
      </p:sp>
      <p:sp>
        <p:nvSpPr>
          <p:cNvPr id="88082" name="Line 113"/>
          <p:cNvSpPr>
            <a:spLocks noChangeShapeType="1"/>
          </p:cNvSpPr>
          <p:nvPr/>
        </p:nvSpPr>
        <p:spPr bwMode="auto">
          <a:xfrm>
            <a:off x="2576513" y="3854426"/>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83" name="Text Box 114"/>
          <p:cNvSpPr txBox="1">
            <a:spLocks noChangeArrowheads="1"/>
          </p:cNvSpPr>
          <p:nvPr/>
        </p:nvSpPr>
        <p:spPr bwMode="auto">
          <a:xfrm>
            <a:off x="1752600" y="3668688"/>
            <a:ext cx="9604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b="1">
                <a:solidFill>
                  <a:srgbClr val="6600CC"/>
                </a:solidFill>
                <a:latin typeface="宋体" pitchFamily="2" charset="-122"/>
              </a:rPr>
              <a:t>T</a:t>
            </a:r>
            <a:r>
              <a:rPr lang="en-US" altLang="zh-CN" sz="1200" b="1">
                <a:solidFill>
                  <a:srgbClr val="6600CC"/>
                </a:solidFill>
                <a:latin typeface="宋体" pitchFamily="2" charset="-122"/>
              </a:rPr>
              <a:t>0=m △ t</a:t>
            </a:r>
            <a:r>
              <a:rPr lang="en-US" altLang="zh-CN" sz="1200" b="1" baseline="-25000">
                <a:solidFill>
                  <a:srgbClr val="6600CC"/>
                </a:solidFill>
                <a:latin typeface="宋体" pitchFamily="2" charset="-122"/>
              </a:rPr>
              <a:t>0</a:t>
            </a:r>
          </a:p>
        </p:txBody>
      </p:sp>
      <p:sp>
        <p:nvSpPr>
          <p:cNvPr id="88084" name="Line 115"/>
          <p:cNvSpPr>
            <a:spLocks noChangeShapeType="1"/>
          </p:cNvSpPr>
          <p:nvPr/>
        </p:nvSpPr>
        <p:spPr bwMode="auto">
          <a:xfrm>
            <a:off x="1389063" y="3854426"/>
            <a:ext cx="4572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8085" name="Group 116"/>
          <p:cNvGrpSpPr>
            <a:grpSpLocks/>
          </p:cNvGrpSpPr>
          <p:nvPr/>
        </p:nvGrpSpPr>
        <p:grpSpPr bwMode="auto">
          <a:xfrm>
            <a:off x="1420813" y="3989363"/>
            <a:ext cx="6091237" cy="963613"/>
            <a:chOff x="143" y="3705"/>
            <a:chExt cx="3746" cy="564"/>
          </a:xfrm>
        </p:grpSpPr>
        <p:grpSp>
          <p:nvGrpSpPr>
            <p:cNvPr id="88102" name="Group 117"/>
            <p:cNvGrpSpPr>
              <a:grpSpLocks/>
            </p:cNvGrpSpPr>
            <p:nvPr/>
          </p:nvGrpSpPr>
          <p:grpSpPr bwMode="auto">
            <a:xfrm>
              <a:off x="171" y="3705"/>
              <a:ext cx="2881" cy="215"/>
              <a:chOff x="171" y="3705"/>
              <a:chExt cx="2881" cy="215"/>
            </a:xfrm>
          </p:grpSpPr>
          <p:sp>
            <p:nvSpPr>
              <p:cNvPr id="88106" name="Text Box 118"/>
              <p:cNvSpPr txBox="1">
                <a:spLocks noChangeArrowheads="1"/>
              </p:cNvSpPr>
              <p:nvPr/>
            </p:nvSpPr>
            <p:spPr bwMode="auto">
              <a:xfrm>
                <a:off x="1250" y="3705"/>
                <a:ext cx="51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b="1">
                    <a:solidFill>
                      <a:srgbClr val="6600CC"/>
                    </a:solidFill>
                    <a:latin typeface="宋体" pitchFamily="2" charset="-122"/>
                  </a:rPr>
                  <a:t>n</a:t>
                </a:r>
                <a:r>
                  <a:rPr lang="en-US" altLang="zh-CN" sz="1600" b="1">
                    <a:solidFill>
                      <a:srgbClr val="6600CC"/>
                    </a:solidFill>
                    <a:latin typeface="宋体" pitchFamily="2" charset="-122"/>
                  </a:rPr>
                  <a:t> △ </a:t>
                </a:r>
                <a:r>
                  <a:rPr lang="en-US" altLang="zh-CN" sz="1200" b="1">
                    <a:solidFill>
                      <a:srgbClr val="6600CC"/>
                    </a:solidFill>
                    <a:latin typeface="宋体" pitchFamily="2" charset="-122"/>
                  </a:rPr>
                  <a:t>t</a:t>
                </a:r>
                <a:r>
                  <a:rPr lang="en-US" altLang="zh-CN" sz="1200" b="1" baseline="-25000">
                    <a:solidFill>
                      <a:srgbClr val="6600CC"/>
                    </a:solidFill>
                    <a:latin typeface="宋体" pitchFamily="2" charset="-122"/>
                  </a:rPr>
                  <a:t>0</a:t>
                </a:r>
              </a:p>
            </p:txBody>
          </p:sp>
          <p:sp>
            <p:nvSpPr>
              <p:cNvPr id="88107" name="Line 119"/>
              <p:cNvSpPr>
                <a:spLocks noChangeShapeType="1"/>
              </p:cNvSpPr>
              <p:nvPr/>
            </p:nvSpPr>
            <p:spPr bwMode="auto">
              <a:xfrm>
                <a:off x="171" y="3846"/>
                <a:ext cx="1079"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08" name="Line 120"/>
              <p:cNvSpPr>
                <a:spLocks noChangeShapeType="1"/>
              </p:cNvSpPr>
              <p:nvPr/>
            </p:nvSpPr>
            <p:spPr bwMode="auto">
              <a:xfrm>
                <a:off x="1750" y="3848"/>
                <a:ext cx="13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103" name="Line 121"/>
            <p:cNvSpPr>
              <a:spLocks noChangeShapeType="1"/>
            </p:cNvSpPr>
            <p:nvPr/>
          </p:nvSpPr>
          <p:spPr bwMode="auto">
            <a:xfrm>
              <a:off x="143" y="4176"/>
              <a:ext cx="1691"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04" name="Line 122"/>
            <p:cNvSpPr>
              <a:spLocks noChangeShapeType="1"/>
            </p:cNvSpPr>
            <p:nvPr/>
          </p:nvSpPr>
          <p:spPr bwMode="auto">
            <a:xfrm>
              <a:off x="2122" y="4176"/>
              <a:ext cx="176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05" name="Text Box 123"/>
            <p:cNvSpPr txBox="1">
              <a:spLocks noChangeArrowheads="1"/>
            </p:cNvSpPr>
            <p:nvPr/>
          </p:nvSpPr>
          <p:spPr bwMode="auto">
            <a:xfrm>
              <a:off x="1900" y="4002"/>
              <a:ext cx="209"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6600CC"/>
                  </a:solidFill>
                  <a:latin typeface="宋体" pitchFamily="2" charset="-122"/>
                </a:rPr>
                <a:t>T</a:t>
              </a:r>
            </a:p>
          </p:txBody>
        </p:sp>
      </p:grpSp>
      <p:grpSp>
        <p:nvGrpSpPr>
          <p:cNvPr id="88086" name="Group 124"/>
          <p:cNvGrpSpPr>
            <a:grpSpLocks/>
          </p:cNvGrpSpPr>
          <p:nvPr/>
        </p:nvGrpSpPr>
        <p:grpSpPr bwMode="auto">
          <a:xfrm>
            <a:off x="6151563" y="4076676"/>
            <a:ext cx="1358900" cy="274637"/>
            <a:chOff x="3052" y="3756"/>
            <a:chExt cx="836" cy="161"/>
          </a:xfrm>
        </p:grpSpPr>
        <p:sp>
          <p:nvSpPr>
            <p:cNvPr id="88099" name="Text Box 125"/>
            <p:cNvSpPr txBox="1">
              <a:spLocks noChangeArrowheads="1"/>
            </p:cNvSpPr>
            <p:nvPr/>
          </p:nvSpPr>
          <p:spPr bwMode="auto">
            <a:xfrm>
              <a:off x="3146" y="3756"/>
              <a:ext cx="61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solidFill>
                    <a:srgbClr val="6600CC"/>
                  </a:solidFill>
                  <a:latin typeface="宋体" pitchFamily="2" charset="-122"/>
                </a:rPr>
                <a:t>(m-1) △ t</a:t>
              </a:r>
              <a:r>
                <a:rPr lang="en-US" altLang="zh-CN" sz="1200" b="1" baseline="-25000">
                  <a:solidFill>
                    <a:srgbClr val="6600CC"/>
                  </a:solidFill>
                  <a:latin typeface="宋体" pitchFamily="2" charset="-122"/>
                </a:rPr>
                <a:t>0</a:t>
              </a:r>
            </a:p>
          </p:txBody>
        </p:sp>
        <p:sp>
          <p:nvSpPr>
            <p:cNvPr id="88100" name="Line 126"/>
            <p:cNvSpPr>
              <a:spLocks noChangeShapeType="1"/>
            </p:cNvSpPr>
            <p:nvPr/>
          </p:nvSpPr>
          <p:spPr bwMode="auto">
            <a:xfrm flipH="1">
              <a:off x="3052" y="3848"/>
              <a:ext cx="9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01" name="Line 127"/>
            <p:cNvSpPr>
              <a:spLocks noChangeShapeType="1"/>
            </p:cNvSpPr>
            <p:nvPr/>
          </p:nvSpPr>
          <p:spPr bwMode="auto">
            <a:xfrm>
              <a:off x="3790" y="3848"/>
              <a:ext cx="9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087" name="Text Box 128"/>
          <p:cNvSpPr txBox="1">
            <a:spLocks noChangeArrowheads="1"/>
          </p:cNvSpPr>
          <p:nvPr/>
        </p:nvSpPr>
        <p:spPr bwMode="auto">
          <a:xfrm>
            <a:off x="5060950" y="3562326"/>
            <a:ext cx="9985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200" b="1">
                <a:solidFill>
                  <a:srgbClr val="6600CC"/>
                </a:solidFill>
                <a:latin typeface="宋体" pitchFamily="2" charset="-122"/>
              </a:rPr>
              <a:t>(n-1) △ t</a:t>
            </a:r>
            <a:r>
              <a:rPr lang="en-US" altLang="zh-CN" sz="1200" b="1" baseline="-25000">
                <a:solidFill>
                  <a:srgbClr val="6600CC"/>
                </a:solidFill>
                <a:latin typeface="宋体" pitchFamily="2" charset="-122"/>
              </a:rPr>
              <a:t>0</a:t>
            </a:r>
          </a:p>
        </p:txBody>
      </p:sp>
      <p:sp>
        <p:nvSpPr>
          <p:cNvPr id="88088" name="Line 129"/>
          <p:cNvSpPr>
            <a:spLocks noChangeShapeType="1"/>
          </p:cNvSpPr>
          <p:nvPr/>
        </p:nvSpPr>
        <p:spPr bwMode="auto">
          <a:xfrm flipH="1">
            <a:off x="3344863" y="3706788"/>
            <a:ext cx="17637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89" name="Line 130"/>
          <p:cNvSpPr>
            <a:spLocks noChangeShapeType="1"/>
          </p:cNvSpPr>
          <p:nvPr/>
        </p:nvSpPr>
        <p:spPr bwMode="auto">
          <a:xfrm>
            <a:off x="6088063" y="3706788"/>
            <a:ext cx="1422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0" name="Line 131"/>
          <p:cNvSpPr>
            <a:spLocks noChangeShapeType="1"/>
          </p:cNvSpPr>
          <p:nvPr/>
        </p:nvSpPr>
        <p:spPr bwMode="auto">
          <a:xfrm>
            <a:off x="1458913" y="1374751"/>
            <a:ext cx="1360487" cy="7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1" name="Line 132"/>
          <p:cNvSpPr>
            <a:spLocks noChangeShapeType="1"/>
          </p:cNvSpPr>
          <p:nvPr/>
        </p:nvSpPr>
        <p:spPr bwMode="auto">
          <a:xfrm>
            <a:off x="2865438" y="1374751"/>
            <a:ext cx="3154362" cy="7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2" name="Line 133"/>
          <p:cNvSpPr>
            <a:spLocks noChangeShapeType="1"/>
          </p:cNvSpPr>
          <p:nvPr/>
        </p:nvSpPr>
        <p:spPr bwMode="auto">
          <a:xfrm>
            <a:off x="6124575" y="1374751"/>
            <a:ext cx="1158875"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3" name="Text Box 134"/>
          <p:cNvSpPr txBox="1">
            <a:spLocks noChangeArrowheads="1"/>
          </p:cNvSpPr>
          <p:nvPr/>
        </p:nvSpPr>
        <p:spPr bwMode="auto">
          <a:xfrm>
            <a:off x="1581043" y="770856"/>
            <a:ext cx="5734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lang="zh-CN" altLang="en-US" b="1" dirty="0" smtClean="0"/>
              <a:t>建立              </a:t>
            </a:r>
            <a:r>
              <a:rPr lang="zh-CN" altLang="en-US" b="1" dirty="0"/>
              <a:t>正常                             排空     </a:t>
            </a:r>
          </a:p>
        </p:txBody>
      </p:sp>
      <p:sp>
        <p:nvSpPr>
          <p:cNvPr id="88094" name="Text Box 135"/>
          <p:cNvSpPr txBox="1">
            <a:spLocks noChangeArrowheads="1"/>
          </p:cNvSpPr>
          <p:nvPr/>
        </p:nvSpPr>
        <p:spPr bwMode="auto">
          <a:xfrm>
            <a:off x="3505200" y="4964088"/>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b="1"/>
              <a:t>流水时空图</a:t>
            </a:r>
          </a:p>
        </p:txBody>
      </p:sp>
      <p:sp>
        <p:nvSpPr>
          <p:cNvPr id="88095" name="Text Box 136"/>
          <p:cNvSpPr txBox="1">
            <a:spLocks noChangeArrowheads="1"/>
          </p:cNvSpPr>
          <p:nvPr/>
        </p:nvSpPr>
        <p:spPr bwMode="auto">
          <a:xfrm>
            <a:off x="381000" y="620688"/>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sz="2000" b="1">
                <a:solidFill>
                  <a:srgbClr val="FF3300"/>
                </a:solidFill>
              </a:rPr>
              <a:t>空间</a:t>
            </a:r>
          </a:p>
        </p:txBody>
      </p:sp>
      <p:sp>
        <p:nvSpPr>
          <p:cNvPr id="88096" name="Text Box 137"/>
          <p:cNvSpPr txBox="1">
            <a:spLocks noChangeArrowheads="1"/>
          </p:cNvSpPr>
          <p:nvPr/>
        </p:nvSpPr>
        <p:spPr bwMode="auto">
          <a:xfrm>
            <a:off x="8077200" y="3516288"/>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sz="2000" b="1">
                <a:solidFill>
                  <a:srgbClr val="FF3300"/>
                </a:solidFill>
              </a:rPr>
              <a:t>时间</a:t>
            </a:r>
          </a:p>
        </p:txBody>
      </p:sp>
      <p:sp>
        <p:nvSpPr>
          <p:cNvPr id="88097" name="Line 138"/>
          <p:cNvSpPr>
            <a:spLocks noChangeShapeType="1"/>
          </p:cNvSpPr>
          <p:nvPr/>
        </p:nvSpPr>
        <p:spPr bwMode="auto">
          <a:xfrm>
            <a:off x="2819400" y="1154088"/>
            <a:ext cx="0"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88098" name="Line 139"/>
          <p:cNvSpPr>
            <a:spLocks noChangeShapeType="1"/>
          </p:cNvSpPr>
          <p:nvPr/>
        </p:nvSpPr>
        <p:spPr bwMode="auto">
          <a:xfrm>
            <a:off x="6096000" y="1154088"/>
            <a:ext cx="0"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43" name="Text Box 3"/>
          <p:cNvSpPr txBox="1">
            <a:spLocks noChangeArrowheads="1"/>
          </p:cNvSpPr>
          <p:nvPr/>
        </p:nvSpPr>
        <p:spPr bwMode="auto">
          <a:xfrm>
            <a:off x="540955" y="5283007"/>
            <a:ext cx="8153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spcBef>
                <a:spcPct val="50000"/>
              </a:spcBef>
            </a:pPr>
            <a:r>
              <a:rPr lang="zh-CN" altLang="en-US" sz="2000" b="1" dirty="0">
                <a:solidFill>
                  <a:srgbClr val="FF3300"/>
                </a:solidFill>
              </a:rPr>
              <a:t>建立时间：</a:t>
            </a:r>
            <a:r>
              <a:rPr lang="zh-CN" altLang="en-US" sz="2000" b="1" dirty="0"/>
              <a:t>在流水线开始时有一段流水线填入时间，使得流水线填满。</a:t>
            </a:r>
          </a:p>
          <a:p>
            <a:pPr algn="just" eaLnBrk="1" hangingPunct="1">
              <a:spcBef>
                <a:spcPct val="50000"/>
              </a:spcBef>
            </a:pPr>
            <a:r>
              <a:rPr lang="zh-CN" altLang="en-US" sz="2000" b="1" dirty="0">
                <a:solidFill>
                  <a:srgbClr val="FF3300"/>
                </a:solidFill>
              </a:rPr>
              <a:t>正常流动时间：</a:t>
            </a:r>
            <a:r>
              <a:rPr lang="zh-CN" altLang="en-US" sz="2000" b="1" dirty="0"/>
              <a:t>流水线正常工作，各功能段源源不断满载工作。</a:t>
            </a:r>
          </a:p>
          <a:p>
            <a:pPr algn="just" eaLnBrk="1" hangingPunct="1">
              <a:spcBef>
                <a:spcPct val="50000"/>
              </a:spcBef>
            </a:pPr>
            <a:r>
              <a:rPr lang="zh-CN" altLang="en-US" sz="2000" b="1" dirty="0">
                <a:solidFill>
                  <a:srgbClr val="FF3300"/>
                </a:solidFill>
              </a:rPr>
              <a:t>排空时间：</a:t>
            </a:r>
            <a:r>
              <a:rPr lang="zh-CN" altLang="en-US" sz="2000" b="1" dirty="0"/>
              <a:t>在流水线第一条指令结束时，其他指令还需要一段释放时间。</a:t>
            </a: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20</a:t>
            </a:fld>
            <a:endParaRPr lang="en-US" altLang="zh-CN" dirty="0"/>
          </a:p>
        </p:txBody>
      </p:sp>
    </p:spTree>
    <p:extLst>
      <p:ext uri="{BB962C8B-B14F-4D97-AF65-F5344CB8AC3E}">
        <p14:creationId xmlns:p14="http://schemas.microsoft.com/office/powerpoint/2010/main" val="311392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FEE54EC4-CD22-479A-BA5D-DC62FA7CB946}" type="datetime1">
              <a:rPr lang="zh-CN" altLang="en-US" sz="1400" smtClean="0"/>
              <a:t>2021/11/7</a:t>
            </a:fld>
            <a:endParaRPr lang="en-US" altLang="zh-CN" sz="1400"/>
          </a:p>
        </p:txBody>
      </p:sp>
      <p:sp>
        <p:nvSpPr>
          <p:cNvPr id="5734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57350" name="Rectangle 2"/>
          <p:cNvSpPr>
            <a:spLocks noGrp="1" noChangeArrowheads="1"/>
          </p:cNvSpPr>
          <p:nvPr>
            <p:ph type="title"/>
          </p:nvPr>
        </p:nvSpPr>
        <p:spPr>
          <a:noFill/>
        </p:spPr>
        <p:txBody>
          <a:bodyPr lIns="90487" tIns="44450" rIns="90487" bIns="44450"/>
          <a:lstStyle/>
          <a:p>
            <a:pPr eaLnBrk="1" hangingPunct="1"/>
            <a:r>
              <a:rPr lang="en-US" smtClean="0"/>
              <a:t>Loop Example Cycle 15</a:t>
            </a:r>
          </a:p>
        </p:txBody>
      </p:sp>
      <p:graphicFrame>
        <p:nvGraphicFramePr>
          <p:cNvPr id="57346"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17516"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1" name="Rectangle 4"/>
          <p:cNvSpPr>
            <a:spLocks noChangeArrowheads="1"/>
          </p:cNvSpPr>
          <p:nvPr/>
        </p:nvSpPr>
        <p:spPr bwMode="auto">
          <a:xfrm>
            <a:off x="303213" y="6122988"/>
            <a:ext cx="61833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lnSpc>
                <a:spcPct val="90000"/>
              </a:lnSpc>
              <a:spcBef>
                <a:spcPct val="30000"/>
              </a:spcBef>
              <a:buFontTx/>
              <a:buChar char="•"/>
            </a:pPr>
            <a:r>
              <a:rPr kumimoji="0" lang="en-US" b="1">
                <a:solidFill>
                  <a:schemeClr val="hlink"/>
                </a:solidFill>
                <a:latin typeface="Arial" charset="0"/>
              </a:rPr>
              <a:t> Mult2 completing; what is waiting for it?</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200</a:t>
            </a:fld>
            <a:endParaRPr lang="en-US" altLang="zh-CN" dirty="0"/>
          </a:p>
        </p:txBody>
      </p:sp>
    </p:spTree>
    <p:extLst>
      <p:ext uri="{BB962C8B-B14F-4D97-AF65-F5344CB8AC3E}">
        <p14:creationId xmlns:p14="http://schemas.microsoft.com/office/powerpoint/2010/main" val="2459260903"/>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E18E81AA-7512-438A-B124-5D09106E3E13}" type="datetime1">
              <a:rPr lang="zh-CN" altLang="en-US" sz="1400" smtClean="0"/>
              <a:t>2021/11/7</a:t>
            </a:fld>
            <a:endParaRPr lang="en-US" altLang="zh-CN" sz="1400"/>
          </a:p>
        </p:txBody>
      </p:sp>
      <p:sp>
        <p:nvSpPr>
          <p:cNvPr id="5837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58374" name="Rectangle 2"/>
          <p:cNvSpPr>
            <a:spLocks noGrp="1" noChangeArrowheads="1"/>
          </p:cNvSpPr>
          <p:nvPr>
            <p:ph type="title"/>
          </p:nvPr>
        </p:nvSpPr>
        <p:spPr>
          <a:noFill/>
        </p:spPr>
        <p:txBody>
          <a:bodyPr lIns="90487" tIns="44450" rIns="90487" bIns="44450"/>
          <a:lstStyle/>
          <a:p>
            <a:pPr eaLnBrk="1" hangingPunct="1"/>
            <a:r>
              <a:rPr lang="en-US" smtClean="0"/>
              <a:t>Loop Example Cycle 16</a:t>
            </a:r>
          </a:p>
        </p:txBody>
      </p:sp>
      <p:graphicFrame>
        <p:nvGraphicFramePr>
          <p:cNvPr id="58370"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18540"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201</a:t>
            </a:fld>
            <a:endParaRPr lang="en-US" altLang="zh-CN" dirty="0"/>
          </a:p>
        </p:txBody>
      </p:sp>
    </p:spTree>
    <p:extLst>
      <p:ext uri="{BB962C8B-B14F-4D97-AF65-F5344CB8AC3E}">
        <p14:creationId xmlns:p14="http://schemas.microsoft.com/office/powerpoint/2010/main" val="1509278238"/>
      </p:ext>
    </p:extLst>
  </p:cSld>
  <p:clrMapOvr>
    <a:masterClrMapping/>
  </p:clrMapOv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92496FC8-8C12-4457-AED2-657622AD6A91}" type="datetime1">
              <a:rPr lang="zh-CN" altLang="en-US" sz="1400" smtClean="0"/>
              <a:t>2021/11/7</a:t>
            </a:fld>
            <a:endParaRPr lang="en-US" altLang="zh-CN" sz="1400"/>
          </a:p>
        </p:txBody>
      </p:sp>
      <p:sp>
        <p:nvSpPr>
          <p:cNvPr id="5939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59398" name="Rectangle 2"/>
          <p:cNvSpPr>
            <a:spLocks noGrp="1" noChangeArrowheads="1"/>
          </p:cNvSpPr>
          <p:nvPr>
            <p:ph type="title"/>
          </p:nvPr>
        </p:nvSpPr>
        <p:spPr>
          <a:noFill/>
        </p:spPr>
        <p:txBody>
          <a:bodyPr lIns="90487" tIns="44450" rIns="90487" bIns="44450"/>
          <a:lstStyle/>
          <a:p>
            <a:pPr eaLnBrk="1" hangingPunct="1"/>
            <a:r>
              <a:rPr lang="en-US" smtClean="0"/>
              <a:t>Loop Example Cycle 17</a:t>
            </a:r>
          </a:p>
        </p:txBody>
      </p:sp>
      <p:graphicFrame>
        <p:nvGraphicFramePr>
          <p:cNvPr id="59394"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19564"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202</a:t>
            </a:fld>
            <a:endParaRPr lang="en-US" altLang="zh-CN" dirty="0"/>
          </a:p>
        </p:txBody>
      </p:sp>
    </p:spTree>
    <p:extLst>
      <p:ext uri="{BB962C8B-B14F-4D97-AF65-F5344CB8AC3E}">
        <p14:creationId xmlns:p14="http://schemas.microsoft.com/office/powerpoint/2010/main" val="48485620"/>
      </p:ext>
    </p:extLst>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AFC5F473-3DBC-499E-8606-304513B4A1AB}" type="datetime1">
              <a:rPr lang="zh-CN" altLang="en-US" sz="1400" smtClean="0"/>
              <a:t>2021/11/7</a:t>
            </a:fld>
            <a:endParaRPr lang="en-US" altLang="zh-CN" sz="1400"/>
          </a:p>
        </p:txBody>
      </p:sp>
      <p:sp>
        <p:nvSpPr>
          <p:cNvPr id="6042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60422" name="Rectangle 2"/>
          <p:cNvSpPr>
            <a:spLocks noGrp="1" noChangeArrowheads="1"/>
          </p:cNvSpPr>
          <p:nvPr>
            <p:ph type="title"/>
          </p:nvPr>
        </p:nvSpPr>
        <p:spPr>
          <a:noFill/>
        </p:spPr>
        <p:txBody>
          <a:bodyPr lIns="90487" tIns="44450" rIns="90487" bIns="44450"/>
          <a:lstStyle/>
          <a:p>
            <a:pPr eaLnBrk="1" hangingPunct="1"/>
            <a:r>
              <a:rPr lang="en-US" smtClean="0"/>
              <a:t>Loop Example Cycle 18</a:t>
            </a:r>
          </a:p>
        </p:txBody>
      </p:sp>
      <p:graphicFrame>
        <p:nvGraphicFramePr>
          <p:cNvPr id="60418"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20588"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203</a:t>
            </a:fld>
            <a:endParaRPr lang="en-US" altLang="zh-CN" dirty="0"/>
          </a:p>
        </p:txBody>
      </p:sp>
    </p:spTree>
    <p:extLst>
      <p:ext uri="{BB962C8B-B14F-4D97-AF65-F5344CB8AC3E}">
        <p14:creationId xmlns:p14="http://schemas.microsoft.com/office/powerpoint/2010/main" val="3887901985"/>
      </p:ext>
    </p:extLst>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6B1FABA2-9A66-48C8-80E2-BD09DBEA7342}" type="datetime1">
              <a:rPr lang="zh-CN" altLang="en-US" sz="1400" smtClean="0"/>
              <a:t>2021/11/7</a:t>
            </a:fld>
            <a:endParaRPr lang="en-US" altLang="zh-CN" sz="1400"/>
          </a:p>
        </p:txBody>
      </p:sp>
      <p:sp>
        <p:nvSpPr>
          <p:cNvPr id="6144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61446" name="Rectangle 2"/>
          <p:cNvSpPr>
            <a:spLocks noGrp="1" noChangeArrowheads="1"/>
          </p:cNvSpPr>
          <p:nvPr>
            <p:ph type="title"/>
          </p:nvPr>
        </p:nvSpPr>
        <p:spPr>
          <a:noFill/>
        </p:spPr>
        <p:txBody>
          <a:bodyPr lIns="90487" tIns="44450" rIns="90487" bIns="44450"/>
          <a:lstStyle/>
          <a:p>
            <a:pPr eaLnBrk="1" hangingPunct="1"/>
            <a:r>
              <a:rPr lang="en-US" smtClean="0"/>
              <a:t>Loop Example Cycle 19</a:t>
            </a:r>
          </a:p>
        </p:txBody>
      </p:sp>
      <p:graphicFrame>
        <p:nvGraphicFramePr>
          <p:cNvPr id="61442"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21612"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204</a:t>
            </a:fld>
            <a:endParaRPr lang="en-US" altLang="zh-CN" dirty="0"/>
          </a:p>
        </p:txBody>
      </p:sp>
    </p:spTree>
    <p:extLst>
      <p:ext uri="{BB962C8B-B14F-4D97-AF65-F5344CB8AC3E}">
        <p14:creationId xmlns:p14="http://schemas.microsoft.com/office/powerpoint/2010/main" val="3301708329"/>
      </p:ext>
    </p:extLst>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25A123B0-D74C-40D5-BB82-64362EBCD1E9}" type="datetime1">
              <a:rPr lang="zh-CN" altLang="en-US" sz="1400" smtClean="0"/>
              <a:t>2021/11/7</a:t>
            </a:fld>
            <a:endParaRPr lang="en-US" altLang="zh-CN" sz="1400"/>
          </a:p>
        </p:txBody>
      </p:sp>
      <p:sp>
        <p:nvSpPr>
          <p:cNvPr id="6246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62470" name="Rectangle 2"/>
          <p:cNvSpPr>
            <a:spLocks noGrp="1" noChangeArrowheads="1"/>
          </p:cNvSpPr>
          <p:nvPr>
            <p:ph type="title"/>
          </p:nvPr>
        </p:nvSpPr>
        <p:spPr>
          <a:noFill/>
        </p:spPr>
        <p:txBody>
          <a:bodyPr lIns="90487" tIns="44450" rIns="90487" bIns="44450"/>
          <a:lstStyle/>
          <a:p>
            <a:pPr eaLnBrk="1" hangingPunct="1"/>
            <a:r>
              <a:rPr lang="en-US" smtClean="0"/>
              <a:t>Loop Example Cycle 20</a:t>
            </a:r>
          </a:p>
        </p:txBody>
      </p:sp>
      <p:graphicFrame>
        <p:nvGraphicFramePr>
          <p:cNvPr id="62466"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22636"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205</a:t>
            </a:fld>
            <a:endParaRPr lang="en-US" altLang="zh-CN" dirty="0"/>
          </a:p>
        </p:txBody>
      </p:sp>
    </p:spTree>
    <p:extLst>
      <p:ext uri="{BB962C8B-B14F-4D97-AF65-F5344CB8AC3E}">
        <p14:creationId xmlns:p14="http://schemas.microsoft.com/office/powerpoint/2010/main" val="1898166482"/>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E9643EF1-F3B3-4528-B9C5-4F67CE74B51C}" type="datetime1">
              <a:rPr lang="zh-CN" altLang="en-US" sz="1400" smtClean="0"/>
              <a:t>2021/11/7</a:t>
            </a:fld>
            <a:endParaRPr lang="en-US" altLang="zh-CN" sz="1400"/>
          </a:p>
        </p:txBody>
      </p:sp>
      <p:sp>
        <p:nvSpPr>
          <p:cNvPr id="6349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400"/>
              <a:t>余腊生   版权所有，违者必究</a:t>
            </a:r>
          </a:p>
        </p:txBody>
      </p:sp>
      <p:sp>
        <p:nvSpPr>
          <p:cNvPr id="63494" name="Rectangle 2"/>
          <p:cNvSpPr>
            <a:spLocks noGrp="1" noChangeArrowheads="1"/>
          </p:cNvSpPr>
          <p:nvPr>
            <p:ph type="title"/>
          </p:nvPr>
        </p:nvSpPr>
        <p:spPr>
          <a:noFill/>
        </p:spPr>
        <p:txBody>
          <a:bodyPr lIns="90487" tIns="44450" rIns="90487" bIns="44450"/>
          <a:lstStyle/>
          <a:p>
            <a:pPr eaLnBrk="1" hangingPunct="1"/>
            <a:r>
              <a:rPr lang="en-US" smtClean="0"/>
              <a:t>Loop Example Cycle 21</a:t>
            </a:r>
          </a:p>
        </p:txBody>
      </p:sp>
      <p:graphicFrame>
        <p:nvGraphicFramePr>
          <p:cNvPr id="63490" name="Object 3"/>
          <p:cNvGraphicFramePr>
            <a:graphicFrameLocks/>
          </p:cNvGraphicFramePr>
          <p:nvPr/>
        </p:nvGraphicFramePr>
        <p:xfrm>
          <a:off x="500063" y="1595438"/>
          <a:ext cx="8105775" cy="4264025"/>
        </p:xfrm>
        <a:graphic>
          <a:graphicData uri="http://schemas.openxmlformats.org/presentationml/2006/ole">
            <mc:AlternateContent xmlns:mc="http://schemas.openxmlformats.org/markup-compatibility/2006">
              <mc:Choice xmlns:v="urn:schemas-microsoft-com:vml" Requires="v">
                <p:oleObj spid="_x0000_s323660" name="Worksheet" r:id="rId3" imgW="10147300" imgH="5346700" progId="Excel.Sheet.5">
                  <p:embed/>
                </p:oleObj>
              </mc:Choice>
              <mc:Fallback>
                <p:oleObj name="Worksheet" r:id="rId3" imgW="10147300" imgH="5346700" progId="Excel.Sheet.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595438"/>
                        <a:ext cx="8105775" cy="426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206</a:t>
            </a:fld>
            <a:endParaRPr lang="en-US" altLang="zh-CN" dirty="0"/>
          </a:p>
        </p:txBody>
      </p:sp>
    </p:spTree>
    <p:extLst>
      <p:ext uri="{BB962C8B-B14F-4D97-AF65-F5344CB8AC3E}">
        <p14:creationId xmlns:p14="http://schemas.microsoft.com/office/powerpoint/2010/main" val="3356141186"/>
      </p:ext>
    </p:extLst>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508DD28-73DF-460F-93A6-CB02A794D24E}" type="datetime1">
              <a:rPr lang="zh-CN" altLang="en-US" sz="1400" smtClean="0"/>
              <a:t>2021/11/7</a:t>
            </a:fld>
            <a:endParaRPr lang="en-US" altLang="zh-CN" sz="1400"/>
          </a:p>
        </p:txBody>
      </p:sp>
      <p:sp>
        <p:nvSpPr>
          <p:cNvPr id="2068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06853" name="Rectangle 2"/>
          <p:cNvSpPr>
            <a:spLocks noGrp="1" noChangeArrowheads="1"/>
          </p:cNvSpPr>
          <p:nvPr>
            <p:ph type="title"/>
          </p:nvPr>
        </p:nvSpPr>
        <p:spPr>
          <a:xfrm>
            <a:off x="1350963" y="620713"/>
            <a:ext cx="7793037" cy="795337"/>
          </a:xfrm>
        </p:spPr>
        <p:txBody>
          <a:bodyPr/>
          <a:lstStyle/>
          <a:p>
            <a:pPr eaLnBrk="1" hangingPunct="1">
              <a:buFont typeface="Wingdings" pitchFamily="2" charset="2"/>
              <a:buChar char="Ø"/>
            </a:pPr>
            <a:r>
              <a:rPr lang="zh-CN" altLang="en-US" sz="4000" smtClean="0">
                <a:ea typeface="隶书" pitchFamily="49" charset="-122"/>
              </a:rPr>
              <a:t>超流水线处理机</a:t>
            </a:r>
          </a:p>
        </p:txBody>
      </p:sp>
      <p:sp>
        <p:nvSpPr>
          <p:cNvPr id="206854" name="Rectangle 3"/>
          <p:cNvSpPr>
            <a:spLocks noGrp="1" noChangeArrowheads="1"/>
          </p:cNvSpPr>
          <p:nvPr>
            <p:ph type="body" idx="1"/>
          </p:nvPr>
        </p:nvSpPr>
        <p:spPr/>
        <p:txBody>
          <a:bodyPr/>
          <a:lstStyle/>
          <a:p>
            <a:pPr eaLnBrk="1" hangingPunct="1"/>
            <a:r>
              <a:rPr lang="zh-CN" altLang="en-US" b="1" i="1" smtClean="0">
                <a:solidFill>
                  <a:srgbClr val="CC3300"/>
                </a:solidFill>
                <a:ea typeface="黑体" pitchFamily="2" charset="-122"/>
              </a:rPr>
              <a:t>指令执行时序</a:t>
            </a:r>
          </a:p>
          <a:p>
            <a:pPr eaLnBrk="1" hangingPunct="1"/>
            <a:r>
              <a:rPr lang="zh-CN" altLang="en-US" b="1" i="1" smtClean="0">
                <a:solidFill>
                  <a:srgbClr val="CC3300"/>
                </a:solidFill>
                <a:ea typeface="黑体" pitchFamily="2" charset="-122"/>
              </a:rPr>
              <a:t>典型处理机结构</a:t>
            </a:r>
          </a:p>
          <a:p>
            <a:pPr eaLnBrk="1" hangingPunct="1"/>
            <a:r>
              <a:rPr lang="zh-CN" altLang="en-US" b="1" i="1" smtClean="0">
                <a:solidFill>
                  <a:srgbClr val="CC3300"/>
                </a:solidFill>
                <a:ea typeface="黑体" pitchFamily="2" charset="-122"/>
              </a:rPr>
              <a:t>超流水线处理机性能</a:t>
            </a:r>
          </a:p>
          <a:p>
            <a:pPr eaLnBrk="1" hangingPunct="1">
              <a:buFontTx/>
              <a:buNone/>
            </a:pPr>
            <a:endParaRPr lang="zh-CN" altLang="en-US" b="1" i="1" smtClean="0">
              <a:solidFill>
                <a:srgbClr val="CC3300"/>
              </a:solidFill>
              <a:ea typeface="黑体" pitchFamily="2" charset="-122"/>
            </a:endParaRP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207</a:t>
            </a:fld>
            <a:endParaRPr lang="en-US" altLang="zh-CN" dirty="0"/>
          </a:p>
        </p:txBody>
      </p:sp>
    </p:spTree>
    <p:extLst>
      <p:ext uri="{BB962C8B-B14F-4D97-AF65-F5344CB8AC3E}">
        <p14:creationId xmlns:p14="http://schemas.microsoft.com/office/powerpoint/2010/main" val="1268837329"/>
      </p:ext>
    </p:extLst>
  </p:cSld>
  <p:clrMapOvr>
    <a:masterClrMapping/>
  </p:clrMapOvr>
  <p:transition spd="med">
    <p:zoom/>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07875" name="Rectangle 2"/>
          <p:cNvSpPr>
            <a:spLocks noGrp="1" noChangeArrowheads="1"/>
          </p:cNvSpPr>
          <p:nvPr>
            <p:ph type="body" idx="1"/>
          </p:nvPr>
        </p:nvSpPr>
        <p:spPr>
          <a:xfrm>
            <a:off x="381000" y="685800"/>
            <a:ext cx="8382000" cy="5638800"/>
          </a:xfrm>
          <a:noFill/>
        </p:spPr>
        <p:txBody>
          <a:bodyPr lIns="92075" tIns="46038" rIns="92075" bIns="46038"/>
          <a:lstStyle/>
          <a:p>
            <a:pPr lvl="2" eaLnBrk="1" hangingPunct="1">
              <a:tabLst>
                <a:tab pos="2289175" algn="l"/>
              </a:tabLst>
            </a:pPr>
            <a:r>
              <a:rPr lang="en-US" altLang="zh-CN" smtClean="0">
                <a:solidFill>
                  <a:schemeClr val="tx2"/>
                </a:solidFill>
              </a:rPr>
              <a:t>    </a:t>
            </a:r>
            <a:r>
              <a:rPr lang="zh-CN" altLang="en-US" smtClean="0">
                <a:solidFill>
                  <a:schemeClr val="tx2"/>
                </a:solidFill>
              </a:rPr>
              <a:t>两种定义：</a:t>
            </a:r>
            <a:br>
              <a:rPr lang="zh-CN" altLang="en-US" smtClean="0">
                <a:solidFill>
                  <a:schemeClr val="tx2"/>
                </a:solidFill>
              </a:rPr>
            </a:br>
            <a:r>
              <a:rPr lang="zh-CN" altLang="en-US" smtClean="0">
                <a:solidFill>
                  <a:schemeClr val="tx2"/>
                </a:solidFill>
              </a:rPr>
              <a:t>    </a:t>
            </a:r>
            <a:r>
              <a:rPr lang="zh-CN" altLang="en-US" smtClean="0"/>
              <a:t>一个周期内能够分时发射多条指令的处理机称为 超流水线处理机。</a:t>
            </a:r>
            <a:br>
              <a:rPr lang="zh-CN" altLang="en-US" smtClean="0"/>
            </a:br>
            <a:r>
              <a:rPr lang="zh-CN" altLang="en-US" smtClean="0"/>
              <a:t>    指令流水线有</a:t>
            </a:r>
            <a:r>
              <a:rPr lang="en-US" altLang="zh-CN" smtClean="0"/>
              <a:t>8</a:t>
            </a:r>
            <a:r>
              <a:rPr lang="zh-CN" altLang="en-US" smtClean="0"/>
              <a:t>个或更多功能段的流水线处理机称为超流水线处理机。</a:t>
            </a:r>
          </a:p>
          <a:p>
            <a:pPr lvl="2" eaLnBrk="1" hangingPunct="1">
              <a:tabLst>
                <a:tab pos="2289175" algn="l"/>
              </a:tabLst>
            </a:pPr>
            <a:r>
              <a:rPr lang="zh-CN" altLang="en-US" smtClean="0">
                <a:solidFill>
                  <a:schemeClr val="tx2"/>
                </a:solidFill>
              </a:rPr>
              <a:t>提高处理机性能的不同方法：</a:t>
            </a:r>
            <a:br>
              <a:rPr lang="zh-CN" altLang="en-US" smtClean="0">
                <a:solidFill>
                  <a:schemeClr val="tx2"/>
                </a:solidFill>
              </a:rPr>
            </a:br>
            <a:r>
              <a:rPr lang="zh-CN" altLang="en-US" smtClean="0">
                <a:solidFill>
                  <a:schemeClr val="tx2"/>
                </a:solidFill>
              </a:rPr>
              <a:t>    </a:t>
            </a:r>
            <a:r>
              <a:rPr lang="zh-CN" altLang="en-US" smtClean="0"/>
              <a:t>超标量处理机是通过增加硬件资源为代价来换取处理机性能的。</a:t>
            </a:r>
          </a:p>
          <a:p>
            <a:pPr lvl="2" eaLnBrk="1" hangingPunct="1">
              <a:buFontTx/>
              <a:buNone/>
              <a:tabLst>
                <a:tab pos="2289175" algn="l"/>
              </a:tabLst>
            </a:pPr>
            <a:r>
              <a:rPr lang="zh-CN" altLang="en-US" smtClean="0"/>
              <a:t>      超流水线处理机则通过各硬件部件充分重叠工作来提高处理机性能。</a:t>
            </a:r>
          </a:p>
          <a:p>
            <a:pPr lvl="2" eaLnBrk="1" hangingPunct="1">
              <a:tabLst>
                <a:tab pos="2289175" algn="l"/>
              </a:tabLst>
            </a:pPr>
            <a:r>
              <a:rPr lang="zh-CN" altLang="en-US" smtClean="0">
                <a:solidFill>
                  <a:schemeClr val="tx2"/>
                </a:solidFill>
              </a:rPr>
              <a:t>两种不同并行性：</a:t>
            </a:r>
            <a:br>
              <a:rPr lang="zh-CN" altLang="en-US" smtClean="0">
                <a:solidFill>
                  <a:schemeClr val="tx2"/>
                </a:solidFill>
              </a:rPr>
            </a:br>
            <a:r>
              <a:rPr lang="zh-CN" altLang="en-US" smtClean="0">
                <a:solidFill>
                  <a:schemeClr val="tx2"/>
                </a:solidFill>
              </a:rPr>
              <a:t>    </a:t>
            </a:r>
            <a:r>
              <a:rPr lang="zh-CN" altLang="en-US" smtClean="0"/>
              <a:t>超标量处理机采用的是空间并行性</a:t>
            </a:r>
            <a:br>
              <a:rPr lang="zh-CN" altLang="en-US" smtClean="0"/>
            </a:br>
            <a:r>
              <a:rPr lang="zh-CN" altLang="en-US" smtClean="0"/>
              <a:t>    超流水线处理机采用的是时间并行性</a:t>
            </a:r>
          </a:p>
        </p:txBody>
      </p:sp>
      <p:sp>
        <p:nvSpPr>
          <p:cNvPr id="2" name="日期占位符 1"/>
          <p:cNvSpPr>
            <a:spLocks noGrp="1"/>
          </p:cNvSpPr>
          <p:nvPr>
            <p:ph type="dt" sz="half" idx="10"/>
          </p:nvPr>
        </p:nvSpPr>
        <p:spPr/>
        <p:txBody>
          <a:bodyPr/>
          <a:lstStyle/>
          <a:p>
            <a:pPr>
              <a:defRPr/>
            </a:pPr>
            <a:fld id="{20F96D0B-9466-4306-9E95-0940C08A2477}"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208</a:t>
            </a:fld>
            <a:endParaRPr lang="en-US" altLang="zh-CN" dirty="0"/>
          </a:p>
        </p:txBody>
      </p:sp>
    </p:spTree>
    <p:extLst>
      <p:ext uri="{BB962C8B-B14F-4D97-AF65-F5344CB8AC3E}">
        <p14:creationId xmlns:p14="http://schemas.microsoft.com/office/powerpoint/2010/main" val="3190052508"/>
      </p:ext>
    </p:extLst>
  </p:cSld>
  <p:clrMapOvr>
    <a:masterClrMapping/>
  </p:clrMapOvr>
  <p:transition spd="med">
    <p:zoom/>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889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08899" name="Rectangle 2"/>
          <p:cNvSpPr>
            <a:spLocks noGrp="1" noChangeArrowheads="1"/>
          </p:cNvSpPr>
          <p:nvPr>
            <p:ph type="body" idx="1"/>
          </p:nvPr>
        </p:nvSpPr>
        <p:spPr>
          <a:xfrm>
            <a:off x="755650" y="990600"/>
            <a:ext cx="7702550" cy="5102225"/>
          </a:xfrm>
          <a:noFill/>
        </p:spPr>
        <p:txBody>
          <a:bodyPr lIns="92075" tIns="46038" rIns="92075" bIns="46038"/>
          <a:lstStyle/>
          <a:p>
            <a:pPr lvl="1" eaLnBrk="1" hangingPunct="1">
              <a:lnSpc>
                <a:spcPct val="90000"/>
              </a:lnSpc>
              <a:buFont typeface="Wingdings" pitchFamily="2" charset="2"/>
              <a:buChar char="Ø"/>
            </a:pPr>
            <a:r>
              <a:rPr lang="zh-CN" altLang="en-US" sz="3200" i="1" smtClean="0">
                <a:solidFill>
                  <a:srgbClr val="CC6600"/>
                </a:solidFill>
                <a:ea typeface="黑体" pitchFamily="2" charset="-122"/>
              </a:rPr>
              <a:t>指令执行时序</a:t>
            </a:r>
          </a:p>
          <a:p>
            <a:pPr lvl="1" eaLnBrk="1" hangingPunct="1">
              <a:lnSpc>
                <a:spcPct val="90000"/>
              </a:lnSpc>
            </a:pPr>
            <a:r>
              <a:rPr lang="zh-CN" altLang="en-US" smtClean="0"/>
              <a:t>每隔</a:t>
            </a:r>
            <a:r>
              <a:rPr lang="en-US" altLang="zh-CN" smtClean="0"/>
              <a:t>1/n</a:t>
            </a:r>
            <a:r>
              <a:rPr lang="zh-CN" altLang="en-US" smtClean="0"/>
              <a:t>个时钟周期发射一条指令，流水线周期为</a:t>
            </a:r>
            <a:r>
              <a:rPr lang="en-US" altLang="zh-CN" smtClean="0"/>
              <a:t>1/n</a:t>
            </a:r>
            <a:r>
              <a:rPr lang="zh-CN" altLang="en-US" smtClean="0"/>
              <a:t>个时钟周期</a:t>
            </a:r>
          </a:p>
          <a:p>
            <a:pPr lvl="1" eaLnBrk="1" hangingPunct="1">
              <a:lnSpc>
                <a:spcPct val="90000"/>
              </a:lnSpc>
            </a:pPr>
            <a:r>
              <a:rPr lang="zh-CN" altLang="en-US" smtClean="0"/>
              <a:t>在超标量处理机中，流水线的有些功能段还可以进一步细分</a:t>
            </a:r>
          </a:p>
          <a:p>
            <a:pPr lvl="1" eaLnBrk="1" hangingPunct="1">
              <a:lnSpc>
                <a:spcPct val="90000"/>
              </a:lnSpc>
            </a:pPr>
            <a:r>
              <a:rPr lang="zh-CN" altLang="en-US" smtClean="0"/>
              <a:t>例如：</a:t>
            </a:r>
            <a:r>
              <a:rPr lang="en-US" altLang="zh-CN" smtClean="0"/>
              <a:t>ID</a:t>
            </a:r>
            <a:r>
              <a:rPr lang="zh-CN" altLang="en-US" smtClean="0"/>
              <a:t>功能段可以再细分为译码、读第一操作数和读第二操作数三个流水段。也有些功能段不能再细分，如</a:t>
            </a:r>
            <a:r>
              <a:rPr lang="en-US" altLang="zh-CN" smtClean="0"/>
              <a:t>WR</a:t>
            </a:r>
            <a:r>
              <a:rPr lang="zh-CN" altLang="en-US" smtClean="0"/>
              <a:t>功能段一般不再细分。因此有超流水线的另外一种定义：有</a:t>
            </a:r>
            <a:r>
              <a:rPr lang="en-US" altLang="zh-CN" smtClean="0"/>
              <a:t>8</a:t>
            </a:r>
            <a:r>
              <a:rPr lang="zh-CN" altLang="en-US" smtClean="0"/>
              <a:t>个或</a:t>
            </a:r>
            <a:r>
              <a:rPr lang="en-US" altLang="zh-CN" smtClean="0"/>
              <a:t>8</a:t>
            </a:r>
            <a:r>
              <a:rPr lang="zh-CN" altLang="en-US" smtClean="0"/>
              <a:t>个以上流水段的处理机称为超流水线处理机</a:t>
            </a:r>
          </a:p>
        </p:txBody>
      </p:sp>
      <p:sp>
        <p:nvSpPr>
          <p:cNvPr id="2" name="日期占位符 1"/>
          <p:cNvSpPr>
            <a:spLocks noGrp="1"/>
          </p:cNvSpPr>
          <p:nvPr>
            <p:ph type="dt" sz="half" idx="10"/>
          </p:nvPr>
        </p:nvSpPr>
        <p:spPr/>
        <p:txBody>
          <a:bodyPr/>
          <a:lstStyle/>
          <a:p>
            <a:pPr>
              <a:defRPr/>
            </a:pPr>
            <a:fld id="{E492925D-3F54-4F6B-AD8B-B14D1E3633BB}"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209</a:t>
            </a:fld>
            <a:endParaRPr lang="en-US" altLang="zh-CN" dirty="0"/>
          </a:p>
        </p:txBody>
      </p:sp>
    </p:spTree>
    <p:extLst>
      <p:ext uri="{BB962C8B-B14F-4D97-AF65-F5344CB8AC3E}">
        <p14:creationId xmlns:p14="http://schemas.microsoft.com/office/powerpoint/2010/main" val="3577507256"/>
      </p:ext>
    </p:extLst>
  </p:cSld>
  <p:clrMapOvr>
    <a:masterClrMapping/>
  </p:clrMapOvr>
  <p:transition spd="med">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5124" name="Rectangle 35"/>
          <p:cNvSpPr>
            <a:spLocks noGrp="1" noChangeArrowheads="1"/>
          </p:cNvSpPr>
          <p:nvPr>
            <p:ph type="title"/>
          </p:nvPr>
        </p:nvSpPr>
        <p:spPr/>
        <p:txBody>
          <a:bodyPr/>
          <a:lstStyle/>
          <a:p>
            <a:pPr eaLnBrk="1" hangingPunct="1"/>
            <a:r>
              <a:rPr lang="en-US" altLang="zh-CN" dirty="0"/>
              <a:t>Example </a:t>
            </a:r>
            <a:r>
              <a:rPr lang="en-US" altLang="zh-CN" dirty="0" smtClean="0"/>
              <a:t>1</a:t>
            </a:r>
            <a:endParaRPr lang="en-US" dirty="0" smtClean="0"/>
          </a:p>
        </p:txBody>
      </p:sp>
      <p:sp>
        <p:nvSpPr>
          <p:cNvPr id="5125" name="Rectangle 2"/>
          <p:cNvSpPr>
            <a:spLocks noGrp="1" noChangeArrowheads="1"/>
          </p:cNvSpPr>
          <p:nvPr>
            <p:ph type="body" sz="half" idx="1"/>
          </p:nvPr>
        </p:nvSpPr>
        <p:spPr>
          <a:noFill/>
        </p:spPr>
        <p:txBody>
          <a:bodyPr lIns="92075" tIns="46038" rIns="92075" bIns="46038"/>
          <a:lstStyle/>
          <a:p>
            <a:pPr lvl="2" eaLnBrk="1" hangingPunct="1"/>
            <a:endParaRPr lang="en-US" altLang="zh-CN" dirty="0" smtClean="0"/>
          </a:p>
          <a:p>
            <a:pPr lvl="2" eaLnBrk="1" hangingPunct="1"/>
            <a:endParaRPr lang="en-US" altLang="zh-CN" dirty="0" smtClean="0"/>
          </a:p>
          <a:p>
            <a:pPr lvl="2" eaLnBrk="1" hangingPunct="1"/>
            <a:endParaRPr lang="en-US" altLang="zh-CN" dirty="0" smtClean="0"/>
          </a:p>
          <a:p>
            <a:pPr lvl="2" eaLnBrk="1" hangingPunct="1"/>
            <a:endParaRPr lang="en-US" altLang="zh-CN" dirty="0" smtClean="0"/>
          </a:p>
          <a:p>
            <a:pPr lvl="2" eaLnBrk="1" hangingPunct="1"/>
            <a:endParaRPr lang="en-US" altLang="zh-CN" dirty="0" smtClean="0"/>
          </a:p>
          <a:p>
            <a:pPr lvl="2" eaLnBrk="1" hangingPunct="1"/>
            <a:endParaRPr lang="en-US" altLang="zh-CN" dirty="0" smtClean="0"/>
          </a:p>
          <a:p>
            <a:pPr lvl="2" eaLnBrk="1" hangingPunct="1"/>
            <a:endParaRPr lang="en-US" altLang="zh-CN" dirty="0" smtClean="0"/>
          </a:p>
          <a:p>
            <a:pPr lvl="2" eaLnBrk="1" hangingPunct="1"/>
            <a:endParaRPr lang="en-US" altLang="zh-CN" dirty="0" smtClean="0"/>
          </a:p>
          <a:p>
            <a:pPr lvl="2" eaLnBrk="1" hangingPunct="1"/>
            <a:endParaRPr lang="en-US" altLang="zh-CN" dirty="0" smtClean="0"/>
          </a:p>
        </p:txBody>
      </p:sp>
      <p:graphicFrame>
        <p:nvGraphicFramePr>
          <p:cNvPr id="5122" name="Object 34">
            <a:hlinkClick r:id="" action="ppaction://ole?verb=0"/>
          </p:cNvPr>
          <p:cNvGraphicFramePr>
            <a:graphicFrameLocks noGrp="1" noChangeAspect="1"/>
          </p:cNvGraphicFramePr>
          <p:nvPr>
            <p:ph sz="half" idx="2"/>
            <p:extLst>
              <p:ext uri="{D42A27DB-BD31-4B8C-83A1-F6EECF244321}">
                <p14:modId xmlns:p14="http://schemas.microsoft.com/office/powerpoint/2010/main" val="1888757725"/>
              </p:ext>
            </p:extLst>
          </p:nvPr>
        </p:nvGraphicFramePr>
        <p:xfrm>
          <a:off x="7251700" y="1562893"/>
          <a:ext cx="1489075" cy="1141413"/>
        </p:xfrm>
        <a:graphic>
          <a:graphicData uri="http://schemas.openxmlformats.org/presentationml/2006/ole">
            <mc:AlternateContent xmlns:mc="http://schemas.openxmlformats.org/markup-compatibility/2006">
              <mc:Choice xmlns:v="urn:schemas-microsoft-com:vml" Requires="v">
                <p:oleObj spid="_x0000_s333861" name="包装程序外壳对象" showAsIcon="1" r:id="rId4" imgW="927360" imgH="711360" progId="Package">
                  <p:embed/>
                </p:oleObj>
              </mc:Choice>
              <mc:Fallback>
                <p:oleObj name="包装程序外壳对象" showAsIcon="1" r:id="rId4" imgW="927360" imgH="711360" progId="Package">
                  <p:embed/>
                  <p:pic>
                    <p:nvPicPr>
                      <p:cNvPr id="0" name=""/>
                      <p:cNvPicPr>
                        <a:picLocks noChangeAspect="1" noChangeArrowheads="1"/>
                      </p:cNvPicPr>
                      <p:nvPr/>
                    </p:nvPicPr>
                    <p:blipFill>
                      <a:blip r:embed="rId5"/>
                      <a:srcRect/>
                      <a:stretch>
                        <a:fillRect/>
                      </a:stretch>
                    </p:blipFill>
                    <p:spPr bwMode="auto">
                      <a:xfrm>
                        <a:off x="7251700" y="1562893"/>
                        <a:ext cx="148907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173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606" y="2133600"/>
            <a:ext cx="58102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456C1B39-7071-45C9-8530-673CD18A932D}" type="datetime1">
              <a:rPr lang="zh-CN" altLang="en-US" smtClean="0"/>
              <a:t>2021/11/7</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05- </a:t>
            </a:r>
            <a:fld id="{32E2DC9A-0041-44CB-92B0-3D8F8CFAD24A}" type="slidenum">
              <a:rPr lang="en-US" altLang="zh-CN" smtClean="0"/>
              <a:pPr>
                <a:defRPr/>
              </a:pPr>
              <a:t>21</a:t>
            </a:fld>
            <a:endParaRPr lang="en-US" altLang="zh-CN" dirty="0"/>
          </a:p>
        </p:txBody>
      </p:sp>
    </p:spTree>
    <p:extLst>
      <p:ext uri="{BB962C8B-B14F-4D97-AF65-F5344CB8AC3E}">
        <p14:creationId xmlns:p14="http://schemas.microsoft.com/office/powerpoint/2010/main" val="395274444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64516" name="Rectangle 2"/>
          <p:cNvSpPr>
            <a:spLocks noChangeArrowheads="1"/>
          </p:cNvSpPr>
          <p:nvPr/>
        </p:nvSpPr>
        <p:spPr bwMode="auto">
          <a:xfrm>
            <a:off x="762000" y="838200"/>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latin typeface="Book Antiqua" pitchFamily="18" charset="0"/>
                <a:ea typeface="楷体_GB2312" pitchFamily="49" charset="-122"/>
              </a:rPr>
              <a:t>每个时钟周期分时发送</a:t>
            </a:r>
            <a:r>
              <a:rPr lang="en-US" altLang="zh-CN" sz="2800">
                <a:latin typeface="Book Antiqua" pitchFamily="18" charset="0"/>
                <a:ea typeface="楷体_GB2312" pitchFamily="49" charset="-122"/>
              </a:rPr>
              <a:t>3</a:t>
            </a:r>
            <a:r>
              <a:rPr lang="zh-CN" altLang="en-US" sz="2800">
                <a:latin typeface="Book Antiqua" pitchFamily="18" charset="0"/>
                <a:ea typeface="楷体_GB2312" pitchFamily="49" charset="-122"/>
              </a:rPr>
              <a:t>条指令的超流水线</a:t>
            </a:r>
          </a:p>
        </p:txBody>
      </p:sp>
      <p:grpSp>
        <p:nvGrpSpPr>
          <p:cNvPr id="64517" name="Group 3"/>
          <p:cNvGrpSpPr>
            <a:grpSpLocks/>
          </p:cNvGrpSpPr>
          <p:nvPr/>
        </p:nvGrpSpPr>
        <p:grpSpPr bwMode="auto">
          <a:xfrm>
            <a:off x="990600" y="1295400"/>
            <a:ext cx="7315200" cy="4876800"/>
            <a:chOff x="624" y="816"/>
            <a:chExt cx="4608" cy="3072"/>
          </a:xfrm>
        </p:grpSpPr>
        <p:sp>
          <p:nvSpPr>
            <p:cNvPr id="64518" name="Rectangle 4"/>
            <p:cNvSpPr>
              <a:spLocks noChangeArrowheads="1"/>
            </p:cNvSpPr>
            <p:nvPr/>
          </p:nvSpPr>
          <p:spPr bwMode="auto">
            <a:xfrm>
              <a:off x="988" y="1071"/>
              <a:ext cx="595" cy="30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IF</a:t>
              </a:r>
            </a:p>
          </p:txBody>
        </p:sp>
        <p:sp>
          <p:nvSpPr>
            <p:cNvPr id="64519" name="Line 5"/>
            <p:cNvSpPr>
              <a:spLocks noChangeShapeType="1"/>
            </p:cNvSpPr>
            <p:nvPr/>
          </p:nvSpPr>
          <p:spPr bwMode="auto">
            <a:xfrm flipV="1">
              <a:off x="989" y="1072"/>
              <a:ext cx="0" cy="2816"/>
            </a:xfrm>
            <a:prstGeom prst="line">
              <a:avLst/>
            </a:prstGeom>
            <a:noFill/>
            <a:ln w="254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4520" name="Rectangle 6"/>
            <p:cNvSpPr>
              <a:spLocks noChangeArrowheads="1"/>
            </p:cNvSpPr>
            <p:nvPr/>
          </p:nvSpPr>
          <p:spPr bwMode="auto">
            <a:xfrm>
              <a:off x="4639" y="859"/>
              <a:ext cx="593"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a:solidFill>
                    <a:schemeClr val="tx2"/>
                  </a:solidFill>
                  <a:latin typeface="Book Antiqua" pitchFamily="18" charset="0"/>
                  <a:ea typeface="楷体_GB2312" pitchFamily="49" charset="-122"/>
                </a:rPr>
                <a:t>时钟</a:t>
              </a:r>
              <a:br>
                <a:rPr lang="zh-CN" altLang="en-US">
                  <a:solidFill>
                    <a:schemeClr val="tx2"/>
                  </a:solidFill>
                  <a:latin typeface="Book Antiqua" pitchFamily="18" charset="0"/>
                  <a:ea typeface="楷体_GB2312" pitchFamily="49" charset="-122"/>
                </a:rPr>
              </a:br>
              <a:r>
                <a:rPr lang="zh-CN" altLang="en-US">
                  <a:solidFill>
                    <a:schemeClr val="tx2"/>
                  </a:solidFill>
                  <a:latin typeface="Book Antiqua" pitchFamily="18" charset="0"/>
                  <a:ea typeface="楷体_GB2312" pitchFamily="49" charset="-122"/>
                </a:rPr>
                <a:t>周期</a:t>
              </a:r>
            </a:p>
          </p:txBody>
        </p:sp>
        <p:sp>
          <p:nvSpPr>
            <p:cNvPr id="64521" name="Rectangle 7"/>
            <p:cNvSpPr>
              <a:spLocks noChangeArrowheads="1"/>
            </p:cNvSpPr>
            <p:nvPr/>
          </p:nvSpPr>
          <p:spPr bwMode="auto">
            <a:xfrm>
              <a:off x="1035" y="3504"/>
              <a:ext cx="593"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a:solidFill>
                    <a:schemeClr val="tx2"/>
                  </a:solidFill>
                  <a:latin typeface="Book Antiqua" pitchFamily="18" charset="0"/>
                  <a:ea typeface="楷体_GB2312" pitchFamily="49" charset="-122"/>
                </a:rPr>
                <a:t>指令</a:t>
              </a:r>
            </a:p>
          </p:txBody>
        </p:sp>
        <p:sp>
          <p:nvSpPr>
            <p:cNvPr id="64522" name="Rectangle 8"/>
            <p:cNvSpPr>
              <a:spLocks noChangeArrowheads="1"/>
            </p:cNvSpPr>
            <p:nvPr/>
          </p:nvSpPr>
          <p:spPr bwMode="auto">
            <a:xfrm>
              <a:off x="624" y="1072"/>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a:t>
              </a:r>
              <a:r>
                <a:rPr lang="en-US" altLang="zh-CN" baseline="-25000">
                  <a:solidFill>
                    <a:schemeClr val="tx2"/>
                  </a:solidFill>
                  <a:latin typeface="Book Antiqua" pitchFamily="18" charset="0"/>
                  <a:ea typeface="楷体_GB2312" pitchFamily="49" charset="-122"/>
                </a:rPr>
                <a:t>1</a:t>
              </a:r>
            </a:p>
          </p:txBody>
        </p:sp>
        <p:sp>
          <p:nvSpPr>
            <p:cNvPr id="64523" name="Line 9"/>
            <p:cNvSpPr>
              <a:spLocks noChangeShapeType="1"/>
            </p:cNvSpPr>
            <p:nvPr/>
          </p:nvSpPr>
          <p:spPr bwMode="auto">
            <a:xfrm>
              <a:off x="989" y="1072"/>
              <a:ext cx="3677" cy="1"/>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4524" name="Rectangle 10"/>
            <p:cNvSpPr>
              <a:spLocks noChangeArrowheads="1"/>
            </p:cNvSpPr>
            <p:nvPr/>
          </p:nvSpPr>
          <p:spPr bwMode="auto">
            <a:xfrm>
              <a:off x="624" y="1371"/>
              <a:ext cx="36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a:t>
              </a:r>
              <a:r>
                <a:rPr lang="en-US" altLang="zh-CN" baseline="-25000">
                  <a:solidFill>
                    <a:schemeClr val="tx2"/>
                  </a:solidFill>
                  <a:latin typeface="Book Antiqua" pitchFamily="18" charset="0"/>
                  <a:ea typeface="楷体_GB2312" pitchFamily="49" charset="-122"/>
                </a:rPr>
                <a:t>2</a:t>
              </a:r>
            </a:p>
          </p:txBody>
        </p:sp>
        <p:sp>
          <p:nvSpPr>
            <p:cNvPr id="64525" name="Rectangle 11"/>
            <p:cNvSpPr>
              <a:spLocks noChangeArrowheads="1"/>
            </p:cNvSpPr>
            <p:nvPr/>
          </p:nvSpPr>
          <p:spPr bwMode="auto">
            <a:xfrm>
              <a:off x="624" y="1712"/>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a:t>
              </a:r>
              <a:r>
                <a:rPr lang="en-US" altLang="zh-CN" baseline="-25000">
                  <a:solidFill>
                    <a:schemeClr val="tx2"/>
                  </a:solidFill>
                  <a:latin typeface="Book Antiqua" pitchFamily="18" charset="0"/>
                  <a:ea typeface="楷体_GB2312" pitchFamily="49" charset="-122"/>
                </a:rPr>
                <a:t>3</a:t>
              </a:r>
            </a:p>
          </p:txBody>
        </p:sp>
        <p:sp>
          <p:nvSpPr>
            <p:cNvPr id="64526" name="Rectangle 12"/>
            <p:cNvSpPr>
              <a:spLocks noChangeArrowheads="1"/>
            </p:cNvSpPr>
            <p:nvPr/>
          </p:nvSpPr>
          <p:spPr bwMode="auto">
            <a:xfrm>
              <a:off x="1581" y="1071"/>
              <a:ext cx="595" cy="30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ID</a:t>
              </a:r>
            </a:p>
          </p:txBody>
        </p:sp>
        <p:sp>
          <p:nvSpPr>
            <p:cNvPr id="64527" name="Rectangle 13"/>
            <p:cNvSpPr>
              <a:spLocks noChangeArrowheads="1"/>
            </p:cNvSpPr>
            <p:nvPr/>
          </p:nvSpPr>
          <p:spPr bwMode="auto">
            <a:xfrm>
              <a:off x="2174" y="1071"/>
              <a:ext cx="595" cy="30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EX</a:t>
              </a:r>
            </a:p>
          </p:txBody>
        </p:sp>
        <p:sp>
          <p:nvSpPr>
            <p:cNvPr id="64528" name="Rectangle 14"/>
            <p:cNvSpPr>
              <a:spLocks noChangeArrowheads="1"/>
            </p:cNvSpPr>
            <p:nvPr/>
          </p:nvSpPr>
          <p:spPr bwMode="auto">
            <a:xfrm>
              <a:off x="2767" y="1071"/>
              <a:ext cx="595" cy="30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WR</a:t>
              </a:r>
            </a:p>
          </p:txBody>
        </p:sp>
        <p:sp>
          <p:nvSpPr>
            <p:cNvPr id="64529" name="Rectangle 15"/>
            <p:cNvSpPr>
              <a:spLocks noChangeArrowheads="1"/>
            </p:cNvSpPr>
            <p:nvPr/>
          </p:nvSpPr>
          <p:spPr bwMode="auto">
            <a:xfrm>
              <a:off x="1126" y="816"/>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1</a:t>
              </a:r>
            </a:p>
          </p:txBody>
        </p:sp>
        <p:sp>
          <p:nvSpPr>
            <p:cNvPr id="64530" name="Rectangle 16"/>
            <p:cNvSpPr>
              <a:spLocks noChangeArrowheads="1"/>
            </p:cNvSpPr>
            <p:nvPr/>
          </p:nvSpPr>
          <p:spPr bwMode="auto">
            <a:xfrm>
              <a:off x="1719" y="816"/>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2</a:t>
              </a:r>
            </a:p>
          </p:txBody>
        </p:sp>
        <p:sp>
          <p:nvSpPr>
            <p:cNvPr id="64531" name="Rectangle 17"/>
            <p:cNvSpPr>
              <a:spLocks noChangeArrowheads="1"/>
            </p:cNvSpPr>
            <p:nvPr/>
          </p:nvSpPr>
          <p:spPr bwMode="auto">
            <a:xfrm>
              <a:off x="2312" y="816"/>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3</a:t>
              </a:r>
            </a:p>
          </p:txBody>
        </p:sp>
        <p:sp>
          <p:nvSpPr>
            <p:cNvPr id="64532" name="Rectangle 18"/>
            <p:cNvSpPr>
              <a:spLocks noChangeArrowheads="1"/>
            </p:cNvSpPr>
            <p:nvPr/>
          </p:nvSpPr>
          <p:spPr bwMode="auto">
            <a:xfrm>
              <a:off x="2860" y="816"/>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4</a:t>
              </a:r>
            </a:p>
          </p:txBody>
        </p:sp>
        <p:sp>
          <p:nvSpPr>
            <p:cNvPr id="64533" name="Rectangle 19"/>
            <p:cNvSpPr>
              <a:spLocks noChangeArrowheads="1"/>
            </p:cNvSpPr>
            <p:nvPr/>
          </p:nvSpPr>
          <p:spPr bwMode="auto">
            <a:xfrm>
              <a:off x="3453" y="816"/>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5</a:t>
              </a:r>
            </a:p>
          </p:txBody>
        </p:sp>
        <p:sp>
          <p:nvSpPr>
            <p:cNvPr id="64534" name="Rectangle 20"/>
            <p:cNvSpPr>
              <a:spLocks noChangeArrowheads="1"/>
            </p:cNvSpPr>
            <p:nvPr/>
          </p:nvSpPr>
          <p:spPr bwMode="auto">
            <a:xfrm>
              <a:off x="4046" y="816"/>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6</a:t>
              </a:r>
            </a:p>
          </p:txBody>
        </p:sp>
        <p:sp>
          <p:nvSpPr>
            <p:cNvPr id="64535" name="Rectangle 21"/>
            <p:cNvSpPr>
              <a:spLocks noChangeArrowheads="1"/>
            </p:cNvSpPr>
            <p:nvPr/>
          </p:nvSpPr>
          <p:spPr bwMode="auto">
            <a:xfrm>
              <a:off x="624" y="1968"/>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a:t>
              </a:r>
              <a:r>
                <a:rPr lang="en-US" altLang="zh-CN" baseline="-25000">
                  <a:solidFill>
                    <a:schemeClr val="tx2"/>
                  </a:solidFill>
                  <a:latin typeface="Book Antiqua" pitchFamily="18" charset="0"/>
                  <a:ea typeface="楷体_GB2312" pitchFamily="49" charset="-122"/>
                </a:rPr>
                <a:t>4</a:t>
              </a:r>
            </a:p>
          </p:txBody>
        </p:sp>
        <p:sp>
          <p:nvSpPr>
            <p:cNvPr id="64536" name="Rectangle 22"/>
            <p:cNvSpPr>
              <a:spLocks noChangeArrowheads="1"/>
            </p:cNvSpPr>
            <p:nvPr/>
          </p:nvSpPr>
          <p:spPr bwMode="auto">
            <a:xfrm>
              <a:off x="624" y="2267"/>
              <a:ext cx="36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a:t>
              </a:r>
              <a:r>
                <a:rPr lang="en-US" altLang="zh-CN" baseline="-25000">
                  <a:solidFill>
                    <a:schemeClr val="tx2"/>
                  </a:solidFill>
                  <a:latin typeface="Book Antiqua" pitchFamily="18" charset="0"/>
                  <a:ea typeface="楷体_GB2312" pitchFamily="49" charset="-122"/>
                </a:rPr>
                <a:t>5</a:t>
              </a:r>
            </a:p>
          </p:txBody>
        </p:sp>
        <p:sp>
          <p:nvSpPr>
            <p:cNvPr id="64537" name="Rectangle 23"/>
            <p:cNvSpPr>
              <a:spLocks noChangeArrowheads="1"/>
            </p:cNvSpPr>
            <p:nvPr/>
          </p:nvSpPr>
          <p:spPr bwMode="auto">
            <a:xfrm>
              <a:off x="624" y="2608"/>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a:t>
              </a:r>
              <a:r>
                <a:rPr lang="en-US" altLang="zh-CN" baseline="-25000">
                  <a:solidFill>
                    <a:schemeClr val="tx2"/>
                  </a:solidFill>
                  <a:latin typeface="Book Antiqua" pitchFamily="18" charset="0"/>
                  <a:ea typeface="楷体_GB2312" pitchFamily="49" charset="-122"/>
                </a:rPr>
                <a:t>6</a:t>
              </a:r>
            </a:p>
          </p:txBody>
        </p:sp>
        <p:sp>
          <p:nvSpPr>
            <p:cNvPr id="64538" name="Rectangle 24"/>
            <p:cNvSpPr>
              <a:spLocks noChangeArrowheads="1"/>
            </p:cNvSpPr>
            <p:nvPr/>
          </p:nvSpPr>
          <p:spPr bwMode="auto">
            <a:xfrm>
              <a:off x="1809" y="2266"/>
              <a:ext cx="595" cy="300"/>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IF</a:t>
              </a:r>
            </a:p>
          </p:txBody>
        </p:sp>
        <p:sp>
          <p:nvSpPr>
            <p:cNvPr id="64539" name="Rectangle 25"/>
            <p:cNvSpPr>
              <a:spLocks noChangeArrowheads="1"/>
            </p:cNvSpPr>
            <p:nvPr/>
          </p:nvSpPr>
          <p:spPr bwMode="auto">
            <a:xfrm>
              <a:off x="2402" y="2266"/>
              <a:ext cx="595" cy="300"/>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ID</a:t>
              </a:r>
            </a:p>
          </p:txBody>
        </p:sp>
        <p:sp>
          <p:nvSpPr>
            <p:cNvPr id="64540" name="Rectangle 26"/>
            <p:cNvSpPr>
              <a:spLocks noChangeArrowheads="1"/>
            </p:cNvSpPr>
            <p:nvPr/>
          </p:nvSpPr>
          <p:spPr bwMode="auto">
            <a:xfrm>
              <a:off x="2995" y="2266"/>
              <a:ext cx="596" cy="300"/>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EX</a:t>
              </a:r>
            </a:p>
          </p:txBody>
        </p:sp>
        <p:sp>
          <p:nvSpPr>
            <p:cNvPr id="64541" name="Rectangle 27"/>
            <p:cNvSpPr>
              <a:spLocks noChangeArrowheads="1"/>
            </p:cNvSpPr>
            <p:nvPr/>
          </p:nvSpPr>
          <p:spPr bwMode="auto">
            <a:xfrm>
              <a:off x="3589" y="2266"/>
              <a:ext cx="595" cy="300"/>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WR</a:t>
              </a:r>
            </a:p>
          </p:txBody>
        </p:sp>
        <p:sp>
          <p:nvSpPr>
            <p:cNvPr id="64542" name="Rectangle 28"/>
            <p:cNvSpPr>
              <a:spLocks noChangeArrowheads="1"/>
            </p:cNvSpPr>
            <p:nvPr/>
          </p:nvSpPr>
          <p:spPr bwMode="auto">
            <a:xfrm>
              <a:off x="624" y="2864"/>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a:t>
              </a:r>
              <a:r>
                <a:rPr lang="en-US" altLang="zh-CN" baseline="-25000">
                  <a:solidFill>
                    <a:schemeClr val="tx2"/>
                  </a:solidFill>
                  <a:latin typeface="Book Antiqua" pitchFamily="18" charset="0"/>
                  <a:ea typeface="楷体_GB2312" pitchFamily="49" charset="-122"/>
                </a:rPr>
                <a:t>7</a:t>
              </a:r>
            </a:p>
          </p:txBody>
        </p:sp>
        <p:sp>
          <p:nvSpPr>
            <p:cNvPr id="64543" name="Rectangle 29"/>
            <p:cNvSpPr>
              <a:spLocks noChangeArrowheads="1"/>
            </p:cNvSpPr>
            <p:nvPr/>
          </p:nvSpPr>
          <p:spPr bwMode="auto">
            <a:xfrm>
              <a:off x="624" y="3163"/>
              <a:ext cx="36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a:t>
              </a:r>
              <a:r>
                <a:rPr lang="en-US" altLang="zh-CN" baseline="-25000">
                  <a:solidFill>
                    <a:schemeClr val="tx2"/>
                  </a:solidFill>
                  <a:latin typeface="Book Antiqua" pitchFamily="18" charset="0"/>
                  <a:ea typeface="楷体_GB2312" pitchFamily="49" charset="-122"/>
                </a:rPr>
                <a:t>8</a:t>
              </a:r>
            </a:p>
          </p:txBody>
        </p:sp>
        <p:sp>
          <p:nvSpPr>
            <p:cNvPr id="64544" name="Rectangle 30"/>
            <p:cNvSpPr>
              <a:spLocks noChangeArrowheads="1"/>
            </p:cNvSpPr>
            <p:nvPr/>
          </p:nvSpPr>
          <p:spPr bwMode="auto">
            <a:xfrm>
              <a:off x="624" y="3504"/>
              <a:ext cx="36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a:t>
              </a:r>
              <a:r>
                <a:rPr lang="en-US" altLang="zh-CN" baseline="-25000">
                  <a:solidFill>
                    <a:schemeClr val="tx2"/>
                  </a:solidFill>
                  <a:latin typeface="Book Antiqua" pitchFamily="18" charset="0"/>
                  <a:ea typeface="楷体_GB2312" pitchFamily="49" charset="-122"/>
                </a:rPr>
                <a:t>9</a:t>
              </a:r>
            </a:p>
          </p:txBody>
        </p:sp>
        <p:sp>
          <p:nvSpPr>
            <p:cNvPr id="64545" name="Rectangle 31"/>
            <p:cNvSpPr>
              <a:spLocks noChangeArrowheads="1"/>
            </p:cNvSpPr>
            <p:nvPr/>
          </p:nvSpPr>
          <p:spPr bwMode="auto">
            <a:xfrm>
              <a:off x="2585" y="3460"/>
              <a:ext cx="595" cy="301"/>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IF</a:t>
              </a:r>
            </a:p>
          </p:txBody>
        </p:sp>
        <p:sp>
          <p:nvSpPr>
            <p:cNvPr id="64546" name="Rectangle 32"/>
            <p:cNvSpPr>
              <a:spLocks noChangeArrowheads="1"/>
            </p:cNvSpPr>
            <p:nvPr/>
          </p:nvSpPr>
          <p:spPr bwMode="auto">
            <a:xfrm>
              <a:off x="3178" y="3460"/>
              <a:ext cx="595" cy="301"/>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ID</a:t>
              </a:r>
            </a:p>
          </p:txBody>
        </p:sp>
        <p:sp>
          <p:nvSpPr>
            <p:cNvPr id="64547" name="Rectangle 33"/>
            <p:cNvSpPr>
              <a:spLocks noChangeArrowheads="1"/>
            </p:cNvSpPr>
            <p:nvPr/>
          </p:nvSpPr>
          <p:spPr bwMode="auto">
            <a:xfrm>
              <a:off x="3771" y="3460"/>
              <a:ext cx="595" cy="301"/>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EX</a:t>
              </a:r>
            </a:p>
          </p:txBody>
        </p:sp>
        <p:sp>
          <p:nvSpPr>
            <p:cNvPr id="64548" name="Rectangle 34"/>
            <p:cNvSpPr>
              <a:spLocks noChangeArrowheads="1"/>
            </p:cNvSpPr>
            <p:nvPr/>
          </p:nvSpPr>
          <p:spPr bwMode="auto">
            <a:xfrm>
              <a:off x="4364" y="3460"/>
              <a:ext cx="595" cy="301"/>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WR</a:t>
              </a:r>
            </a:p>
          </p:txBody>
        </p:sp>
        <p:sp>
          <p:nvSpPr>
            <p:cNvPr id="64549" name="Rectangle 35"/>
            <p:cNvSpPr>
              <a:spLocks noChangeArrowheads="1"/>
            </p:cNvSpPr>
            <p:nvPr/>
          </p:nvSpPr>
          <p:spPr bwMode="auto">
            <a:xfrm>
              <a:off x="1216" y="1370"/>
              <a:ext cx="595" cy="3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IF</a:t>
              </a:r>
            </a:p>
          </p:txBody>
        </p:sp>
        <p:sp>
          <p:nvSpPr>
            <p:cNvPr id="64550" name="Rectangle 36"/>
            <p:cNvSpPr>
              <a:spLocks noChangeArrowheads="1"/>
            </p:cNvSpPr>
            <p:nvPr/>
          </p:nvSpPr>
          <p:spPr bwMode="auto">
            <a:xfrm>
              <a:off x="1809" y="1370"/>
              <a:ext cx="595" cy="3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ID</a:t>
              </a:r>
            </a:p>
          </p:txBody>
        </p:sp>
        <p:sp>
          <p:nvSpPr>
            <p:cNvPr id="64551" name="Rectangle 37"/>
            <p:cNvSpPr>
              <a:spLocks noChangeArrowheads="1"/>
            </p:cNvSpPr>
            <p:nvPr/>
          </p:nvSpPr>
          <p:spPr bwMode="auto">
            <a:xfrm>
              <a:off x="2402" y="1370"/>
              <a:ext cx="595" cy="3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EX</a:t>
              </a:r>
            </a:p>
          </p:txBody>
        </p:sp>
        <p:sp>
          <p:nvSpPr>
            <p:cNvPr id="64552" name="Rectangle 38"/>
            <p:cNvSpPr>
              <a:spLocks noChangeArrowheads="1"/>
            </p:cNvSpPr>
            <p:nvPr/>
          </p:nvSpPr>
          <p:spPr bwMode="auto">
            <a:xfrm>
              <a:off x="2995" y="1370"/>
              <a:ext cx="596" cy="3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WR</a:t>
              </a:r>
            </a:p>
          </p:txBody>
        </p:sp>
        <p:sp>
          <p:nvSpPr>
            <p:cNvPr id="64553" name="Rectangle 39"/>
            <p:cNvSpPr>
              <a:spLocks noChangeArrowheads="1"/>
            </p:cNvSpPr>
            <p:nvPr/>
          </p:nvSpPr>
          <p:spPr bwMode="auto">
            <a:xfrm>
              <a:off x="1399" y="1668"/>
              <a:ext cx="595" cy="30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IF</a:t>
              </a:r>
            </a:p>
          </p:txBody>
        </p:sp>
        <p:sp>
          <p:nvSpPr>
            <p:cNvPr id="64554" name="Rectangle 40"/>
            <p:cNvSpPr>
              <a:spLocks noChangeArrowheads="1"/>
            </p:cNvSpPr>
            <p:nvPr/>
          </p:nvSpPr>
          <p:spPr bwMode="auto">
            <a:xfrm>
              <a:off x="1992" y="1668"/>
              <a:ext cx="595" cy="30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ID</a:t>
              </a:r>
            </a:p>
          </p:txBody>
        </p:sp>
        <p:sp>
          <p:nvSpPr>
            <p:cNvPr id="64555" name="Rectangle 41"/>
            <p:cNvSpPr>
              <a:spLocks noChangeArrowheads="1"/>
            </p:cNvSpPr>
            <p:nvPr/>
          </p:nvSpPr>
          <p:spPr bwMode="auto">
            <a:xfrm>
              <a:off x="2585" y="1668"/>
              <a:ext cx="595" cy="30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EX</a:t>
              </a:r>
            </a:p>
          </p:txBody>
        </p:sp>
        <p:sp>
          <p:nvSpPr>
            <p:cNvPr id="64556" name="Rectangle 42"/>
            <p:cNvSpPr>
              <a:spLocks noChangeArrowheads="1"/>
            </p:cNvSpPr>
            <p:nvPr/>
          </p:nvSpPr>
          <p:spPr bwMode="auto">
            <a:xfrm>
              <a:off x="3178" y="1668"/>
              <a:ext cx="595" cy="30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WR</a:t>
              </a:r>
            </a:p>
          </p:txBody>
        </p:sp>
        <p:sp>
          <p:nvSpPr>
            <p:cNvPr id="64557" name="Rectangle 43"/>
            <p:cNvSpPr>
              <a:spLocks noChangeArrowheads="1"/>
            </p:cNvSpPr>
            <p:nvPr/>
          </p:nvSpPr>
          <p:spPr bwMode="auto">
            <a:xfrm>
              <a:off x="1581" y="1967"/>
              <a:ext cx="595" cy="301"/>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IF</a:t>
              </a:r>
            </a:p>
          </p:txBody>
        </p:sp>
        <p:sp>
          <p:nvSpPr>
            <p:cNvPr id="64558" name="Rectangle 44"/>
            <p:cNvSpPr>
              <a:spLocks noChangeArrowheads="1"/>
            </p:cNvSpPr>
            <p:nvPr/>
          </p:nvSpPr>
          <p:spPr bwMode="auto">
            <a:xfrm>
              <a:off x="2174" y="1967"/>
              <a:ext cx="595" cy="301"/>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ID</a:t>
              </a:r>
            </a:p>
          </p:txBody>
        </p:sp>
        <p:sp>
          <p:nvSpPr>
            <p:cNvPr id="64559" name="Rectangle 45"/>
            <p:cNvSpPr>
              <a:spLocks noChangeArrowheads="1"/>
            </p:cNvSpPr>
            <p:nvPr/>
          </p:nvSpPr>
          <p:spPr bwMode="auto">
            <a:xfrm>
              <a:off x="2767" y="1967"/>
              <a:ext cx="595" cy="301"/>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EX</a:t>
              </a:r>
            </a:p>
          </p:txBody>
        </p:sp>
        <p:sp>
          <p:nvSpPr>
            <p:cNvPr id="64560" name="Rectangle 46"/>
            <p:cNvSpPr>
              <a:spLocks noChangeArrowheads="1"/>
            </p:cNvSpPr>
            <p:nvPr/>
          </p:nvSpPr>
          <p:spPr bwMode="auto">
            <a:xfrm>
              <a:off x="3360" y="1967"/>
              <a:ext cx="596" cy="301"/>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WR</a:t>
              </a:r>
            </a:p>
          </p:txBody>
        </p:sp>
        <p:sp>
          <p:nvSpPr>
            <p:cNvPr id="64561" name="Rectangle 47"/>
            <p:cNvSpPr>
              <a:spLocks noChangeArrowheads="1"/>
            </p:cNvSpPr>
            <p:nvPr/>
          </p:nvSpPr>
          <p:spPr bwMode="auto">
            <a:xfrm>
              <a:off x="1992" y="2564"/>
              <a:ext cx="595" cy="301"/>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IF</a:t>
              </a:r>
            </a:p>
          </p:txBody>
        </p:sp>
        <p:sp>
          <p:nvSpPr>
            <p:cNvPr id="64562" name="Rectangle 48"/>
            <p:cNvSpPr>
              <a:spLocks noChangeArrowheads="1"/>
            </p:cNvSpPr>
            <p:nvPr/>
          </p:nvSpPr>
          <p:spPr bwMode="auto">
            <a:xfrm>
              <a:off x="2585" y="2564"/>
              <a:ext cx="595" cy="301"/>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ID</a:t>
              </a:r>
            </a:p>
          </p:txBody>
        </p:sp>
        <p:sp>
          <p:nvSpPr>
            <p:cNvPr id="64563" name="Rectangle 49"/>
            <p:cNvSpPr>
              <a:spLocks noChangeArrowheads="1"/>
            </p:cNvSpPr>
            <p:nvPr/>
          </p:nvSpPr>
          <p:spPr bwMode="auto">
            <a:xfrm>
              <a:off x="3178" y="2564"/>
              <a:ext cx="595" cy="301"/>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EX</a:t>
              </a:r>
            </a:p>
          </p:txBody>
        </p:sp>
        <p:sp>
          <p:nvSpPr>
            <p:cNvPr id="64564" name="Rectangle 50"/>
            <p:cNvSpPr>
              <a:spLocks noChangeArrowheads="1"/>
            </p:cNvSpPr>
            <p:nvPr/>
          </p:nvSpPr>
          <p:spPr bwMode="auto">
            <a:xfrm>
              <a:off x="3771" y="2564"/>
              <a:ext cx="595" cy="301"/>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WR</a:t>
              </a:r>
            </a:p>
          </p:txBody>
        </p:sp>
        <p:sp>
          <p:nvSpPr>
            <p:cNvPr id="64565" name="Rectangle 51"/>
            <p:cNvSpPr>
              <a:spLocks noChangeArrowheads="1"/>
            </p:cNvSpPr>
            <p:nvPr/>
          </p:nvSpPr>
          <p:spPr bwMode="auto">
            <a:xfrm>
              <a:off x="2174" y="2863"/>
              <a:ext cx="595" cy="301"/>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IF</a:t>
              </a:r>
            </a:p>
          </p:txBody>
        </p:sp>
        <p:sp>
          <p:nvSpPr>
            <p:cNvPr id="64566" name="Rectangle 52"/>
            <p:cNvSpPr>
              <a:spLocks noChangeArrowheads="1"/>
            </p:cNvSpPr>
            <p:nvPr/>
          </p:nvSpPr>
          <p:spPr bwMode="auto">
            <a:xfrm>
              <a:off x="2767" y="2863"/>
              <a:ext cx="595" cy="301"/>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ID</a:t>
              </a:r>
            </a:p>
          </p:txBody>
        </p:sp>
        <p:sp>
          <p:nvSpPr>
            <p:cNvPr id="64567" name="Rectangle 53"/>
            <p:cNvSpPr>
              <a:spLocks noChangeArrowheads="1"/>
            </p:cNvSpPr>
            <p:nvPr/>
          </p:nvSpPr>
          <p:spPr bwMode="auto">
            <a:xfrm>
              <a:off x="3360" y="2863"/>
              <a:ext cx="596" cy="301"/>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EX</a:t>
              </a:r>
            </a:p>
          </p:txBody>
        </p:sp>
        <p:sp>
          <p:nvSpPr>
            <p:cNvPr id="64568" name="Rectangle 54"/>
            <p:cNvSpPr>
              <a:spLocks noChangeArrowheads="1"/>
            </p:cNvSpPr>
            <p:nvPr/>
          </p:nvSpPr>
          <p:spPr bwMode="auto">
            <a:xfrm>
              <a:off x="3954" y="2863"/>
              <a:ext cx="595" cy="301"/>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WR</a:t>
              </a:r>
            </a:p>
          </p:txBody>
        </p:sp>
        <p:sp>
          <p:nvSpPr>
            <p:cNvPr id="64569" name="Rectangle 55"/>
            <p:cNvSpPr>
              <a:spLocks noChangeArrowheads="1"/>
            </p:cNvSpPr>
            <p:nvPr/>
          </p:nvSpPr>
          <p:spPr bwMode="auto">
            <a:xfrm>
              <a:off x="2402" y="3162"/>
              <a:ext cx="595" cy="300"/>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IF</a:t>
              </a:r>
            </a:p>
          </p:txBody>
        </p:sp>
        <p:sp>
          <p:nvSpPr>
            <p:cNvPr id="64570" name="Rectangle 56"/>
            <p:cNvSpPr>
              <a:spLocks noChangeArrowheads="1"/>
            </p:cNvSpPr>
            <p:nvPr/>
          </p:nvSpPr>
          <p:spPr bwMode="auto">
            <a:xfrm>
              <a:off x="2995" y="3162"/>
              <a:ext cx="596" cy="300"/>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ID</a:t>
              </a:r>
            </a:p>
          </p:txBody>
        </p:sp>
        <p:sp>
          <p:nvSpPr>
            <p:cNvPr id="64571" name="Rectangle 57"/>
            <p:cNvSpPr>
              <a:spLocks noChangeArrowheads="1"/>
            </p:cNvSpPr>
            <p:nvPr/>
          </p:nvSpPr>
          <p:spPr bwMode="auto">
            <a:xfrm>
              <a:off x="3589" y="3162"/>
              <a:ext cx="595" cy="300"/>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EX</a:t>
              </a:r>
            </a:p>
          </p:txBody>
        </p:sp>
        <p:sp>
          <p:nvSpPr>
            <p:cNvPr id="64572" name="Rectangle 58"/>
            <p:cNvSpPr>
              <a:spLocks noChangeArrowheads="1"/>
            </p:cNvSpPr>
            <p:nvPr/>
          </p:nvSpPr>
          <p:spPr bwMode="auto">
            <a:xfrm>
              <a:off x="4182" y="3162"/>
              <a:ext cx="595" cy="300"/>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WR</a:t>
              </a:r>
            </a:p>
          </p:txBody>
        </p:sp>
      </p:grpSp>
      <p:graphicFrame>
        <p:nvGraphicFramePr>
          <p:cNvPr id="64514" name="Object 59">
            <a:hlinkClick r:id="" action="ppaction://ole?verb=0"/>
          </p:cNvPr>
          <p:cNvGraphicFramePr>
            <a:graphicFrameLocks noChangeAspect="1"/>
          </p:cNvGraphicFramePr>
          <p:nvPr/>
        </p:nvGraphicFramePr>
        <p:xfrm>
          <a:off x="7956550" y="3284538"/>
          <a:ext cx="714375" cy="466725"/>
        </p:xfrm>
        <a:graphic>
          <a:graphicData uri="http://schemas.openxmlformats.org/presentationml/2006/ole">
            <mc:AlternateContent xmlns:mc="http://schemas.openxmlformats.org/markup-compatibility/2006">
              <mc:Choice xmlns:v="urn:schemas-microsoft-com:vml" Requires="v">
                <p:oleObj spid="_x0000_s260174" name="包" r:id="rId4" imgW="714240" imgH="466560" progId="Package">
                  <p:embed/>
                </p:oleObj>
              </mc:Choice>
              <mc:Fallback>
                <p:oleObj name="包" r:id="rId4" imgW="714240" imgH="466560" progId="Packag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550" y="3284538"/>
                        <a:ext cx="71437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5D2AED01-DA21-41F7-AA6B-A82DBF84AC22}"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210</a:t>
            </a:fld>
            <a:endParaRPr lang="en-US" altLang="zh-CN" dirty="0"/>
          </a:p>
        </p:txBody>
      </p:sp>
    </p:spTree>
    <p:extLst>
      <p:ext uri="{BB962C8B-B14F-4D97-AF65-F5344CB8AC3E}">
        <p14:creationId xmlns:p14="http://schemas.microsoft.com/office/powerpoint/2010/main" val="2088015954"/>
      </p:ext>
    </p:extLst>
  </p:cSld>
  <p:clrMapOvr>
    <a:masterClrMapping/>
  </p:clrMapOvr>
  <p:transition spd="med">
    <p:zoom/>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992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09923" name="Rectangle 2"/>
          <p:cNvSpPr>
            <a:spLocks noGrp="1" noChangeArrowheads="1"/>
          </p:cNvSpPr>
          <p:nvPr>
            <p:ph type="body" idx="1"/>
          </p:nvPr>
        </p:nvSpPr>
        <p:spPr>
          <a:xfrm>
            <a:off x="755650" y="1143000"/>
            <a:ext cx="7993063" cy="5165725"/>
          </a:xfrm>
          <a:noFill/>
        </p:spPr>
        <p:txBody>
          <a:bodyPr lIns="92075" tIns="46038" rIns="92075" bIns="46038"/>
          <a:lstStyle/>
          <a:p>
            <a:pPr lvl="1" eaLnBrk="1" hangingPunct="1">
              <a:lnSpc>
                <a:spcPct val="90000"/>
              </a:lnSpc>
              <a:buFont typeface="Wingdings" pitchFamily="2" charset="2"/>
              <a:buChar char="Ø"/>
            </a:pPr>
            <a:r>
              <a:rPr lang="zh-CN" altLang="en-US" sz="3600" b="1" i="1" smtClean="0">
                <a:solidFill>
                  <a:srgbClr val="CC6600"/>
                </a:solidFill>
                <a:ea typeface="黑体" pitchFamily="2" charset="-122"/>
              </a:rPr>
              <a:t>典型处理机结构</a:t>
            </a:r>
          </a:p>
          <a:p>
            <a:pPr lvl="1" eaLnBrk="1" hangingPunct="1">
              <a:lnSpc>
                <a:spcPct val="90000"/>
              </a:lnSpc>
            </a:pPr>
            <a:r>
              <a:rPr lang="en-US" altLang="zh-CN" sz="3200" smtClean="0"/>
              <a:t>MIPS R4000</a:t>
            </a:r>
            <a:r>
              <a:rPr lang="zh-CN" altLang="en-US" sz="3200" smtClean="0"/>
              <a:t>处理机每个时钟周期包含两个流水段，是一种很标准的超流水线处理机结构。指令流水线有</a:t>
            </a:r>
            <a:r>
              <a:rPr lang="en-US" altLang="zh-CN" sz="3200" smtClean="0"/>
              <a:t>8</a:t>
            </a:r>
            <a:r>
              <a:rPr lang="zh-CN" altLang="en-US" sz="3200" smtClean="0"/>
              <a:t>个流水段</a:t>
            </a:r>
          </a:p>
          <a:p>
            <a:pPr lvl="1" eaLnBrk="1" hangingPunct="1">
              <a:lnSpc>
                <a:spcPct val="90000"/>
              </a:lnSpc>
            </a:pPr>
            <a:r>
              <a:rPr lang="zh-CN" altLang="en-US" sz="3200" smtClean="0"/>
              <a:t>有两个</a:t>
            </a:r>
            <a:r>
              <a:rPr lang="en-US" altLang="zh-CN" sz="3200" smtClean="0"/>
              <a:t>Cache</a:t>
            </a:r>
            <a:r>
              <a:rPr lang="zh-CN" altLang="en-US" sz="3200" smtClean="0"/>
              <a:t>，指令</a:t>
            </a:r>
            <a:r>
              <a:rPr lang="en-US" altLang="zh-CN" sz="3200" smtClean="0"/>
              <a:t>Cache</a:t>
            </a:r>
            <a:r>
              <a:rPr lang="zh-CN" altLang="en-US" sz="3200" smtClean="0"/>
              <a:t>和数据</a:t>
            </a:r>
            <a:r>
              <a:rPr lang="en-US" altLang="zh-CN" sz="3200" smtClean="0"/>
              <a:t>Cache</a:t>
            </a:r>
            <a:r>
              <a:rPr lang="zh-CN" altLang="en-US" sz="3200" smtClean="0"/>
              <a:t>的容量各</a:t>
            </a:r>
            <a:r>
              <a:rPr lang="en-US" altLang="zh-CN" sz="3200" smtClean="0"/>
              <a:t>8KB</a:t>
            </a:r>
            <a:r>
              <a:rPr lang="zh-CN" altLang="en-US" sz="3200" smtClean="0"/>
              <a:t>，每个时钟周期可以访问</a:t>
            </a:r>
            <a:r>
              <a:rPr lang="en-US" altLang="zh-CN" sz="3200" smtClean="0"/>
              <a:t>Cache</a:t>
            </a:r>
            <a:r>
              <a:rPr lang="zh-CN" altLang="en-US" sz="3200" smtClean="0"/>
              <a:t>两次，因此在一个时钟周期内可以从指令</a:t>
            </a:r>
            <a:r>
              <a:rPr lang="en-US" altLang="zh-CN" sz="3200" smtClean="0"/>
              <a:t>Cache</a:t>
            </a:r>
            <a:r>
              <a:rPr lang="zh-CN" altLang="en-US" sz="3200" smtClean="0"/>
              <a:t>中读出两条指令，从数据</a:t>
            </a:r>
            <a:r>
              <a:rPr lang="en-US" altLang="zh-CN" sz="3200" smtClean="0"/>
              <a:t>Cache</a:t>
            </a:r>
            <a:r>
              <a:rPr lang="zh-CN" altLang="en-US" sz="3200" smtClean="0"/>
              <a:t>中读出或写入两个数据。</a:t>
            </a:r>
          </a:p>
          <a:p>
            <a:pPr lvl="1" eaLnBrk="1" hangingPunct="1">
              <a:lnSpc>
                <a:spcPct val="90000"/>
              </a:lnSpc>
            </a:pPr>
            <a:r>
              <a:rPr lang="zh-CN" altLang="en-US" sz="3200" smtClean="0"/>
              <a:t>主要运算部件有整数部件和浮点部件</a:t>
            </a:r>
          </a:p>
        </p:txBody>
      </p:sp>
      <p:sp>
        <p:nvSpPr>
          <p:cNvPr id="2" name="日期占位符 1"/>
          <p:cNvSpPr>
            <a:spLocks noGrp="1"/>
          </p:cNvSpPr>
          <p:nvPr>
            <p:ph type="dt" sz="half" idx="10"/>
          </p:nvPr>
        </p:nvSpPr>
        <p:spPr/>
        <p:txBody>
          <a:bodyPr/>
          <a:lstStyle/>
          <a:p>
            <a:pPr>
              <a:defRPr/>
            </a:pPr>
            <a:fld id="{3D97FB62-67B8-453D-8FDD-719F26E428B6}"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211</a:t>
            </a:fld>
            <a:endParaRPr lang="en-US" altLang="zh-CN" dirty="0"/>
          </a:p>
        </p:txBody>
      </p:sp>
    </p:spTree>
    <p:extLst>
      <p:ext uri="{BB962C8B-B14F-4D97-AF65-F5344CB8AC3E}">
        <p14:creationId xmlns:p14="http://schemas.microsoft.com/office/powerpoint/2010/main" val="4091456725"/>
      </p:ext>
    </p:extLst>
  </p:cSld>
  <p:clrMapOvr>
    <a:masterClrMapping/>
  </p:clrMapOvr>
  <p:transition spd="med">
    <p:zoom/>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graphicFrame>
        <p:nvGraphicFramePr>
          <p:cNvPr id="65538" name="Object 2"/>
          <p:cNvGraphicFramePr>
            <a:graphicFrameLocks/>
          </p:cNvGraphicFramePr>
          <p:nvPr/>
        </p:nvGraphicFramePr>
        <p:xfrm>
          <a:off x="304800" y="152400"/>
          <a:ext cx="8356600" cy="6470650"/>
        </p:xfrm>
        <a:graphic>
          <a:graphicData uri="http://schemas.openxmlformats.org/presentationml/2006/ole">
            <mc:AlternateContent xmlns:mc="http://schemas.openxmlformats.org/markup-compatibility/2006">
              <mc:Choice xmlns:v="urn:schemas-microsoft-com:vml" Requires="v">
                <p:oleObj spid="_x0000_s261198" name="文档" r:id="rId4" imgW="8356320" imgH="6502320" progId="Word.Document.8">
                  <p:embed/>
                </p:oleObj>
              </mc:Choice>
              <mc:Fallback>
                <p:oleObj name="文档" r:id="rId4" imgW="8356320" imgH="6502320"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52400"/>
                        <a:ext cx="8356600" cy="647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EA03116E-A177-4BE4-BC6B-659B3A71003C}"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212</a:t>
            </a:fld>
            <a:endParaRPr lang="en-US" altLang="zh-CN" dirty="0"/>
          </a:p>
        </p:txBody>
      </p:sp>
    </p:spTree>
    <p:extLst>
      <p:ext uri="{BB962C8B-B14F-4D97-AF65-F5344CB8AC3E}">
        <p14:creationId xmlns:p14="http://schemas.microsoft.com/office/powerpoint/2010/main" val="3238401373"/>
      </p:ext>
    </p:extLst>
  </p:cSld>
  <p:clrMapOvr>
    <a:masterClrMapping/>
  </p:clrMapOvr>
  <p:transition spd="med">
    <p:zoom/>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66564" name="Rectangle 2"/>
          <p:cNvSpPr>
            <a:spLocks noChangeArrowheads="1"/>
          </p:cNvSpPr>
          <p:nvPr/>
        </p:nvSpPr>
        <p:spPr bwMode="auto">
          <a:xfrm>
            <a:off x="1676400" y="838200"/>
            <a:ext cx="601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latin typeface="Book Antiqua" pitchFamily="18" charset="0"/>
              </a:rPr>
              <a:t>MIPS R4000</a:t>
            </a:r>
            <a:r>
              <a:rPr lang="zh-CN" altLang="en-US" sz="3200">
                <a:latin typeface="Book Antiqua" pitchFamily="18" charset="0"/>
              </a:rPr>
              <a:t>处理机的流水线操作</a:t>
            </a:r>
          </a:p>
        </p:txBody>
      </p:sp>
      <p:grpSp>
        <p:nvGrpSpPr>
          <p:cNvPr id="66565" name="Group 3"/>
          <p:cNvGrpSpPr>
            <a:grpSpLocks/>
          </p:cNvGrpSpPr>
          <p:nvPr/>
        </p:nvGrpSpPr>
        <p:grpSpPr bwMode="auto">
          <a:xfrm>
            <a:off x="609600" y="1600200"/>
            <a:ext cx="7772400" cy="4495800"/>
            <a:chOff x="384" y="1008"/>
            <a:chExt cx="4896" cy="2832"/>
          </a:xfrm>
        </p:grpSpPr>
        <p:sp>
          <p:nvSpPr>
            <p:cNvPr id="66566" name="Rectangle 4"/>
            <p:cNvSpPr>
              <a:spLocks noChangeArrowheads="1"/>
            </p:cNvSpPr>
            <p:nvPr/>
          </p:nvSpPr>
          <p:spPr bwMode="auto">
            <a:xfrm>
              <a:off x="523" y="1661"/>
              <a:ext cx="701" cy="61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指令</a:t>
              </a:r>
            </a:p>
            <a:p>
              <a:pPr algn="ctr">
                <a:lnSpc>
                  <a:spcPct val="80000"/>
                </a:lnSpc>
              </a:pPr>
              <a:r>
                <a:rPr lang="en-US" altLang="zh-CN" sz="2800">
                  <a:solidFill>
                    <a:schemeClr val="tx2"/>
                  </a:solidFill>
                  <a:latin typeface="Book Antiqua" pitchFamily="18" charset="0"/>
                  <a:ea typeface="楷体_GB2312" pitchFamily="49" charset="-122"/>
                </a:rPr>
                <a:t>Cache</a:t>
              </a:r>
            </a:p>
          </p:txBody>
        </p:sp>
        <p:sp>
          <p:nvSpPr>
            <p:cNvPr id="66567" name="Line 5"/>
            <p:cNvSpPr>
              <a:spLocks noChangeShapeType="1"/>
            </p:cNvSpPr>
            <p:nvPr/>
          </p:nvSpPr>
          <p:spPr bwMode="auto">
            <a:xfrm>
              <a:off x="1317" y="1662"/>
              <a:ext cx="139"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6568" name="Line 6"/>
            <p:cNvSpPr>
              <a:spLocks noChangeShapeType="1"/>
            </p:cNvSpPr>
            <p:nvPr/>
          </p:nvSpPr>
          <p:spPr bwMode="auto">
            <a:xfrm>
              <a:off x="1317" y="1662"/>
              <a:ext cx="0" cy="61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569" name="Rectangle 7"/>
            <p:cNvSpPr>
              <a:spLocks noChangeArrowheads="1"/>
            </p:cNvSpPr>
            <p:nvPr/>
          </p:nvSpPr>
          <p:spPr bwMode="auto">
            <a:xfrm>
              <a:off x="617" y="2664"/>
              <a:ext cx="4616"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tabLst>
                  <a:tab pos="3995738" algn="l"/>
                </a:tabLst>
              </a:pPr>
              <a:r>
                <a:rPr lang="en-US" altLang="zh-CN" sz="2800">
                  <a:latin typeface="Book Antiqua" pitchFamily="18" charset="0"/>
                </a:rPr>
                <a:t>IF</a:t>
              </a:r>
              <a:r>
                <a:rPr lang="zh-CN" altLang="en-US" sz="2800">
                  <a:latin typeface="Book Antiqua" pitchFamily="18" charset="0"/>
                </a:rPr>
                <a:t>：取第一条指令	</a:t>
              </a:r>
              <a:r>
                <a:rPr lang="en-US" altLang="zh-CN" sz="2800">
                  <a:latin typeface="Book Antiqua" pitchFamily="18" charset="0"/>
                </a:rPr>
                <a:t>IS</a:t>
              </a:r>
              <a:r>
                <a:rPr lang="zh-CN" altLang="en-US" sz="2800">
                  <a:latin typeface="Book Antiqua" pitchFamily="18" charset="0"/>
                </a:rPr>
                <a:t>：取第二条指令</a:t>
              </a:r>
              <a:br>
                <a:rPr lang="zh-CN" altLang="en-US" sz="2800">
                  <a:latin typeface="Book Antiqua" pitchFamily="18" charset="0"/>
                </a:rPr>
              </a:br>
              <a:r>
                <a:rPr lang="en-US" altLang="zh-CN" sz="2800">
                  <a:latin typeface="Book Antiqua" pitchFamily="18" charset="0"/>
                </a:rPr>
                <a:t>RF</a:t>
              </a:r>
              <a:r>
                <a:rPr lang="zh-CN" altLang="en-US" sz="2800">
                  <a:latin typeface="Book Antiqua" pitchFamily="18" charset="0"/>
                </a:rPr>
                <a:t>：读寄存器堆，指令译码</a:t>
              </a:r>
              <a:br>
                <a:rPr lang="zh-CN" altLang="en-US" sz="2800">
                  <a:latin typeface="Book Antiqua" pitchFamily="18" charset="0"/>
                </a:rPr>
              </a:br>
              <a:r>
                <a:rPr lang="en-US" altLang="zh-CN" sz="2800">
                  <a:latin typeface="Book Antiqua" pitchFamily="18" charset="0"/>
                </a:rPr>
                <a:t>EX</a:t>
              </a:r>
              <a:r>
                <a:rPr lang="zh-CN" altLang="en-US" sz="2800">
                  <a:latin typeface="Book Antiqua" pitchFamily="18" charset="0"/>
                </a:rPr>
                <a:t>：执行指令	</a:t>
              </a:r>
              <a:r>
                <a:rPr lang="en-US" altLang="zh-CN" sz="2800">
                  <a:latin typeface="Book Antiqua" pitchFamily="18" charset="0"/>
                </a:rPr>
                <a:t>DF</a:t>
              </a:r>
              <a:r>
                <a:rPr lang="zh-CN" altLang="en-US" sz="2800">
                  <a:latin typeface="Book Antiqua" pitchFamily="18" charset="0"/>
                </a:rPr>
                <a:t>：取第一个数据</a:t>
              </a:r>
              <a:br>
                <a:rPr lang="zh-CN" altLang="en-US" sz="2800">
                  <a:latin typeface="Book Antiqua" pitchFamily="18" charset="0"/>
                </a:rPr>
              </a:br>
              <a:r>
                <a:rPr lang="en-US" altLang="zh-CN" sz="2800">
                  <a:latin typeface="Book Antiqua" pitchFamily="18" charset="0"/>
                </a:rPr>
                <a:t>DS</a:t>
              </a:r>
              <a:r>
                <a:rPr lang="zh-CN" altLang="en-US" sz="2800">
                  <a:latin typeface="Book Antiqua" pitchFamily="18" charset="0"/>
                </a:rPr>
                <a:t>：取第二个数据	</a:t>
              </a:r>
              <a:r>
                <a:rPr lang="en-US" altLang="zh-CN" sz="2800">
                  <a:latin typeface="Book Antiqua" pitchFamily="18" charset="0"/>
                </a:rPr>
                <a:t>TC</a:t>
              </a:r>
              <a:r>
                <a:rPr lang="zh-CN" altLang="en-US" sz="2800">
                  <a:latin typeface="Book Antiqua" pitchFamily="18" charset="0"/>
                </a:rPr>
                <a:t>：数据标志</a:t>
              </a:r>
              <a:br>
                <a:rPr lang="zh-CN" altLang="en-US" sz="2800">
                  <a:latin typeface="Book Antiqua" pitchFamily="18" charset="0"/>
                </a:rPr>
              </a:br>
              <a:r>
                <a:rPr lang="zh-CN" altLang="en-US" sz="2800">
                  <a:latin typeface="Book Antiqua" pitchFamily="18" charset="0"/>
                </a:rPr>
                <a:t>校验；</a:t>
              </a:r>
              <a:r>
                <a:rPr lang="en-US" altLang="zh-CN" sz="2800">
                  <a:latin typeface="Book Antiqua" pitchFamily="18" charset="0"/>
                </a:rPr>
                <a:t>WB</a:t>
              </a:r>
              <a:r>
                <a:rPr lang="zh-CN" altLang="en-US" sz="2800">
                  <a:latin typeface="Book Antiqua" pitchFamily="18" charset="0"/>
                </a:rPr>
                <a:t>：写回结果</a:t>
              </a:r>
            </a:p>
          </p:txBody>
        </p:sp>
        <p:sp>
          <p:nvSpPr>
            <p:cNvPr id="66570" name="Rectangle 8"/>
            <p:cNvSpPr>
              <a:spLocks noChangeArrowheads="1"/>
            </p:cNvSpPr>
            <p:nvPr/>
          </p:nvSpPr>
          <p:spPr bwMode="auto">
            <a:xfrm>
              <a:off x="1455" y="1399"/>
              <a:ext cx="842" cy="52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指令</a:t>
              </a:r>
              <a:br>
                <a:rPr lang="zh-CN" altLang="en-US" sz="2800">
                  <a:solidFill>
                    <a:schemeClr val="tx2"/>
                  </a:solidFill>
                  <a:latin typeface="Book Antiqua" pitchFamily="18" charset="0"/>
                  <a:ea typeface="楷体_GB2312" pitchFamily="49" charset="-122"/>
                </a:rPr>
              </a:br>
              <a:r>
                <a:rPr lang="zh-CN" altLang="en-US" sz="2800">
                  <a:solidFill>
                    <a:schemeClr val="tx2"/>
                  </a:solidFill>
                  <a:latin typeface="Book Antiqua" pitchFamily="18" charset="0"/>
                  <a:ea typeface="楷体_GB2312" pitchFamily="49" charset="-122"/>
                </a:rPr>
                <a:t>译码</a:t>
              </a:r>
            </a:p>
          </p:txBody>
        </p:sp>
        <p:sp>
          <p:nvSpPr>
            <p:cNvPr id="66571" name="Rectangle 9"/>
            <p:cNvSpPr>
              <a:spLocks noChangeArrowheads="1"/>
            </p:cNvSpPr>
            <p:nvPr/>
          </p:nvSpPr>
          <p:spPr bwMode="auto">
            <a:xfrm>
              <a:off x="1455" y="2009"/>
              <a:ext cx="842" cy="52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读寄</a:t>
              </a:r>
              <a:br>
                <a:rPr lang="zh-CN" altLang="en-US" sz="2800">
                  <a:solidFill>
                    <a:schemeClr val="tx2"/>
                  </a:solidFill>
                  <a:latin typeface="Book Antiqua" pitchFamily="18" charset="0"/>
                  <a:ea typeface="楷体_GB2312" pitchFamily="49" charset="-122"/>
                </a:rPr>
              </a:br>
              <a:r>
                <a:rPr lang="zh-CN" altLang="en-US" sz="2800">
                  <a:solidFill>
                    <a:schemeClr val="tx2"/>
                  </a:solidFill>
                  <a:latin typeface="Book Antiqua" pitchFamily="18" charset="0"/>
                  <a:ea typeface="楷体_GB2312" pitchFamily="49" charset="-122"/>
                </a:rPr>
                <a:t>存器堆</a:t>
              </a:r>
            </a:p>
          </p:txBody>
        </p:sp>
        <p:sp>
          <p:nvSpPr>
            <p:cNvPr id="66572" name="Rectangle 10"/>
            <p:cNvSpPr>
              <a:spLocks noChangeArrowheads="1"/>
            </p:cNvSpPr>
            <p:nvPr/>
          </p:nvSpPr>
          <p:spPr bwMode="auto">
            <a:xfrm>
              <a:off x="2481" y="2096"/>
              <a:ext cx="562" cy="351"/>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ALU</a:t>
              </a:r>
            </a:p>
          </p:txBody>
        </p:sp>
        <p:sp>
          <p:nvSpPr>
            <p:cNvPr id="66573" name="Rectangle 11"/>
            <p:cNvSpPr>
              <a:spLocks noChangeArrowheads="1"/>
            </p:cNvSpPr>
            <p:nvPr/>
          </p:nvSpPr>
          <p:spPr bwMode="auto">
            <a:xfrm>
              <a:off x="3274" y="1922"/>
              <a:ext cx="701" cy="61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数据</a:t>
              </a:r>
            </a:p>
            <a:p>
              <a:pPr algn="ctr">
                <a:lnSpc>
                  <a:spcPct val="80000"/>
                </a:lnSpc>
              </a:pPr>
              <a:r>
                <a:rPr lang="en-US" altLang="zh-CN" sz="2800">
                  <a:solidFill>
                    <a:schemeClr val="tx2"/>
                  </a:solidFill>
                  <a:latin typeface="Book Antiqua" pitchFamily="18" charset="0"/>
                  <a:ea typeface="楷体_GB2312" pitchFamily="49" charset="-122"/>
                </a:rPr>
                <a:t>Cache</a:t>
              </a:r>
            </a:p>
          </p:txBody>
        </p:sp>
        <p:sp>
          <p:nvSpPr>
            <p:cNvPr id="66574" name="Rectangle 12"/>
            <p:cNvSpPr>
              <a:spLocks noChangeArrowheads="1"/>
            </p:cNvSpPr>
            <p:nvPr/>
          </p:nvSpPr>
          <p:spPr bwMode="auto">
            <a:xfrm>
              <a:off x="4160" y="1530"/>
              <a:ext cx="328" cy="1004"/>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vert="eaVert"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标志检验</a:t>
              </a:r>
            </a:p>
          </p:txBody>
        </p:sp>
        <p:sp>
          <p:nvSpPr>
            <p:cNvPr id="66575" name="Line 13"/>
            <p:cNvSpPr>
              <a:spLocks noChangeShapeType="1"/>
            </p:cNvSpPr>
            <p:nvPr/>
          </p:nvSpPr>
          <p:spPr bwMode="auto">
            <a:xfrm>
              <a:off x="1317" y="2272"/>
              <a:ext cx="139"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6576" name="Line 14"/>
            <p:cNvSpPr>
              <a:spLocks noChangeShapeType="1"/>
            </p:cNvSpPr>
            <p:nvPr/>
          </p:nvSpPr>
          <p:spPr bwMode="auto">
            <a:xfrm>
              <a:off x="1270" y="1095"/>
              <a:ext cx="0" cy="1438"/>
            </a:xfrm>
            <a:prstGeom prst="line">
              <a:avLst/>
            </a:prstGeom>
            <a:noFill/>
            <a:ln w="12700">
              <a:solidFill>
                <a:schemeClr val="tx2"/>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577" name="Line 15"/>
            <p:cNvSpPr>
              <a:spLocks noChangeShapeType="1"/>
            </p:cNvSpPr>
            <p:nvPr/>
          </p:nvSpPr>
          <p:spPr bwMode="auto">
            <a:xfrm>
              <a:off x="431" y="1095"/>
              <a:ext cx="0" cy="1438"/>
            </a:xfrm>
            <a:prstGeom prst="line">
              <a:avLst/>
            </a:prstGeom>
            <a:noFill/>
            <a:ln w="12700">
              <a:solidFill>
                <a:schemeClr val="tx2"/>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578" name="Line 16"/>
            <p:cNvSpPr>
              <a:spLocks noChangeShapeType="1"/>
            </p:cNvSpPr>
            <p:nvPr/>
          </p:nvSpPr>
          <p:spPr bwMode="auto">
            <a:xfrm>
              <a:off x="1223" y="1967"/>
              <a:ext cx="94" cy="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579" name="Line 17"/>
            <p:cNvSpPr>
              <a:spLocks noChangeShapeType="1"/>
            </p:cNvSpPr>
            <p:nvPr/>
          </p:nvSpPr>
          <p:spPr bwMode="auto">
            <a:xfrm>
              <a:off x="2296" y="2272"/>
              <a:ext cx="186"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6580" name="Line 18"/>
            <p:cNvSpPr>
              <a:spLocks noChangeShapeType="1"/>
            </p:cNvSpPr>
            <p:nvPr/>
          </p:nvSpPr>
          <p:spPr bwMode="auto">
            <a:xfrm>
              <a:off x="2342" y="1095"/>
              <a:ext cx="0" cy="1438"/>
            </a:xfrm>
            <a:prstGeom prst="line">
              <a:avLst/>
            </a:prstGeom>
            <a:noFill/>
            <a:ln w="12700">
              <a:solidFill>
                <a:schemeClr val="tx2"/>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581" name="Line 19"/>
            <p:cNvSpPr>
              <a:spLocks noChangeShapeType="1"/>
            </p:cNvSpPr>
            <p:nvPr/>
          </p:nvSpPr>
          <p:spPr bwMode="auto">
            <a:xfrm>
              <a:off x="3042" y="2272"/>
              <a:ext cx="233"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6582" name="Line 20"/>
            <p:cNvSpPr>
              <a:spLocks noChangeShapeType="1"/>
            </p:cNvSpPr>
            <p:nvPr/>
          </p:nvSpPr>
          <p:spPr bwMode="auto">
            <a:xfrm>
              <a:off x="3088" y="1095"/>
              <a:ext cx="0" cy="1438"/>
            </a:xfrm>
            <a:prstGeom prst="line">
              <a:avLst/>
            </a:prstGeom>
            <a:noFill/>
            <a:ln w="12700">
              <a:solidFill>
                <a:schemeClr val="tx2"/>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583" name="Line 21"/>
            <p:cNvSpPr>
              <a:spLocks noChangeShapeType="1"/>
            </p:cNvSpPr>
            <p:nvPr/>
          </p:nvSpPr>
          <p:spPr bwMode="auto">
            <a:xfrm>
              <a:off x="3135" y="1662"/>
              <a:ext cx="0" cy="61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584" name="Line 22"/>
            <p:cNvSpPr>
              <a:spLocks noChangeShapeType="1"/>
            </p:cNvSpPr>
            <p:nvPr/>
          </p:nvSpPr>
          <p:spPr bwMode="auto">
            <a:xfrm>
              <a:off x="4021" y="1095"/>
              <a:ext cx="0" cy="1438"/>
            </a:xfrm>
            <a:prstGeom prst="line">
              <a:avLst/>
            </a:prstGeom>
            <a:noFill/>
            <a:ln w="12700">
              <a:solidFill>
                <a:schemeClr val="tx2"/>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585" name="Line 23"/>
            <p:cNvSpPr>
              <a:spLocks noChangeShapeType="1"/>
            </p:cNvSpPr>
            <p:nvPr/>
          </p:nvSpPr>
          <p:spPr bwMode="auto">
            <a:xfrm>
              <a:off x="3974" y="2402"/>
              <a:ext cx="187"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6586" name="Line 24"/>
            <p:cNvSpPr>
              <a:spLocks noChangeShapeType="1"/>
            </p:cNvSpPr>
            <p:nvPr/>
          </p:nvSpPr>
          <p:spPr bwMode="auto">
            <a:xfrm>
              <a:off x="3135" y="1662"/>
              <a:ext cx="1026"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6587" name="Line 25"/>
            <p:cNvSpPr>
              <a:spLocks noChangeShapeType="1"/>
            </p:cNvSpPr>
            <p:nvPr/>
          </p:nvSpPr>
          <p:spPr bwMode="auto">
            <a:xfrm>
              <a:off x="4487" y="2054"/>
              <a:ext cx="187"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6588" name="Line 26"/>
            <p:cNvSpPr>
              <a:spLocks noChangeShapeType="1"/>
            </p:cNvSpPr>
            <p:nvPr/>
          </p:nvSpPr>
          <p:spPr bwMode="auto">
            <a:xfrm>
              <a:off x="4534" y="1095"/>
              <a:ext cx="0" cy="1438"/>
            </a:xfrm>
            <a:prstGeom prst="line">
              <a:avLst/>
            </a:prstGeom>
            <a:noFill/>
            <a:ln w="12700">
              <a:solidFill>
                <a:schemeClr val="tx2"/>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589" name="Rectangle 27"/>
            <p:cNvSpPr>
              <a:spLocks noChangeArrowheads="1"/>
            </p:cNvSpPr>
            <p:nvPr/>
          </p:nvSpPr>
          <p:spPr bwMode="auto">
            <a:xfrm>
              <a:off x="4673" y="1835"/>
              <a:ext cx="561" cy="52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寄存</a:t>
              </a:r>
            </a:p>
            <a:p>
              <a:pPr algn="ctr">
                <a:lnSpc>
                  <a:spcPct val="80000"/>
                </a:lnSpc>
              </a:pPr>
              <a:r>
                <a:rPr lang="zh-CN" altLang="en-US" sz="2800">
                  <a:solidFill>
                    <a:schemeClr val="tx2"/>
                  </a:solidFill>
                  <a:latin typeface="Book Antiqua" pitchFamily="18" charset="0"/>
                  <a:ea typeface="楷体_GB2312" pitchFamily="49" charset="-122"/>
                </a:rPr>
                <a:t>器堆</a:t>
              </a:r>
            </a:p>
          </p:txBody>
        </p:sp>
        <p:sp>
          <p:nvSpPr>
            <p:cNvPr id="66590" name="Line 28"/>
            <p:cNvSpPr>
              <a:spLocks noChangeShapeType="1"/>
            </p:cNvSpPr>
            <p:nvPr/>
          </p:nvSpPr>
          <p:spPr bwMode="auto">
            <a:xfrm>
              <a:off x="5280" y="1095"/>
              <a:ext cx="0" cy="1438"/>
            </a:xfrm>
            <a:prstGeom prst="line">
              <a:avLst/>
            </a:prstGeom>
            <a:noFill/>
            <a:ln w="12700">
              <a:solidFill>
                <a:schemeClr val="tx2"/>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591" name="Rectangle 29"/>
            <p:cNvSpPr>
              <a:spLocks noChangeArrowheads="1"/>
            </p:cNvSpPr>
            <p:nvPr/>
          </p:nvSpPr>
          <p:spPr bwMode="auto">
            <a:xfrm>
              <a:off x="384" y="1008"/>
              <a:ext cx="46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IF</a:t>
              </a:r>
            </a:p>
          </p:txBody>
        </p:sp>
        <p:sp>
          <p:nvSpPr>
            <p:cNvPr id="66592" name="Rectangle 30"/>
            <p:cNvSpPr>
              <a:spLocks noChangeArrowheads="1"/>
            </p:cNvSpPr>
            <p:nvPr/>
          </p:nvSpPr>
          <p:spPr bwMode="auto">
            <a:xfrm>
              <a:off x="804" y="1008"/>
              <a:ext cx="46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IS</a:t>
              </a:r>
            </a:p>
          </p:txBody>
        </p:sp>
        <p:sp>
          <p:nvSpPr>
            <p:cNvPr id="66593" name="Rectangle 31"/>
            <p:cNvSpPr>
              <a:spLocks noChangeArrowheads="1"/>
            </p:cNvSpPr>
            <p:nvPr/>
          </p:nvSpPr>
          <p:spPr bwMode="auto">
            <a:xfrm>
              <a:off x="1596" y="1008"/>
              <a:ext cx="46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RF</a:t>
              </a:r>
            </a:p>
          </p:txBody>
        </p:sp>
        <p:sp>
          <p:nvSpPr>
            <p:cNvPr id="66594" name="Rectangle 32"/>
            <p:cNvSpPr>
              <a:spLocks noChangeArrowheads="1"/>
            </p:cNvSpPr>
            <p:nvPr/>
          </p:nvSpPr>
          <p:spPr bwMode="auto">
            <a:xfrm>
              <a:off x="2482" y="1008"/>
              <a:ext cx="46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EX</a:t>
              </a:r>
            </a:p>
          </p:txBody>
        </p:sp>
        <p:sp>
          <p:nvSpPr>
            <p:cNvPr id="66595" name="Line 33"/>
            <p:cNvSpPr>
              <a:spLocks noChangeShapeType="1"/>
            </p:cNvSpPr>
            <p:nvPr/>
          </p:nvSpPr>
          <p:spPr bwMode="auto">
            <a:xfrm>
              <a:off x="850" y="1095"/>
              <a:ext cx="0" cy="567"/>
            </a:xfrm>
            <a:prstGeom prst="line">
              <a:avLst/>
            </a:prstGeom>
            <a:noFill/>
            <a:ln w="12700">
              <a:solidFill>
                <a:schemeClr val="tx2"/>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596" name="Rectangle 34"/>
            <p:cNvSpPr>
              <a:spLocks noChangeArrowheads="1"/>
            </p:cNvSpPr>
            <p:nvPr/>
          </p:nvSpPr>
          <p:spPr bwMode="auto">
            <a:xfrm>
              <a:off x="3088" y="1008"/>
              <a:ext cx="46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DF</a:t>
              </a:r>
            </a:p>
          </p:txBody>
        </p:sp>
        <p:sp>
          <p:nvSpPr>
            <p:cNvPr id="66597" name="Rectangle 35"/>
            <p:cNvSpPr>
              <a:spLocks noChangeArrowheads="1"/>
            </p:cNvSpPr>
            <p:nvPr/>
          </p:nvSpPr>
          <p:spPr bwMode="auto">
            <a:xfrm>
              <a:off x="3555" y="1008"/>
              <a:ext cx="46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DS</a:t>
              </a:r>
            </a:p>
          </p:txBody>
        </p:sp>
        <p:sp>
          <p:nvSpPr>
            <p:cNvPr id="66598" name="Rectangle 36"/>
            <p:cNvSpPr>
              <a:spLocks noChangeArrowheads="1"/>
            </p:cNvSpPr>
            <p:nvPr/>
          </p:nvSpPr>
          <p:spPr bwMode="auto">
            <a:xfrm>
              <a:off x="4674" y="1008"/>
              <a:ext cx="46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WB</a:t>
              </a:r>
            </a:p>
          </p:txBody>
        </p:sp>
        <p:sp>
          <p:nvSpPr>
            <p:cNvPr id="66599" name="Line 37"/>
            <p:cNvSpPr>
              <a:spLocks noChangeShapeType="1"/>
            </p:cNvSpPr>
            <p:nvPr/>
          </p:nvSpPr>
          <p:spPr bwMode="auto">
            <a:xfrm>
              <a:off x="850" y="2272"/>
              <a:ext cx="0" cy="261"/>
            </a:xfrm>
            <a:prstGeom prst="line">
              <a:avLst/>
            </a:prstGeom>
            <a:noFill/>
            <a:ln w="12700">
              <a:solidFill>
                <a:schemeClr val="tx2"/>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600" name="Line 38"/>
            <p:cNvSpPr>
              <a:spLocks noChangeShapeType="1"/>
            </p:cNvSpPr>
            <p:nvPr/>
          </p:nvSpPr>
          <p:spPr bwMode="auto">
            <a:xfrm>
              <a:off x="3601" y="1095"/>
              <a:ext cx="0" cy="828"/>
            </a:xfrm>
            <a:prstGeom prst="line">
              <a:avLst/>
            </a:prstGeom>
            <a:noFill/>
            <a:ln w="12700">
              <a:solidFill>
                <a:schemeClr val="tx2"/>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6601" name="Rectangle 39"/>
            <p:cNvSpPr>
              <a:spLocks noChangeArrowheads="1"/>
            </p:cNvSpPr>
            <p:nvPr/>
          </p:nvSpPr>
          <p:spPr bwMode="auto">
            <a:xfrm>
              <a:off x="4021" y="1008"/>
              <a:ext cx="46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TC</a:t>
              </a:r>
            </a:p>
          </p:txBody>
        </p:sp>
      </p:grpSp>
      <p:graphicFrame>
        <p:nvGraphicFramePr>
          <p:cNvPr id="66562" name="Object 40">
            <a:hlinkClick r:id="" action="ppaction://ole?verb=0"/>
          </p:cNvPr>
          <p:cNvGraphicFramePr>
            <a:graphicFrameLocks noChangeAspect="1"/>
          </p:cNvGraphicFramePr>
          <p:nvPr/>
        </p:nvGraphicFramePr>
        <p:xfrm>
          <a:off x="684213" y="1268413"/>
          <a:ext cx="574675" cy="382587"/>
        </p:xfrm>
        <a:graphic>
          <a:graphicData uri="http://schemas.openxmlformats.org/presentationml/2006/ole">
            <mc:AlternateContent xmlns:mc="http://schemas.openxmlformats.org/markup-compatibility/2006">
              <mc:Choice xmlns:v="urn:schemas-microsoft-com:vml" Requires="v">
                <p:oleObj spid="_x0000_s262222" name="包" r:id="rId4" imgW="638280" imgH="466560" progId="Package">
                  <p:embed/>
                </p:oleObj>
              </mc:Choice>
              <mc:Fallback>
                <p:oleObj name="包" r:id="rId4" imgW="638280" imgH="466560" progId="Packag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268413"/>
                        <a:ext cx="574675"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09188D4D-8A56-4D8C-ACF8-A2F5BA1A2E93}"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213</a:t>
            </a:fld>
            <a:endParaRPr lang="en-US" altLang="zh-CN" dirty="0"/>
          </a:p>
        </p:txBody>
      </p:sp>
    </p:spTree>
    <p:extLst>
      <p:ext uri="{BB962C8B-B14F-4D97-AF65-F5344CB8AC3E}">
        <p14:creationId xmlns:p14="http://schemas.microsoft.com/office/powerpoint/2010/main" val="2858712484"/>
      </p:ext>
    </p:extLst>
  </p:cSld>
  <p:clrMapOvr>
    <a:masterClrMapping/>
  </p:clrMapOvr>
  <p:transition spd="med">
    <p:zoom/>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67588" name="Rectangle 2"/>
          <p:cNvSpPr>
            <a:spLocks noChangeArrowheads="1"/>
          </p:cNvSpPr>
          <p:nvPr/>
        </p:nvSpPr>
        <p:spPr bwMode="auto">
          <a:xfrm>
            <a:off x="684213" y="1370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IF</a:t>
            </a:r>
          </a:p>
        </p:txBody>
      </p:sp>
      <p:sp>
        <p:nvSpPr>
          <p:cNvPr id="67589" name="Rectangle 3"/>
          <p:cNvSpPr>
            <a:spLocks noChangeArrowheads="1"/>
          </p:cNvSpPr>
          <p:nvPr/>
        </p:nvSpPr>
        <p:spPr bwMode="auto">
          <a:xfrm>
            <a:off x="647700" y="2514600"/>
            <a:ext cx="533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流水线周期</a:t>
            </a:r>
          </a:p>
        </p:txBody>
      </p:sp>
      <p:sp>
        <p:nvSpPr>
          <p:cNvPr id="67590" name="Rectangle 4"/>
          <p:cNvSpPr>
            <a:spLocks noChangeArrowheads="1"/>
          </p:cNvSpPr>
          <p:nvPr/>
        </p:nvSpPr>
        <p:spPr bwMode="auto">
          <a:xfrm>
            <a:off x="5257800" y="5638800"/>
            <a:ext cx="259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当前</a:t>
            </a:r>
            <a:r>
              <a:rPr lang="en-US" altLang="zh-CN" sz="2800">
                <a:solidFill>
                  <a:schemeClr val="tx2"/>
                </a:solidFill>
                <a:latin typeface="Book Antiqua" pitchFamily="18" charset="0"/>
                <a:ea typeface="楷体_GB2312" pitchFamily="49" charset="-122"/>
              </a:rPr>
              <a:t>CPU</a:t>
            </a:r>
            <a:r>
              <a:rPr lang="zh-CN" altLang="en-US" sz="2800">
                <a:solidFill>
                  <a:schemeClr val="tx2"/>
                </a:solidFill>
                <a:latin typeface="Book Antiqua" pitchFamily="18" charset="0"/>
                <a:ea typeface="楷体_GB2312" pitchFamily="49" charset="-122"/>
              </a:rPr>
              <a:t>周期</a:t>
            </a:r>
          </a:p>
        </p:txBody>
      </p:sp>
      <p:sp>
        <p:nvSpPr>
          <p:cNvPr id="67591" name="Rectangle 5"/>
          <p:cNvSpPr>
            <a:spLocks noChangeArrowheads="1"/>
          </p:cNvSpPr>
          <p:nvPr/>
        </p:nvSpPr>
        <p:spPr bwMode="auto">
          <a:xfrm>
            <a:off x="1217613" y="1370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IS</a:t>
            </a:r>
          </a:p>
        </p:txBody>
      </p:sp>
      <p:sp>
        <p:nvSpPr>
          <p:cNvPr id="67592" name="Rectangle 6"/>
          <p:cNvSpPr>
            <a:spLocks noChangeArrowheads="1"/>
          </p:cNvSpPr>
          <p:nvPr/>
        </p:nvSpPr>
        <p:spPr bwMode="auto">
          <a:xfrm>
            <a:off x="1751013" y="1370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RF</a:t>
            </a:r>
          </a:p>
        </p:txBody>
      </p:sp>
      <p:sp>
        <p:nvSpPr>
          <p:cNvPr id="67593" name="Rectangle 7"/>
          <p:cNvSpPr>
            <a:spLocks noChangeArrowheads="1"/>
          </p:cNvSpPr>
          <p:nvPr/>
        </p:nvSpPr>
        <p:spPr bwMode="auto">
          <a:xfrm>
            <a:off x="2284413" y="1370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EX</a:t>
            </a:r>
          </a:p>
        </p:txBody>
      </p:sp>
      <p:sp>
        <p:nvSpPr>
          <p:cNvPr id="67594" name="Rectangle 8"/>
          <p:cNvSpPr>
            <a:spLocks noChangeArrowheads="1"/>
          </p:cNvSpPr>
          <p:nvPr/>
        </p:nvSpPr>
        <p:spPr bwMode="auto">
          <a:xfrm>
            <a:off x="2817813" y="1370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DF</a:t>
            </a:r>
          </a:p>
        </p:txBody>
      </p:sp>
      <p:sp>
        <p:nvSpPr>
          <p:cNvPr id="67595" name="Rectangle 9"/>
          <p:cNvSpPr>
            <a:spLocks noChangeArrowheads="1"/>
          </p:cNvSpPr>
          <p:nvPr/>
        </p:nvSpPr>
        <p:spPr bwMode="auto">
          <a:xfrm>
            <a:off x="3351213" y="1370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DS</a:t>
            </a:r>
          </a:p>
        </p:txBody>
      </p:sp>
      <p:sp>
        <p:nvSpPr>
          <p:cNvPr id="67596" name="Rectangle 10"/>
          <p:cNvSpPr>
            <a:spLocks noChangeArrowheads="1"/>
          </p:cNvSpPr>
          <p:nvPr/>
        </p:nvSpPr>
        <p:spPr bwMode="auto">
          <a:xfrm>
            <a:off x="3884613" y="1370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TC</a:t>
            </a:r>
          </a:p>
        </p:txBody>
      </p:sp>
      <p:sp>
        <p:nvSpPr>
          <p:cNvPr id="67597" name="Rectangle 11"/>
          <p:cNvSpPr>
            <a:spLocks noChangeArrowheads="1"/>
          </p:cNvSpPr>
          <p:nvPr/>
        </p:nvSpPr>
        <p:spPr bwMode="auto">
          <a:xfrm>
            <a:off x="4418013" y="1370013"/>
            <a:ext cx="536575" cy="460375"/>
          </a:xfrm>
          <a:prstGeom prst="rect">
            <a:avLst/>
          </a:prstGeom>
          <a:solidFill>
            <a:schemeClr val="tx2"/>
          </a:solidFill>
          <a:ln w="25400">
            <a:solidFill>
              <a:schemeClr val="tx2"/>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WB</a:t>
            </a:r>
          </a:p>
        </p:txBody>
      </p:sp>
      <p:sp>
        <p:nvSpPr>
          <p:cNvPr id="67598" name="Rectangle 12"/>
          <p:cNvSpPr>
            <a:spLocks noChangeArrowheads="1"/>
          </p:cNvSpPr>
          <p:nvPr/>
        </p:nvSpPr>
        <p:spPr bwMode="auto">
          <a:xfrm>
            <a:off x="1217613" y="1903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IF</a:t>
            </a:r>
          </a:p>
        </p:txBody>
      </p:sp>
      <p:sp>
        <p:nvSpPr>
          <p:cNvPr id="67599" name="Rectangle 13"/>
          <p:cNvSpPr>
            <a:spLocks noChangeArrowheads="1"/>
          </p:cNvSpPr>
          <p:nvPr/>
        </p:nvSpPr>
        <p:spPr bwMode="auto">
          <a:xfrm>
            <a:off x="1751013" y="1903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IS</a:t>
            </a:r>
          </a:p>
        </p:txBody>
      </p:sp>
      <p:sp>
        <p:nvSpPr>
          <p:cNvPr id="67600" name="Rectangle 14"/>
          <p:cNvSpPr>
            <a:spLocks noChangeArrowheads="1"/>
          </p:cNvSpPr>
          <p:nvPr/>
        </p:nvSpPr>
        <p:spPr bwMode="auto">
          <a:xfrm>
            <a:off x="2284413" y="1903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RF</a:t>
            </a:r>
          </a:p>
        </p:txBody>
      </p:sp>
      <p:sp>
        <p:nvSpPr>
          <p:cNvPr id="67601" name="Rectangle 15"/>
          <p:cNvSpPr>
            <a:spLocks noChangeArrowheads="1"/>
          </p:cNvSpPr>
          <p:nvPr/>
        </p:nvSpPr>
        <p:spPr bwMode="auto">
          <a:xfrm>
            <a:off x="2817813" y="1903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EX</a:t>
            </a:r>
          </a:p>
        </p:txBody>
      </p:sp>
      <p:sp>
        <p:nvSpPr>
          <p:cNvPr id="67602" name="Rectangle 16"/>
          <p:cNvSpPr>
            <a:spLocks noChangeArrowheads="1"/>
          </p:cNvSpPr>
          <p:nvPr/>
        </p:nvSpPr>
        <p:spPr bwMode="auto">
          <a:xfrm>
            <a:off x="3351213" y="1903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DF</a:t>
            </a:r>
          </a:p>
        </p:txBody>
      </p:sp>
      <p:sp>
        <p:nvSpPr>
          <p:cNvPr id="67603" name="Rectangle 17"/>
          <p:cNvSpPr>
            <a:spLocks noChangeArrowheads="1"/>
          </p:cNvSpPr>
          <p:nvPr/>
        </p:nvSpPr>
        <p:spPr bwMode="auto">
          <a:xfrm>
            <a:off x="3884613" y="1903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DS</a:t>
            </a:r>
          </a:p>
        </p:txBody>
      </p:sp>
      <p:sp>
        <p:nvSpPr>
          <p:cNvPr id="67604" name="Rectangle 18"/>
          <p:cNvSpPr>
            <a:spLocks noChangeArrowheads="1"/>
          </p:cNvSpPr>
          <p:nvPr/>
        </p:nvSpPr>
        <p:spPr bwMode="auto">
          <a:xfrm>
            <a:off x="4418013" y="1903413"/>
            <a:ext cx="536575" cy="460375"/>
          </a:xfrm>
          <a:prstGeom prst="rect">
            <a:avLst/>
          </a:prstGeom>
          <a:solidFill>
            <a:schemeClr val="tx2"/>
          </a:solidFill>
          <a:ln w="25400">
            <a:solidFill>
              <a:schemeClr val="tx2"/>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TC</a:t>
            </a:r>
          </a:p>
        </p:txBody>
      </p:sp>
      <p:sp>
        <p:nvSpPr>
          <p:cNvPr id="67605" name="Rectangle 19"/>
          <p:cNvSpPr>
            <a:spLocks noChangeArrowheads="1"/>
          </p:cNvSpPr>
          <p:nvPr/>
        </p:nvSpPr>
        <p:spPr bwMode="auto">
          <a:xfrm>
            <a:off x="4951413" y="1903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WB</a:t>
            </a:r>
          </a:p>
        </p:txBody>
      </p:sp>
      <p:sp>
        <p:nvSpPr>
          <p:cNvPr id="67606" name="Rectangle 20"/>
          <p:cNvSpPr>
            <a:spLocks noChangeArrowheads="1"/>
          </p:cNvSpPr>
          <p:nvPr/>
        </p:nvSpPr>
        <p:spPr bwMode="auto">
          <a:xfrm>
            <a:off x="1751013" y="2436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IF</a:t>
            </a:r>
          </a:p>
        </p:txBody>
      </p:sp>
      <p:sp>
        <p:nvSpPr>
          <p:cNvPr id="67607" name="Rectangle 21"/>
          <p:cNvSpPr>
            <a:spLocks noChangeArrowheads="1"/>
          </p:cNvSpPr>
          <p:nvPr/>
        </p:nvSpPr>
        <p:spPr bwMode="auto">
          <a:xfrm>
            <a:off x="2284413" y="2436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IS</a:t>
            </a:r>
          </a:p>
        </p:txBody>
      </p:sp>
      <p:sp>
        <p:nvSpPr>
          <p:cNvPr id="67608" name="Rectangle 22"/>
          <p:cNvSpPr>
            <a:spLocks noChangeArrowheads="1"/>
          </p:cNvSpPr>
          <p:nvPr/>
        </p:nvSpPr>
        <p:spPr bwMode="auto">
          <a:xfrm>
            <a:off x="2817813" y="2436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RF</a:t>
            </a:r>
          </a:p>
        </p:txBody>
      </p:sp>
      <p:sp>
        <p:nvSpPr>
          <p:cNvPr id="67609" name="Rectangle 23"/>
          <p:cNvSpPr>
            <a:spLocks noChangeArrowheads="1"/>
          </p:cNvSpPr>
          <p:nvPr/>
        </p:nvSpPr>
        <p:spPr bwMode="auto">
          <a:xfrm>
            <a:off x="3351213" y="2436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EX</a:t>
            </a:r>
          </a:p>
        </p:txBody>
      </p:sp>
      <p:sp>
        <p:nvSpPr>
          <p:cNvPr id="67610" name="Rectangle 24"/>
          <p:cNvSpPr>
            <a:spLocks noChangeArrowheads="1"/>
          </p:cNvSpPr>
          <p:nvPr/>
        </p:nvSpPr>
        <p:spPr bwMode="auto">
          <a:xfrm>
            <a:off x="3884613" y="2436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DF</a:t>
            </a:r>
          </a:p>
        </p:txBody>
      </p:sp>
      <p:sp>
        <p:nvSpPr>
          <p:cNvPr id="67611" name="Rectangle 25"/>
          <p:cNvSpPr>
            <a:spLocks noChangeArrowheads="1"/>
          </p:cNvSpPr>
          <p:nvPr/>
        </p:nvSpPr>
        <p:spPr bwMode="auto">
          <a:xfrm>
            <a:off x="4418013" y="2436813"/>
            <a:ext cx="536575" cy="460375"/>
          </a:xfrm>
          <a:prstGeom prst="rect">
            <a:avLst/>
          </a:prstGeom>
          <a:solidFill>
            <a:schemeClr val="tx2"/>
          </a:solidFill>
          <a:ln w="25400">
            <a:solidFill>
              <a:schemeClr val="tx2"/>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DS</a:t>
            </a:r>
          </a:p>
        </p:txBody>
      </p:sp>
      <p:sp>
        <p:nvSpPr>
          <p:cNvPr id="67612" name="Rectangle 26"/>
          <p:cNvSpPr>
            <a:spLocks noChangeArrowheads="1"/>
          </p:cNvSpPr>
          <p:nvPr/>
        </p:nvSpPr>
        <p:spPr bwMode="auto">
          <a:xfrm>
            <a:off x="4951413" y="2436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TC</a:t>
            </a:r>
          </a:p>
        </p:txBody>
      </p:sp>
      <p:sp>
        <p:nvSpPr>
          <p:cNvPr id="67613" name="Rectangle 27"/>
          <p:cNvSpPr>
            <a:spLocks noChangeArrowheads="1"/>
          </p:cNvSpPr>
          <p:nvPr/>
        </p:nvSpPr>
        <p:spPr bwMode="auto">
          <a:xfrm>
            <a:off x="5484813" y="2436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WB</a:t>
            </a:r>
          </a:p>
        </p:txBody>
      </p:sp>
      <p:sp>
        <p:nvSpPr>
          <p:cNvPr id="67614" name="Rectangle 28"/>
          <p:cNvSpPr>
            <a:spLocks noChangeArrowheads="1"/>
          </p:cNvSpPr>
          <p:nvPr/>
        </p:nvSpPr>
        <p:spPr bwMode="auto">
          <a:xfrm>
            <a:off x="2284413" y="29702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IF</a:t>
            </a:r>
          </a:p>
        </p:txBody>
      </p:sp>
      <p:sp>
        <p:nvSpPr>
          <p:cNvPr id="67615" name="Rectangle 29"/>
          <p:cNvSpPr>
            <a:spLocks noChangeArrowheads="1"/>
          </p:cNvSpPr>
          <p:nvPr/>
        </p:nvSpPr>
        <p:spPr bwMode="auto">
          <a:xfrm>
            <a:off x="2817813" y="29702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IS</a:t>
            </a:r>
          </a:p>
        </p:txBody>
      </p:sp>
      <p:sp>
        <p:nvSpPr>
          <p:cNvPr id="67616" name="Rectangle 30"/>
          <p:cNvSpPr>
            <a:spLocks noChangeArrowheads="1"/>
          </p:cNvSpPr>
          <p:nvPr/>
        </p:nvSpPr>
        <p:spPr bwMode="auto">
          <a:xfrm>
            <a:off x="3351213" y="29702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RF</a:t>
            </a:r>
          </a:p>
        </p:txBody>
      </p:sp>
      <p:sp>
        <p:nvSpPr>
          <p:cNvPr id="67617" name="Rectangle 31"/>
          <p:cNvSpPr>
            <a:spLocks noChangeArrowheads="1"/>
          </p:cNvSpPr>
          <p:nvPr/>
        </p:nvSpPr>
        <p:spPr bwMode="auto">
          <a:xfrm>
            <a:off x="3884613" y="29702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EX</a:t>
            </a:r>
          </a:p>
        </p:txBody>
      </p:sp>
      <p:sp>
        <p:nvSpPr>
          <p:cNvPr id="67618" name="Rectangle 32"/>
          <p:cNvSpPr>
            <a:spLocks noChangeArrowheads="1"/>
          </p:cNvSpPr>
          <p:nvPr/>
        </p:nvSpPr>
        <p:spPr bwMode="auto">
          <a:xfrm>
            <a:off x="4418013" y="2970213"/>
            <a:ext cx="536575" cy="460375"/>
          </a:xfrm>
          <a:prstGeom prst="rect">
            <a:avLst/>
          </a:prstGeom>
          <a:solidFill>
            <a:schemeClr val="tx2"/>
          </a:solidFill>
          <a:ln w="25400">
            <a:solidFill>
              <a:schemeClr val="tx2"/>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DF</a:t>
            </a:r>
          </a:p>
        </p:txBody>
      </p:sp>
      <p:sp>
        <p:nvSpPr>
          <p:cNvPr id="67619" name="Rectangle 33"/>
          <p:cNvSpPr>
            <a:spLocks noChangeArrowheads="1"/>
          </p:cNvSpPr>
          <p:nvPr/>
        </p:nvSpPr>
        <p:spPr bwMode="auto">
          <a:xfrm>
            <a:off x="4951413" y="29702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DS</a:t>
            </a:r>
          </a:p>
        </p:txBody>
      </p:sp>
      <p:sp>
        <p:nvSpPr>
          <p:cNvPr id="67620" name="Rectangle 34"/>
          <p:cNvSpPr>
            <a:spLocks noChangeArrowheads="1"/>
          </p:cNvSpPr>
          <p:nvPr/>
        </p:nvSpPr>
        <p:spPr bwMode="auto">
          <a:xfrm>
            <a:off x="5484813" y="29702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TC</a:t>
            </a:r>
          </a:p>
        </p:txBody>
      </p:sp>
      <p:sp>
        <p:nvSpPr>
          <p:cNvPr id="67621" name="Rectangle 35"/>
          <p:cNvSpPr>
            <a:spLocks noChangeArrowheads="1"/>
          </p:cNvSpPr>
          <p:nvPr/>
        </p:nvSpPr>
        <p:spPr bwMode="auto">
          <a:xfrm>
            <a:off x="6018213" y="29702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WB</a:t>
            </a:r>
          </a:p>
        </p:txBody>
      </p:sp>
      <p:sp>
        <p:nvSpPr>
          <p:cNvPr id="67622" name="Rectangle 36"/>
          <p:cNvSpPr>
            <a:spLocks noChangeArrowheads="1"/>
          </p:cNvSpPr>
          <p:nvPr/>
        </p:nvSpPr>
        <p:spPr bwMode="auto">
          <a:xfrm>
            <a:off x="2817813" y="35036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IF</a:t>
            </a:r>
          </a:p>
        </p:txBody>
      </p:sp>
      <p:sp>
        <p:nvSpPr>
          <p:cNvPr id="67623" name="Rectangle 37"/>
          <p:cNvSpPr>
            <a:spLocks noChangeArrowheads="1"/>
          </p:cNvSpPr>
          <p:nvPr/>
        </p:nvSpPr>
        <p:spPr bwMode="auto">
          <a:xfrm>
            <a:off x="3351213" y="35036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IS</a:t>
            </a:r>
          </a:p>
        </p:txBody>
      </p:sp>
      <p:sp>
        <p:nvSpPr>
          <p:cNvPr id="67624" name="Rectangle 38"/>
          <p:cNvSpPr>
            <a:spLocks noChangeArrowheads="1"/>
          </p:cNvSpPr>
          <p:nvPr/>
        </p:nvSpPr>
        <p:spPr bwMode="auto">
          <a:xfrm>
            <a:off x="3884613" y="35036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RF</a:t>
            </a:r>
          </a:p>
        </p:txBody>
      </p:sp>
      <p:sp>
        <p:nvSpPr>
          <p:cNvPr id="67625" name="Rectangle 39"/>
          <p:cNvSpPr>
            <a:spLocks noChangeArrowheads="1"/>
          </p:cNvSpPr>
          <p:nvPr/>
        </p:nvSpPr>
        <p:spPr bwMode="auto">
          <a:xfrm>
            <a:off x="4418013" y="3503613"/>
            <a:ext cx="536575" cy="460375"/>
          </a:xfrm>
          <a:prstGeom prst="rect">
            <a:avLst/>
          </a:prstGeom>
          <a:solidFill>
            <a:schemeClr val="tx2"/>
          </a:solidFill>
          <a:ln w="25400">
            <a:solidFill>
              <a:schemeClr val="tx2"/>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EX</a:t>
            </a:r>
          </a:p>
        </p:txBody>
      </p:sp>
      <p:sp>
        <p:nvSpPr>
          <p:cNvPr id="67626" name="Rectangle 40"/>
          <p:cNvSpPr>
            <a:spLocks noChangeArrowheads="1"/>
          </p:cNvSpPr>
          <p:nvPr/>
        </p:nvSpPr>
        <p:spPr bwMode="auto">
          <a:xfrm>
            <a:off x="4951413" y="35036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DF</a:t>
            </a:r>
          </a:p>
        </p:txBody>
      </p:sp>
      <p:sp>
        <p:nvSpPr>
          <p:cNvPr id="67627" name="Rectangle 41"/>
          <p:cNvSpPr>
            <a:spLocks noChangeArrowheads="1"/>
          </p:cNvSpPr>
          <p:nvPr/>
        </p:nvSpPr>
        <p:spPr bwMode="auto">
          <a:xfrm>
            <a:off x="5484813" y="35036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DS</a:t>
            </a:r>
          </a:p>
        </p:txBody>
      </p:sp>
      <p:sp>
        <p:nvSpPr>
          <p:cNvPr id="67628" name="Rectangle 42"/>
          <p:cNvSpPr>
            <a:spLocks noChangeArrowheads="1"/>
          </p:cNvSpPr>
          <p:nvPr/>
        </p:nvSpPr>
        <p:spPr bwMode="auto">
          <a:xfrm>
            <a:off x="6018213" y="35036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TC</a:t>
            </a:r>
          </a:p>
        </p:txBody>
      </p:sp>
      <p:sp>
        <p:nvSpPr>
          <p:cNvPr id="67629" name="Rectangle 43"/>
          <p:cNvSpPr>
            <a:spLocks noChangeArrowheads="1"/>
          </p:cNvSpPr>
          <p:nvPr/>
        </p:nvSpPr>
        <p:spPr bwMode="auto">
          <a:xfrm>
            <a:off x="6551613" y="35036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WB</a:t>
            </a:r>
          </a:p>
        </p:txBody>
      </p:sp>
      <p:sp>
        <p:nvSpPr>
          <p:cNvPr id="67630" name="Rectangle 44"/>
          <p:cNvSpPr>
            <a:spLocks noChangeArrowheads="1"/>
          </p:cNvSpPr>
          <p:nvPr/>
        </p:nvSpPr>
        <p:spPr bwMode="auto">
          <a:xfrm>
            <a:off x="3351213" y="4037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IF</a:t>
            </a:r>
          </a:p>
        </p:txBody>
      </p:sp>
      <p:sp>
        <p:nvSpPr>
          <p:cNvPr id="67631" name="Rectangle 45"/>
          <p:cNvSpPr>
            <a:spLocks noChangeArrowheads="1"/>
          </p:cNvSpPr>
          <p:nvPr/>
        </p:nvSpPr>
        <p:spPr bwMode="auto">
          <a:xfrm>
            <a:off x="3884613" y="4037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IS</a:t>
            </a:r>
          </a:p>
        </p:txBody>
      </p:sp>
      <p:sp>
        <p:nvSpPr>
          <p:cNvPr id="67632" name="Rectangle 46"/>
          <p:cNvSpPr>
            <a:spLocks noChangeArrowheads="1"/>
          </p:cNvSpPr>
          <p:nvPr/>
        </p:nvSpPr>
        <p:spPr bwMode="auto">
          <a:xfrm>
            <a:off x="4418013" y="4037013"/>
            <a:ext cx="536575" cy="460375"/>
          </a:xfrm>
          <a:prstGeom prst="rect">
            <a:avLst/>
          </a:prstGeom>
          <a:solidFill>
            <a:schemeClr val="tx2"/>
          </a:solidFill>
          <a:ln w="25400">
            <a:solidFill>
              <a:schemeClr val="tx2"/>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RF</a:t>
            </a:r>
          </a:p>
        </p:txBody>
      </p:sp>
      <p:sp>
        <p:nvSpPr>
          <p:cNvPr id="67633" name="Rectangle 47"/>
          <p:cNvSpPr>
            <a:spLocks noChangeArrowheads="1"/>
          </p:cNvSpPr>
          <p:nvPr/>
        </p:nvSpPr>
        <p:spPr bwMode="auto">
          <a:xfrm>
            <a:off x="4951413" y="4037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EX</a:t>
            </a:r>
          </a:p>
        </p:txBody>
      </p:sp>
      <p:sp>
        <p:nvSpPr>
          <p:cNvPr id="67634" name="Rectangle 48"/>
          <p:cNvSpPr>
            <a:spLocks noChangeArrowheads="1"/>
          </p:cNvSpPr>
          <p:nvPr/>
        </p:nvSpPr>
        <p:spPr bwMode="auto">
          <a:xfrm>
            <a:off x="5484813" y="4037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DF</a:t>
            </a:r>
          </a:p>
        </p:txBody>
      </p:sp>
      <p:sp>
        <p:nvSpPr>
          <p:cNvPr id="67635" name="Rectangle 49"/>
          <p:cNvSpPr>
            <a:spLocks noChangeArrowheads="1"/>
          </p:cNvSpPr>
          <p:nvPr/>
        </p:nvSpPr>
        <p:spPr bwMode="auto">
          <a:xfrm>
            <a:off x="6018213" y="4037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DS</a:t>
            </a:r>
          </a:p>
        </p:txBody>
      </p:sp>
      <p:sp>
        <p:nvSpPr>
          <p:cNvPr id="67636" name="Rectangle 50"/>
          <p:cNvSpPr>
            <a:spLocks noChangeArrowheads="1"/>
          </p:cNvSpPr>
          <p:nvPr/>
        </p:nvSpPr>
        <p:spPr bwMode="auto">
          <a:xfrm>
            <a:off x="6551613" y="4037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TC</a:t>
            </a:r>
          </a:p>
        </p:txBody>
      </p:sp>
      <p:sp>
        <p:nvSpPr>
          <p:cNvPr id="67637" name="Rectangle 51"/>
          <p:cNvSpPr>
            <a:spLocks noChangeArrowheads="1"/>
          </p:cNvSpPr>
          <p:nvPr/>
        </p:nvSpPr>
        <p:spPr bwMode="auto">
          <a:xfrm>
            <a:off x="7085013" y="40370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WB</a:t>
            </a:r>
          </a:p>
        </p:txBody>
      </p:sp>
      <p:sp>
        <p:nvSpPr>
          <p:cNvPr id="67638" name="Rectangle 52"/>
          <p:cNvSpPr>
            <a:spLocks noChangeArrowheads="1"/>
          </p:cNvSpPr>
          <p:nvPr/>
        </p:nvSpPr>
        <p:spPr bwMode="auto">
          <a:xfrm>
            <a:off x="3884613" y="4570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IF</a:t>
            </a:r>
          </a:p>
        </p:txBody>
      </p:sp>
      <p:sp>
        <p:nvSpPr>
          <p:cNvPr id="67639" name="Rectangle 53"/>
          <p:cNvSpPr>
            <a:spLocks noChangeArrowheads="1"/>
          </p:cNvSpPr>
          <p:nvPr/>
        </p:nvSpPr>
        <p:spPr bwMode="auto">
          <a:xfrm>
            <a:off x="4418013" y="4570413"/>
            <a:ext cx="536575" cy="460375"/>
          </a:xfrm>
          <a:prstGeom prst="rect">
            <a:avLst/>
          </a:prstGeom>
          <a:solidFill>
            <a:schemeClr val="tx2"/>
          </a:solidFill>
          <a:ln w="25400">
            <a:solidFill>
              <a:schemeClr val="tx2"/>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IS</a:t>
            </a:r>
          </a:p>
        </p:txBody>
      </p:sp>
      <p:sp>
        <p:nvSpPr>
          <p:cNvPr id="67640" name="Rectangle 54"/>
          <p:cNvSpPr>
            <a:spLocks noChangeArrowheads="1"/>
          </p:cNvSpPr>
          <p:nvPr/>
        </p:nvSpPr>
        <p:spPr bwMode="auto">
          <a:xfrm>
            <a:off x="4951413" y="4570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RF</a:t>
            </a:r>
          </a:p>
        </p:txBody>
      </p:sp>
      <p:sp>
        <p:nvSpPr>
          <p:cNvPr id="67641" name="Rectangle 55"/>
          <p:cNvSpPr>
            <a:spLocks noChangeArrowheads="1"/>
          </p:cNvSpPr>
          <p:nvPr/>
        </p:nvSpPr>
        <p:spPr bwMode="auto">
          <a:xfrm>
            <a:off x="5484813" y="4570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EX</a:t>
            </a:r>
          </a:p>
        </p:txBody>
      </p:sp>
      <p:sp>
        <p:nvSpPr>
          <p:cNvPr id="67642" name="Rectangle 56"/>
          <p:cNvSpPr>
            <a:spLocks noChangeArrowheads="1"/>
          </p:cNvSpPr>
          <p:nvPr/>
        </p:nvSpPr>
        <p:spPr bwMode="auto">
          <a:xfrm>
            <a:off x="6018213" y="4570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DF</a:t>
            </a:r>
          </a:p>
        </p:txBody>
      </p:sp>
      <p:sp>
        <p:nvSpPr>
          <p:cNvPr id="67643" name="Rectangle 57"/>
          <p:cNvSpPr>
            <a:spLocks noChangeArrowheads="1"/>
          </p:cNvSpPr>
          <p:nvPr/>
        </p:nvSpPr>
        <p:spPr bwMode="auto">
          <a:xfrm>
            <a:off x="6551613" y="4570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DS</a:t>
            </a:r>
          </a:p>
        </p:txBody>
      </p:sp>
      <p:sp>
        <p:nvSpPr>
          <p:cNvPr id="67644" name="Rectangle 58"/>
          <p:cNvSpPr>
            <a:spLocks noChangeArrowheads="1"/>
          </p:cNvSpPr>
          <p:nvPr/>
        </p:nvSpPr>
        <p:spPr bwMode="auto">
          <a:xfrm>
            <a:off x="7085013" y="4570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TC</a:t>
            </a:r>
          </a:p>
        </p:txBody>
      </p:sp>
      <p:sp>
        <p:nvSpPr>
          <p:cNvPr id="67645" name="Rectangle 59"/>
          <p:cNvSpPr>
            <a:spLocks noChangeArrowheads="1"/>
          </p:cNvSpPr>
          <p:nvPr/>
        </p:nvSpPr>
        <p:spPr bwMode="auto">
          <a:xfrm>
            <a:off x="7618413" y="45704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WB</a:t>
            </a:r>
          </a:p>
        </p:txBody>
      </p:sp>
      <p:sp>
        <p:nvSpPr>
          <p:cNvPr id="67646" name="Rectangle 60"/>
          <p:cNvSpPr>
            <a:spLocks noChangeArrowheads="1"/>
          </p:cNvSpPr>
          <p:nvPr/>
        </p:nvSpPr>
        <p:spPr bwMode="auto">
          <a:xfrm>
            <a:off x="4418013" y="5103813"/>
            <a:ext cx="536575" cy="460375"/>
          </a:xfrm>
          <a:prstGeom prst="rect">
            <a:avLst/>
          </a:prstGeom>
          <a:solidFill>
            <a:schemeClr val="tx2"/>
          </a:solidFill>
          <a:ln w="25400">
            <a:solidFill>
              <a:schemeClr val="tx2"/>
            </a:solidFill>
            <a:miter lim="800000"/>
            <a:headEnd/>
            <a:tailEnd/>
          </a:ln>
        </p:spPr>
        <p:txBody>
          <a:bodyPr wrap="none" lIns="71438" tIns="36513" rIns="71438" bIns="36513" anchor="ctr"/>
          <a:lstStyle/>
          <a:p>
            <a:pPr algn="ctr">
              <a:lnSpc>
                <a:spcPct val="80000"/>
              </a:lnSpc>
            </a:pPr>
            <a:r>
              <a:rPr lang="en-US" altLang="zh-CN">
                <a:solidFill>
                  <a:schemeClr val="bg1"/>
                </a:solidFill>
                <a:latin typeface="Book Antiqua" pitchFamily="18" charset="0"/>
                <a:ea typeface="楷体_GB2312" pitchFamily="49" charset="-122"/>
              </a:rPr>
              <a:t>IF</a:t>
            </a:r>
          </a:p>
        </p:txBody>
      </p:sp>
      <p:sp>
        <p:nvSpPr>
          <p:cNvPr id="67647" name="Rectangle 61"/>
          <p:cNvSpPr>
            <a:spLocks noChangeArrowheads="1"/>
          </p:cNvSpPr>
          <p:nvPr/>
        </p:nvSpPr>
        <p:spPr bwMode="auto">
          <a:xfrm>
            <a:off x="4951413" y="5103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IS</a:t>
            </a:r>
          </a:p>
        </p:txBody>
      </p:sp>
      <p:sp>
        <p:nvSpPr>
          <p:cNvPr id="67648" name="Rectangle 62"/>
          <p:cNvSpPr>
            <a:spLocks noChangeArrowheads="1"/>
          </p:cNvSpPr>
          <p:nvPr/>
        </p:nvSpPr>
        <p:spPr bwMode="auto">
          <a:xfrm>
            <a:off x="5484813" y="5103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RF</a:t>
            </a:r>
          </a:p>
        </p:txBody>
      </p:sp>
      <p:sp>
        <p:nvSpPr>
          <p:cNvPr id="67649" name="Rectangle 63"/>
          <p:cNvSpPr>
            <a:spLocks noChangeArrowheads="1"/>
          </p:cNvSpPr>
          <p:nvPr/>
        </p:nvSpPr>
        <p:spPr bwMode="auto">
          <a:xfrm>
            <a:off x="6018213" y="5103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EX</a:t>
            </a:r>
          </a:p>
        </p:txBody>
      </p:sp>
      <p:sp>
        <p:nvSpPr>
          <p:cNvPr id="67650" name="Rectangle 64"/>
          <p:cNvSpPr>
            <a:spLocks noChangeArrowheads="1"/>
          </p:cNvSpPr>
          <p:nvPr/>
        </p:nvSpPr>
        <p:spPr bwMode="auto">
          <a:xfrm>
            <a:off x="6551613" y="5103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DF</a:t>
            </a:r>
          </a:p>
        </p:txBody>
      </p:sp>
      <p:sp>
        <p:nvSpPr>
          <p:cNvPr id="67651" name="Rectangle 65"/>
          <p:cNvSpPr>
            <a:spLocks noChangeArrowheads="1"/>
          </p:cNvSpPr>
          <p:nvPr/>
        </p:nvSpPr>
        <p:spPr bwMode="auto">
          <a:xfrm>
            <a:off x="7085013" y="5103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DS</a:t>
            </a:r>
          </a:p>
        </p:txBody>
      </p:sp>
      <p:sp>
        <p:nvSpPr>
          <p:cNvPr id="67652" name="Rectangle 66"/>
          <p:cNvSpPr>
            <a:spLocks noChangeArrowheads="1"/>
          </p:cNvSpPr>
          <p:nvPr/>
        </p:nvSpPr>
        <p:spPr bwMode="auto">
          <a:xfrm>
            <a:off x="7618413" y="5103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TC</a:t>
            </a:r>
          </a:p>
        </p:txBody>
      </p:sp>
      <p:sp>
        <p:nvSpPr>
          <p:cNvPr id="67653" name="Rectangle 67"/>
          <p:cNvSpPr>
            <a:spLocks noChangeArrowheads="1"/>
          </p:cNvSpPr>
          <p:nvPr/>
        </p:nvSpPr>
        <p:spPr bwMode="auto">
          <a:xfrm>
            <a:off x="8151813" y="5103813"/>
            <a:ext cx="536575" cy="460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WB</a:t>
            </a:r>
          </a:p>
        </p:txBody>
      </p:sp>
      <p:sp>
        <p:nvSpPr>
          <p:cNvPr id="67654" name="Line 68"/>
          <p:cNvSpPr>
            <a:spLocks noChangeShapeType="1"/>
          </p:cNvSpPr>
          <p:nvPr/>
        </p:nvSpPr>
        <p:spPr bwMode="auto">
          <a:xfrm flipV="1">
            <a:off x="1219200" y="2438400"/>
            <a:ext cx="0" cy="22098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7655" name="Line 69"/>
          <p:cNvSpPr>
            <a:spLocks noChangeShapeType="1"/>
          </p:cNvSpPr>
          <p:nvPr/>
        </p:nvSpPr>
        <p:spPr bwMode="auto">
          <a:xfrm flipH="1">
            <a:off x="457200" y="3581400"/>
            <a:ext cx="228600"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7656" name="Line 70"/>
          <p:cNvSpPr>
            <a:spLocks noChangeShapeType="1"/>
          </p:cNvSpPr>
          <p:nvPr/>
        </p:nvSpPr>
        <p:spPr bwMode="auto">
          <a:xfrm flipV="1">
            <a:off x="685800" y="2438400"/>
            <a:ext cx="0" cy="22098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7657" name="Line 71"/>
          <p:cNvSpPr>
            <a:spLocks noChangeShapeType="1"/>
          </p:cNvSpPr>
          <p:nvPr/>
        </p:nvSpPr>
        <p:spPr bwMode="auto">
          <a:xfrm flipH="1">
            <a:off x="1219200" y="3581400"/>
            <a:ext cx="2286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7658" name="Line 72"/>
          <p:cNvSpPr>
            <a:spLocks noChangeShapeType="1"/>
          </p:cNvSpPr>
          <p:nvPr/>
        </p:nvSpPr>
        <p:spPr bwMode="auto">
          <a:xfrm flipV="1">
            <a:off x="1752600" y="4724400"/>
            <a:ext cx="0" cy="12954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7659" name="Rectangle 73"/>
          <p:cNvSpPr>
            <a:spLocks noChangeArrowheads="1"/>
          </p:cNvSpPr>
          <p:nvPr/>
        </p:nvSpPr>
        <p:spPr bwMode="auto">
          <a:xfrm>
            <a:off x="685800" y="4800600"/>
            <a:ext cx="99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主时</a:t>
            </a:r>
            <a:br>
              <a:rPr lang="zh-CN" altLang="en-US" sz="2800">
                <a:solidFill>
                  <a:schemeClr val="tx2"/>
                </a:solidFill>
                <a:latin typeface="Book Antiqua" pitchFamily="18" charset="0"/>
                <a:ea typeface="楷体_GB2312" pitchFamily="49" charset="-122"/>
              </a:rPr>
            </a:br>
            <a:r>
              <a:rPr lang="zh-CN" altLang="en-US" sz="2800">
                <a:solidFill>
                  <a:schemeClr val="tx2"/>
                </a:solidFill>
                <a:latin typeface="Book Antiqua" pitchFamily="18" charset="0"/>
                <a:ea typeface="楷体_GB2312" pitchFamily="49" charset="-122"/>
              </a:rPr>
              <a:t>钟</a:t>
            </a:r>
            <a:br>
              <a:rPr lang="zh-CN" altLang="en-US" sz="2800">
                <a:solidFill>
                  <a:schemeClr val="tx2"/>
                </a:solidFill>
                <a:latin typeface="Book Antiqua" pitchFamily="18" charset="0"/>
                <a:ea typeface="楷体_GB2312" pitchFamily="49" charset="-122"/>
              </a:rPr>
            </a:br>
            <a:r>
              <a:rPr lang="zh-CN" altLang="en-US" sz="2800">
                <a:solidFill>
                  <a:schemeClr val="tx2"/>
                </a:solidFill>
                <a:latin typeface="Book Antiqua" pitchFamily="18" charset="0"/>
                <a:ea typeface="楷体_GB2312" pitchFamily="49" charset="-122"/>
              </a:rPr>
              <a:t>周期</a:t>
            </a:r>
          </a:p>
        </p:txBody>
      </p:sp>
      <p:sp>
        <p:nvSpPr>
          <p:cNvPr id="67660" name="Line 74"/>
          <p:cNvSpPr>
            <a:spLocks noChangeShapeType="1"/>
          </p:cNvSpPr>
          <p:nvPr/>
        </p:nvSpPr>
        <p:spPr bwMode="auto">
          <a:xfrm flipH="1">
            <a:off x="1752600" y="5334000"/>
            <a:ext cx="2286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7661" name="Line 75"/>
          <p:cNvSpPr>
            <a:spLocks noChangeShapeType="1"/>
          </p:cNvSpPr>
          <p:nvPr/>
        </p:nvSpPr>
        <p:spPr bwMode="auto">
          <a:xfrm flipH="1">
            <a:off x="457200" y="5334000"/>
            <a:ext cx="228600"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7662" name="Line 76"/>
          <p:cNvSpPr>
            <a:spLocks noChangeShapeType="1"/>
          </p:cNvSpPr>
          <p:nvPr/>
        </p:nvSpPr>
        <p:spPr bwMode="auto">
          <a:xfrm flipV="1">
            <a:off x="685800" y="4724400"/>
            <a:ext cx="0" cy="12954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7663" name="Line 77"/>
          <p:cNvSpPr>
            <a:spLocks noChangeShapeType="1"/>
          </p:cNvSpPr>
          <p:nvPr/>
        </p:nvSpPr>
        <p:spPr bwMode="auto">
          <a:xfrm flipV="1">
            <a:off x="4419600" y="5638800"/>
            <a:ext cx="0" cy="4572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7664" name="Line 78"/>
          <p:cNvSpPr>
            <a:spLocks noChangeShapeType="1"/>
          </p:cNvSpPr>
          <p:nvPr/>
        </p:nvSpPr>
        <p:spPr bwMode="auto">
          <a:xfrm flipV="1">
            <a:off x="4953000" y="5638800"/>
            <a:ext cx="0" cy="4572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7665" name="Line 79"/>
          <p:cNvSpPr>
            <a:spLocks noChangeShapeType="1"/>
          </p:cNvSpPr>
          <p:nvPr/>
        </p:nvSpPr>
        <p:spPr bwMode="auto">
          <a:xfrm flipH="1">
            <a:off x="4191000" y="5867400"/>
            <a:ext cx="228600"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7666" name="Line 80"/>
          <p:cNvSpPr>
            <a:spLocks noChangeShapeType="1"/>
          </p:cNvSpPr>
          <p:nvPr/>
        </p:nvSpPr>
        <p:spPr bwMode="auto">
          <a:xfrm flipH="1">
            <a:off x="4953000" y="5867400"/>
            <a:ext cx="228600" cy="0"/>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7667" name="Rectangle 81"/>
          <p:cNvSpPr>
            <a:spLocks noChangeArrowheads="1"/>
          </p:cNvSpPr>
          <p:nvPr/>
        </p:nvSpPr>
        <p:spPr bwMode="auto">
          <a:xfrm>
            <a:off x="1143000" y="762000"/>
            <a:ext cx="670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latin typeface="Book Antiqua" pitchFamily="18" charset="0"/>
                <a:ea typeface="楷体_GB2312" pitchFamily="49" charset="-122"/>
              </a:rPr>
              <a:t>MIPS R4000</a:t>
            </a:r>
            <a:r>
              <a:rPr lang="zh-CN" altLang="en-US" sz="3200">
                <a:latin typeface="Book Antiqua" pitchFamily="18" charset="0"/>
                <a:ea typeface="楷体_GB2312" pitchFamily="49" charset="-122"/>
              </a:rPr>
              <a:t>正常指令流水线工作时序</a:t>
            </a:r>
          </a:p>
        </p:txBody>
      </p:sp>
      <p:graphicFrame>
        <p:nvGraphicFramePr>
          <p:cNvPr id="67586" name="Object 82">
            <a:hlinkClick r:id="" action="ppaction://ole?verb=0"/>
          </p:cNvPr>
          <p:cNvGraphicFramePr>
            <a:graphicFrameLocks noChangeAspect="1"/>
          </p:cNvGraphicFramePr>
          <p:nvPr/>
        </p:nvGraphicFramePr>
        <p:xfrm>
          <a:off x="7164388" y="1773238"/>
          <a:ext cx="771525" cy="466725"/>
        </p:xfrm>
        <a:graphic>
          <a:graphicData uri="http://schemas.openxmlformats.org/presentationml/2006/ole">
            <mc:AlternateContent xmlns:mc="http://schemas.openxmlformats.org/markup-compatibility/2006">
              <mc:Choice xmlns:v="urn:schemas-microsoft-com:vml" Requires="v">
                <p:oleObj spid="_x0000_s263246" name="包" r:id="rId4" imgW="771480" imgH="466560" progId="Package">
                  <p:embed/>
                </p:oleObj>
              </mc:Choice>
              <mc:Fallback>
                <p:oleObj name="包" r:id="rId4" imgW="771480" imgH="466560" progId="Packag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388" y="1773238"/>
                        <a:ext cx="77152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F153B50F-E636-408D-85DB-8DD8071A2CA7}"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214</a:t>
            </a:fld>
            <a:endParaRPr lang="en-US" altLang="zh-CN" dirty="0"/>
          </a:p>
        </p:txBody>
      </p:sp>
    </p:spTree>
    <p:extLst>
      <p:ext uri="{BB962C8B-B14F-4D97-AF65-F5344CB8AC3E}">
        <p14:creationId xmlns:p14="http://schemas.microsoft.com/office/powerpoint/2010/main" val="3015871072"/>
      </p:ext>
    </p:extLst>
  </p:cSld>
  <p:clrMapOvr>
    <a:masterClrMapping/>
  </p:clrMapOvr>
  <p:transition spd="med">
    <p:zoom/>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094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10947" name="Rectangle 2"/>
          <p:cNvSpPr>
            <a:spLocks noGrp="1" noChangeArrowheads="1"/>
          </p:cNvSpPr>
          <p:nvPr>
            <p:ph type="body" idx="1"/>
          </p:nvPr>
        </p:nvSpPr>
        <p:spPr>
          <a:xfrm>
            <a:off x="0" y="990600"/>
            <a:ext cx="8229600" cy="2209800"/>
          </a:xfrm>
          <a:noFill/>
        </p:spPr>
        <p:txBody>
          <a:bodyPr lIns="92075" tIns="46038" rIns="92075" bIns="46038"/>
          <a:lstStyle/>
          <a:p>
            <a:pPr lvl="2" eaLnBrk="1" hangingPunct="1"/>
            <a:r>
              <a:rPr lang="zh-CN" altLang="en-US" sz="2800" smtClean="0"/>
              <a:t>如果在</a:t>
            </a:r>
            <a:r>
              <a:rPr lang="en-US" altLang="zh-CN" sz="2800" smtClean="0"/>
              <a:t>LOAD</a:t>
            </a:r>
            <a:r>
              <a:rPr lang="zh-CN" altLang="en-US" sz="2800" smtClean="0"/>
              <a:t>指令之后的两条指令中，任何一条指令要在它的</a:t>
            </a:r>
            <a:r>
              <a:rPr lang="en-US" altLang="zh-CN" sz="2800" smtClean="0"/>
              <a:t>EX</a:t>
            </a:r>
            <a:r>
              <a:rPr lang="zh-CN" altLang="en-US" sz="2800" smtClean="0"/>
              <a:t>流水级使用这个数据，则指令流水线要暂停一个时钟周期</a:t>
            </a:r>
          </a:p>
          <a:p>
            <a:pPr lvl="2" eaLnBrk="1" hangingPunct="1"/>
            <a:r>
              <a:rPr lang="zh-CN" altLang="en-US" sz="2800" smtClean="0"/>
              <a:t>采用顺序发射方式</a:t>
            </a:r>
          </a:p>
        </p:txBody>
      </p:sp>
      <p:sp>
        <p:nvSpPr>
          <p:cNvPr id="2" name="日期占位符 1"/>
          <p:cNvSpPr>
            <a:spLocks noGrp="1"/>
          </p:cNvSpPr>
          <p:nvPr>
            <p:ph type="dt" sz="half" idx="10"/>
          </p:nvPr>
        </p:nvSpPr>
        <p:spPr/>
        <p:txBody>
          <a:bodyPr/>
          <a:lstStyle/>
          <a:p>
            <a:pPr>
              <a:defRPr/>
            </a:pPr>
            <a:fld id="{B767F953-9496-467B-9353-A766C3C254EE}"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215</a:t>
            </a:fld>
            <a:endParaRPr lang="en-US" altLang="zh-CN" dirty="0"/>
          </a:p>
        </p:txBody>
      </p:sp>
    </p:spTree>
    <p:extLst>
      <p:ext uri="{BB962C8B-B14F-4D97-AF65-F5344CB8AC3E}">
        <p14:creationId xmlns:p14="http://schemas.microsoft.com/office/powerpoint/2010/main" val="1790798995"/>
      </p:ext>
    </p:extLst>
  </p:cSld>
  <p:clrMapOvr>
    <a:masterClrMapping/>
  </p:clrMapOvr>
  <p:transition spd="med">
    <p:zoom/>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197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11971" name="Rectangle 2"/>
          <p:cNvSpPr>
            <a:spLocks noChangeArrowheads="1"/>
          </p:cNvSpPr>
          <p:nvPr/>
        </p:nvSpPr>
        <p:spPr bwMode="auto">
          <a:xfrm>
            <a:off x="1295400" y="1447800"/>
            <a:ext cx="670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latin typeface="Book Antiqua" pitchFamily="18" charset="0"/>
                <a:ea typeface="楷体_GB2312" pitchFamily="49" charset="-122"/>
              </a:rPr>
              <a:t>MIPS R4000</a:t>
            </a:r>
            <a:r>
              <a:rPr lang="zh-CN" altLang="en-US" sz="3200">
                <a:latin typeface="Book Antiqua" pitchFamily="18" charset="0"/>
                <a:ea typeface="楷体_GB2312" pitchFamily="49" charset="-122"/>
              </a:rPr>
              <a:t>正常指令流水线工作时序</a:t>
            </a:r>
          </a:p>
        </p:txBody>
      </p:sp>
      <p:grpSp>
        <p:nvGrpSpPr>
          <p:cNvPr id="211972" name="Group 3"/>
          <p:cNvGrpSpPr>
            <a:grpSpLocks/>
          </p:cNvGrpSpPr>
          <p:nvPr/>
        </p:nvGrpSpPr>
        <p:grpSpPr bwMode="auto">
          <a:xfrm>
            <a:off x="685800" y="2286000"/>
            <a:ext cx="7621588" cy="3125788"/>
            <a:chOff x="432" y="1440"/>
            <a:chExt cx="4801" cy="1969"/>
          </a:xfrm>
        </p:grpSpPr>
        <p:sp>
          <p:nvSpPr>
            <p:cNvPr id="211973" name="Rectangle 4"/>
            <p:cNvSpPr>
              <a:spLocks noChangeArrowheads="1"/>
            </p:cNvSpPr>
            <p:nvPr/>
          </p:nvSpPr>
          <p:spPr bwMode="auto">
            <a:xfrm>
              <a:off x="1163" y="1558"/>
              <a:ext cx="64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暂停</a:t>
              </a:r>
            </a:p>
          </p:txBody>
        </p:sp>
        <p:sp>
          <p:nvSpPr>
            <p:cNvPr id="211974" name="Rectangle 5"/>
            <p:cNvSpPr>
              <a:spLocks noChangeArrowheads="1"/>
            </p:cNvSpPr>
            <p:nvPr/>
          </p:nvSpPr>
          <p:spPr bwMode="auto">
            <a:xfrm>
              <a:off x="1528" y="3171"/>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a:p>
          </p:txBody>
        </p:sp>
        <p:sp>
          <p:nvSpPr>
            <p:cNvPr id="211975" name="Rectangle 6"/>
            <p:cNvSpPr>
              <a:spLocks noChangeArrowheads="1"/>
            </p:cNvSpPr>
            <p:nvPr/>
          </p:nvSpPr>
          <p:spPr bwMode="auto">
            <a:xfrm>
              <a:off x="1940" y="3171"/>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IF</a:t>
              </a:r>
            </a:p>
          </p:txBody>
        </p:sp>
        <p:sp>
          <p:nvSpPr>
            <p:cNvPr id="211976" name="Rectangle 7"/>
            <p:cNvSpPr>
              <a:spLocks noChangeArrowheads="1"/>
            </p:cNvSpPr>
            <p:nvPr/>
          </p:nvSpPr>
          <p:spPr bwMode="auto">
            <a:xfrm>
              <a:off x="2351" y="3171"/>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IS</a:t>
              </a:r>
            </a:p>
          </p:txBody>
        </p:sp>
        <p:sp>
          <p:nvSpPr>
            <p:cNvPr id="211977" name="Rectangle 8"/>
            <p:cNvSpPr>
              <a:spLocks noChangeArrowheads="1"/>
            </p:cNvSpPr>
            <p:nvPr/>
          </p:nvSpPr>
          <p:spPr bwMode="auto">
            <a:xfrm>
              <a:off x="2762" y="3171"/>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RF</a:t>
              </a:r>
            </a:p>
          </p:txBody>
        </p:sp>
        <p:sp>
          <p:nvSpPr>
            <p:cNvPr id="211978" name="Rectangle 9"/>
            <p:cNvSpPr>
              <a:spLocks noChangeArrowheads="1"/>
            </p:cNvSpPr>
            <p:nvPr/>
          </p:nvSpPr>
          <p:spPr bwMode="auto">
            <a:xfrm>
              <a:off x="3174" y="3171"/>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EX</a:t>
              </a:r>
            </a:p>
          </p:txBody>
        </p:sp>
        <p:sp>
          <p:nvSpPr>
            <p:cNvPr id="211979" name="Rectangle 10"/>
            <p:cNvSpPr>
              <a:spLocks noChangeArrowheads="1"/>
            </p:cNvSpPr>
            <p:nvPr/>
          </p:nvSpPr>
          <p:spPr bwMode="auto">
            <a:xfrm>
              <a:off x="3585" y="3171"/>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DF</a:t>
              </a:r>
            </a:p>
          </p:txBody>
        </p:sp>
        <p:sp>
          <p:nvSpPr>
            <p:cNvPr id="211980" name="Rectangle 11"/>
            <p:cNvSpPr>
              <a:spLocks noChangeArrowheads="1"/>
            </p:cNvSpPr>
            <p:nvPr/>
          </p:nvSpPr>
          <p:spPr bwMode="auto">
            <a:xfrm>
              <a:off x="3997" y="3171"/>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DS</a:t>
              </a:r>
            </a:p>
          </p:txBody>
        </p:sp>
        <p:sp>
          <p:nvSpPr>
            <p:cNvPr id="211981" name="Rectangle 12"/>
            <p:cNvSpPr>
              <a:spLocks noChangeArrowheads="1"/>
            </p:cNvSpPr>
            <p:nvPr/>
          </p:nvSpPr>
          <p:spPr bwMode="auto">
            <a:xfrm>
              <a:off x="4408" y="3171"/>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TC</a:t>
              </a:r>
            </a:p>
          </p:txBody>
        </p:sp>
        <p:sp>
          <p:nvSpPr>
            <p:cNvPr id="211982" name="Rectangle 13"/>
            <p:cNvSpPr>
              <a:spLocks noChangeArrowheads="1"/>
            </p:cNvSpPr>
            <p:nvPr/>
          </p:nvSpPr>
          <p:spPr bwMode="auto">
            <a:xfrm>
              <a:off x="4820" y="3171"/>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WB</a:t>
              </a:r>
            </a:p>
          </p:txBody>
        </p:sp>
        <p:sp>
          <p:nvSpPr>
            <p:cNvPr id="211983" name="Rectangle 14"/>
            <p:cNvSpPr>
              <a:spLocks noChangeArrowheads="1"/>
            </p:cNvSpPr>
            <p:nvPr/>
          </p:nvSpPr>
          <p:spPr bwMode="auto">
            <a:xfrm>
              <a:off x="1117" y="3171"/>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a:p>
          </p:txBody>
        </p:sp>
        <p:sp>
          <p:nvSpPr>
            <p:cNvPr id="211984" name="Rectangle 15"/>
            <p:cNvSpPr>
              <a:spLocks noChangeArrowheads="1"/>
            </p:cNvSpPr>
            <p:nvPr/>
          </p:nvSpPr>
          <p:spPr bwMode="auto">
            <a:xfrm>
              <a:off x="705" y="3171"/>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endParaRPr lang="en-US"/>
            </a:p>
          </p:txBody>
        </p:sp>
        <p:sp>
          <p:nvSpPr>
            <p:cNvPr id="211985" name="Rectangle 16"/>
            <p:cNvSpPr>
              <a:spLocks noChangeArrowheads="1"/>
            </p:cNvSpPr>
            <p:nvPr/>
          </p:nvSpPr>
          <p:spPr bwMode="auto">
            <a:xfrm>
              <a:off x="1940" y="2935"/>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IS</a:t>
              </a:r>
            </a:p>
          </p:txBody>
        </p:sp>
        <p:sp>
          <p:nvSpPr>
            <p:cNvPr id="211986" name="Rectangle 17"/>
            <p:cNvSpPr>
              <a:spLocks noChangeArrowheads="1"/>
            </p:cNvSpPr>
            <p:nvPr/>
          </p:nvSpPr>
          <p:spPr bwMode="auto">
            <a:xfrm>
              <a:off x="2351" y="2935"/>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RF</a:t>
              </a:r>
            </a:p>
          </p:txBody>
        </p:sp>
        <p:sp>
          <p:nvSpPr>
            <p:cNvPr id="211987" name="Rectangle 18"/>
            <p:cNvSpPr>
              <a:spLocks noChangeArrowheads="1"/>
            </p:cNvSpPr>
            <p:nvPr/>
          </p:nvSpPr>
          <p:spPr bwMode="auto">
            <a:xfrm>
              <a:off x="2762" y="2935"/>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EX</a:t>
              </a:r>
            </a:p>
          </p:txBody>
        </p:sp>
        <p:sp>
          <p:nvSpPr>
            <p:cNvPr id="211988" name="Rectangle 19"/>
            <p:cNvSpPr>
              <a:spLocks noChangeArrowheads="1"/>
            </p:cNvSpPr>
            <p:nvPr/>
          </p:nvSpPr>
          <p:spPr bwMode="auto">
            <a:xfrm>
              <a:off x="3174" y="2935"/>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DF</a:t>
              </a:r>
            </a:p>
          </p:txBody>
        </p:sp>
        <p:sp>
          <p:nvSpPr>
            <p:cNvPr id="211989" name="Rectangle 20"/>
            <p:cNvSpPr>
              <a:spLocks noChangeArrowheads="1"/>
            </p:cNvSpPr>
            <p:nvPr/>
          </p:nvSpPr>
          <p:spPr bwMode="auto">
            <a:xfrm>
              <a:off x="3585" y="2935"/>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DS</a:t>
              </a:r>
            </a:p>
          </p:txBody>
        </p:sp>
        <p:sp>
          <p:nvSpPr>
            <p:cNvPr id="211990" name="Rectangle 21"/>
            <p:cNvSpPr>
              <a:spLocks noChangeArrowheads="1"/>
            </p:cNvSpPr>
            <p:nvPr/>
          </p:nvSpPr>
          <p:spPr bwMode="auto">
            <a:xfrm>
              <a:off x="3997" y="2935"/>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TC</a:t>
              </a:r>
            </a:p>
          </p:txBody>
        </p:sp>
        <p:sp>
          <p:nvSpPr>
            <p:cNvPr id="211991" name="Rectangle 22"/>
            <p:cNvSpPr>
              <a:spLocks noChangeArrowheads="1"/>
            </p:cNvSpPr>
            <p:nvPr/>
          </p:nvSpPr>
          <p:spPr bwMode="auto">
            <a:xfrm>
              <a:off x="4408" y="2935"/>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WB</a:t>
              </a:r>
            </a:p>
          </p:txBody>
        </p:sp>
        <p:sp>
          <p:nvSpPr>
            <p:cNvPr id="211992" name="Rectangle 23"/>
            <p:cNvSpPr>
              <a:spLocks noChangeArrowheads="1"/>
            </p:cNvSpPr>
            <p:nvPr/>
          </p:nvSpPr>
          <p:spPr bwMode="auto">
            <a:xfrm>
              <a:off x="1940" y="2699"/>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RF</a:t>
              </a:r>
            </a:p>
          </p:txBody>
        </p:sp>
        <p:sp>
          <p:nvSpPr>
            <p:cNvPr id="211993" name="Rectangle 24"/>
            <p:cNvSpPr>
              <a:spLocks noChangeArrowheads="1"/>
            </p:cNvSpPr>
            <p:nvPr/>
          </p:nvSpPr>
          <p:spPr bwMode="auto">
            <a:xfrm>
              <a:off x="2351" y="2699"/>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EX</a:t>
              </a:r>
            </a:p>
          </p:txBody>
        </p:sp>
        <p:sp>
          <p:nvSpPr>
            <p:cNvPr id="211994" name="Rectangle 25"/>
            <p:cNvSpPr>
              <a:spLocks noChangeArrowheads="1"/>
            </p:cNvSpPr>
            <p:nvPr/>
          </p:nvSpPr>
          <p:spPr bwMode="auto">
            <a:xfrm>
              <a:off x="2762" y="2699"/>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DF</a:t>
              </a:r>
            </a:p>
          </p:txBody>
        </p:sp>
        <p:sp>
          <p:nvSpPr>
            <p:cNvPr id="211995" name="Rectangle 26"/>
            <p:cNvSpPr>
              <a:spLocks noChangeArrowheads="1"/>
            </p:cNvSpPr>
            <p:nvPr/>
          </p:nvSpPr>
          <p:spPr bwMode="auto">
            <a:xfrm>
              <a:off x="3174" y="2699"/>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DS</a:t>
              </a:r>
            </a:p>
          </p:txBody>
        </p:sp>
        <p:sp>
          <p:nvSpPr>
            <p:cNvPr id="211996" name="Rectangle 27"/>
            <p:cNvSpPr>
              <a:spLocks noChangeArrowheads="1"/>
            </p:cNvSpPr>
            <p:nvPr/>
          </p:nvSpPr>
          <p:spPr bwMode="auto">
            <a:xfrm>
              <a:off x="3585" y="2699"/>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TC</a:t>
              </a:r>
            </a:p>
          </p:txBody>
        </p:sp>
        <p:sp>
          <p:nvSpPr>
            <p:cNvPr id="211997" name="Rectangle 28"/>
            <p:cNvSpPr>
              <a:spLocks noChangeArrowheads="1"/>
            </p:cNvSpPr>
            <p:nvPr/>
          </p:nvSpPr>
          <p:spPr bwMode="auto">
            <a:xfrm>
              <a:off x="3997" y="2699"/>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WB</a:t>
              </a:r>
            </a:p>
          </p:txBody>
        </p:sp>
        <p:sp>
          <p:nvSpPr>
            <p:cNvPr id="211998" name="Rectangle 29"/>
            <p:cNvSpPr>
              <a:spLocks noChangeArrowheads="1"/>
            </p:cNvSpPr>
            <p:nvPr/>
          </p:nvSpPr>
          <p:spPr bwMode="auto">
            <a:xfrm>
              <a:off x="1940" y="2462"/>
              <a:ext cx="413" cy="239"/>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EX</a:t>
              </a:r>
            </a:p>
          </p:txBody>
        </p:sp>
        <p:sp>
          <p:nvSpPr>
            <p:cNvPr id="211999" name="Rectangle 30"/>
            <p:cNvSpPr>
              <a:spLocks noChangeArrowheads="1"/>
            </p:cNvSpPr>
            <p:nvPr/>
          </p:nvSpPr>
          <p:spPr bwMode="auto">
            <a:xfrm>
              <a:off x="2351" y="2462"/>
              <a:ext cx="413" cy="239"/>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DF</a:t>
              </a:r>
            </a:p>
          </p:txBody>
        </p:sp>
        <p:sp>
          <p:nvSpPr>
            <p:cNvPr id="212000" name="Rectangle 31"/>
            <p:cNvSpPr>
              <a:spLocks noChangeArrowheads="1"/>
            </p:cNvSpPr>
            <p:nvPr/>
          </p:nvSpPr>
          <p:spPr bwMode="auto">
            <a:xfrm>
              <a:off x="2762" y="2462"/>
              <a:ext cx="414" cy="239"/>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DS</a:t>
              </a:r>
            </a:p>
          </p:txBody>
        </p:sp>
        <p:sp>
          <p:nvSpPr>
            <p:cNvPr id="212001" name="Rectangle 32"/>
            <p:cNvSpPr>
              <a:spLocks noChangeArrowheads="1"/>
            </p:cNvSpPr>
            <p:nvPr/>
          </p:nvSpPr>
          <p:spPr bwMode="auto">
            <a:xfrm>
              <a:off x="3174" y="2462"/>
              <a:ext cx="413" cy="239"/>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TC</a:t>
              </a:r>
            </a:p>
          </p:txBody>
        </p:sp>
        <p:sp>
          <p:nvSpPr>
            <p:cNvPr id="212002" name="Rectangle 33"/>
            <p:cNvSpPr>
              <a:spLocks noChangeArrowheads="1"/>
            </p:cNvSpPr>
            <p:nvPr/>
          </p:nvSpPr>
          <p:spPr bwMode="auto">
            <a:xfrm>
              <a:off x="3585" y="2462"/>
              <a:ext cx="414" cy="239"/>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WB</a:t>
              </a:r>
            </a:p>
          </p:txBody>
        </p:sp>
        <p:sp>
          <p:nvSpPr>
            <p:cNvPr id="212003" name="Rectangle 34"/>
            <p:cNvSpPr>
              <a:spLocks noChangeArrowheads="1"/>
            </p:cNvSpPr>
            <p:nvPr/>
          </p:nvSpPr>
          <p:spPr bwMode="auto">
            <a:xfrm>
              <a:off x="705" y="2226"/>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EX</a:t>
              </a:r>
            </a:p>
          </p:txBody>
        </p:sp>
        <p:sp>
          <p:nvSpPr>
            <p:cNvPr id="212004" name="Rectangle 35"/>
            <p:cNvSpPr>
              <a:spLocks noChangeArrowheads="1"/>
            </p:cNvSpPr>
            <p:nvPr/>
          </p:nvSpPr>
          <p:spPr bwMode="auto">
            <a:xfrm>
              <a:off x="1117" y="2226"/>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DF</a:t>
              </a:r>
            </a:p>
          </p:txBody>
        </p:sp>
        <p:sp>
          <p:nvSpPr>
            <p:cNvPr id="212005" name="Rectangle 36"/>
            <p:cNvSpPr>
              <a:spLocks noChangeArrowheads="1"/>
            </p:cNvSpPr>
            <p:nvPr/>
          </p:nvSpPr>
          <p:spPr bwMode="auto">
            <a:xfrm>
              <a:off x="1528" y="2226"/>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DS</a:t>
              </a:r>
            </a:p>
          </p:txBody>
        </p:sp>
        <p:sp>
          <p:nvSpPr>
            <p:cNvPr id="212006" name="Rectangle 37"/>
            <p:cNvSpPr>
              <a:spLocks noChangeArrowheads="1"/>
            </p:cNvSpPr>
            <p:nvPr/>
          </p:nvSpPr>
          <p:spPr bwMode="auto">
            <a:xfrm>
              <a:off x="1940" y="2226"/>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a:t>
              </a:r>
            </a:p>
          </p:txBody>
        </p:sp>
        <p:sp>
          <p:nvSpPr>
            <p:cNvPr id="212007" name="Rectangle 38"/>
            <p:cNvSpPr>
              <a:spLocks noChangeArrowheads="1"/>
            </p:cNvSpPr>
            <p:nvPr/>
          </p:nvSpPr>
          <p:spPr bwMode="auto">
            <a:xfrm>
              <a:off x="2351" y="2226"/>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WB</a:t>
              </a:r>
            </a:p>
          </p:txBody>
        </p:sp>
        <p:sp>
          <p:nvSpPr>
            <p:cNvPr id="212008" name="Rectangle 39"/>
            <p:cNvSpPr>
              <a:spLocks noChangeArrowheads="1"/>
            </p:cNvSpPr>
            <p:nvPr/>
          </p:nvSpPr>
          <p:spPr bwMode="auto">
            <a:xfrm>
              <a:off x="705" y="1990"/>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DF</a:t>
              </a:r>
            </a:p>
          </p:txBody>
        </p:sp>
        <p:sp>
          <p:nvSpPr>
            <p:cNvPr id="212009" name="Rectangle 40"/>
            <p:cNvSpPr>
              <a:spLocks noChangeArrowheads="1"/>
            </p:cNvSpPr>
            <p:nvPr/>
          </p:nvSpPr>
          <p:spPr bwMode="auto">
            <a:xfrm>
              <a:off x="1117" y="1990"/>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DS</a:t>
              </a:r>
            </a:p>
          </p:txBody>
        </p:sp>
        <p:sp>
          <p:nvSpPr>
            <p:cNvPr id="212010" name="Rectangle 41"/>
            <p:cNvSpPr>
              <a:spLocks noChangeArrowheads="1"/>
            </p:cNvSpPr>
            <p:nvPr/>
          </p:nvSpPr>
          <p:spPr bwMode="auto">
            <a:xfrm>
              <a:off x="1528" y="1990"/>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TC</a:t>
              </a:r>
            </a:p>
          </p:txBody>
        </p:sp>
        <p:sp>
          <p:nvSpPr>
            <p:cNvPr id="212011" name="Rectangle 42"/>
            <p:cNvSpPr>
              <a:spLocks noChangeArrowheads="1"/>
            </p:cNvSpPr>
            <p:nvPr/>
          </p:nvSpPr>
          <p:spPr bwMode="auto">
            <a:xfrm>
              <a:off x="1940" y="1990"/>
              <a:ext cx="413"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WB</a:t>
              </a:r>
            </a:p>
          </p:txBody>
        </p:sp>
        <p:sp>
          <p:nvSpPr>
            <p:cNvPr id="212012" name="Rectangle 43"/>
            <p:cNvSpPr>
              <a:spLocks noChangeArrowheads="1"/>
            </p:cNvSpPr>
            <p:nvPr/>
          </p:nvSpPr>
          <p:spPr bwMode="auto">
            <a:xfrm>
              <a:off x="705" y="2935"/>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IF</a:t>
              </a:r>
            </a:p>
          </p:txBody>
        </p:sp>
        <p:sp>
          <p:nvSpPr>
            <p:cNvPr id="212013" name="Rectangle 44"/>
            <p:cNvSpPr>
              <a:spLocks noChangeArrowheads="1"/>
            </p:cNvSpPr>
            <p:nvPr/>
          </p:nvSpPr>
          <p:spPr bwMode="auto">
            <a:xfrm>
              <a:off x="705" y="2699"/>
              <a:ext cx="414" cy="2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IS</a:t>
              </a:r>
            </a:p>
          </p:txBody>
        </p:sp>
        <p:sp>
          <p:nvSpPr>
            <p:cNvPr id="212014" name="Rectangle 45"/>
            <p:cNvSpPr>
              <a:spLocks noChangeArrowheads="1"/>
            </p:cNvSpPr>
            <p:nvPr/>
          </p:nvSpPr>
          <p:spPr bwMode="auto">
            <a:xfrm>
              <a:off x="705" y="2462"/>
              <a:ext cx="414" cy="239"/>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RF</a:t>
              </a:r>
            </a:p>
          </p:txBody>
        </p:sp>
        <p:sp>
          <p:nvSpPr>
            <p:cNvPr id="212015" name="Rectangle 46"/>
            <p:cNvSpPr>
              <a:spLocks noChangeArrowheads="1"/>
            </p:cNvSpPr>
            <p:nvPr/>
          </p:nvSpPr>
          <p:spPr bwMode="auto">
            <a:xfrm>
              <a:off x="1528" y="2935"/>
              <a:ext cx="414" cy="2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212016" name="Rectangle 47"/>
            <p:cNvSpPr>
              <a:spLocks noChangeArrowheads="1"/>
            </p:cNvSpPr>
            <p:nvPr/>
          </p:nvSpPr>
          <p:spPr bwMode="auto">
            <a:xfrm>
              <a:off x="1117" y="2935"/>
              <a:ext cx="413" cy="2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212017" name="Rectangle 48"/>
            <p:cNvSpPr>
              <a:spLocks noChangeArrowheads="1"/>
            </p:cNvSpPr>
            <p:nvPr/>
          </p:nvSpPr>
          <p:spPr bwMode="auto">
            <a:xfrm>
              <a:off x="1528" y="2699"/>
              <a:ext cx="414" cy="2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212018" name="Rectangle 49"/>
            <p:cNvSpPr>
              <a:spLocks noChangeArrowheads="1"/>
            </p:cNvSpPr>
            <p:nvPr/>
          </p:nvSpPr>
          <p:spPr bwMode="auto">
            <a:xfrm>
              <a:off x="1117" y="2699"/>
              <a:ext cx="413" cy="238"/>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212019" name="Rectangle 50"/>
            <p:cNvSpPr>
              <a:spLocks noChangeArrowheads="1"/>
            </p:cNvSpPr>
            <p:nvPr/>
          </p:nvSpPr>
          <p:spPr bwMode="auto">
            <a:xfrm>
              <a:off x="1528" y="2462"/>
              <a:ext cx="414" cy="239"/>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212020" name="Rectangle 51"/>
            <p:cNvSpPr>
              <a:spLocks noChangeArrowheads="1"/>
            </p:cNvSpPr>
            <p:nvPr/>
          </p:nvSpPr>
          <p:spPr bwMode="auto">
            <a:xfrm>
              <a:off x="1117" y="2462"/>
              <a:ext cx="413" cy="239"/>
            </a:xfrm>
            <a:prstGeom prst="rect">
              <a:avLst/>
            </a:prstGeom>
            <a:pattFill prst="ltUpDiag">
              <a:fgClr>
                <a:schemeClr val="tx2"/>
              </a:fgClr>
              <a:bgClr>
                <a:schemeClr val="bg1"/>
              </a:bgClr>
            </a:pattFill>
            <a:ln w="25400">
              <a:solidFill>
                <a:schemeClr val="tx2"/>
              </a:solidFill>
              <a:miter lim="800000"/>
              <a:headEnd/>
              <a:tailEnd/>
            </a:ln>
          </p:spPr>
          <p:txBody>
            <a:bodyPr wrap="none" lIns="71438" tIns="36513" rIns="71438" bIns="36513" anchor="ctr"/>
            <a:lstStyle/>
            <a:p>
              <a:pPr algn="ctr">
                <a:lnSpc>
                  <a:spcPct val="80000"/>
                </a:lnSpc>
              </a:pPr>
              <a:endParaRPr lang="en-US"/>
            </a:p>
          </p:txBody>
        </p:sp>
        <p:sp>
          <p:nvSpPr>
            <p:cNvPr id="212021" name="Rectangle 52"/>
            <p:cNvSpPr>
              <a:spLocks noChangeArrowheads="1"/>
            </p:cNvSpPr>
            <p:nvPr/>
          </p:nvSpPr>
          <p:spPr bwMode="auto">
            <a:xfrm>
              <a:off x="432" y="1991"/>
              <a:ext cx="27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a:t>
              </a:r>
              <a:r>
                <a:rPr lang="en-US" altLang="zh-CN" sz="2900" baseline="-25000">
                  <a:solidFill>
                    <a:schemeClr val="tx2"/>
                  </a:solidFill>
                  <a:latin typeface="Book Antiqua" pitchFamily="18" charset="0"/>
                  <a:ea typeface="楷体_GB2312" pitchFamily="49" charset="-122"/>
                </a:rPr>
                <a:t>1</a:t>
              </a:r>
            </a:p>
          </p:txBody>
        </p:sp>
        <p:sp>
          <p:nvSpPr>
            <p:cNvPr id="212022" name="Rectangle 53"/>
            <p:cNvSpPr>
              <a:spLocks noChangeArrowheads="1"/>
            </p:cNvSpPr>
            <p:nvPr/>
          </p:nvSpPr>
          <p:spPr bwMode="auto">
            <a:xfrm>
              <a:off x="432" y="2227"/>
              <a:ext cx="27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a:t>
              </a:r>
              <a:r>
                <a:rPr lang="en-US" altLang="zh-CN" sz="2900" baseline="-25000">
                  <a:solidFill>
                    <a:schemeClr val="tx2"/>
                  </a:solidFill>
                  <a:latin typeface="Book Antiqua" pitchFamily="18" charset="0"/>
                  <a:ea typeface="楷体_GB2312" pitchFamily="49" charset="-122"/>
                </a:rPr>
                <a:t>2</a:t>
              </a:r>
            </a:p>
          </p:txBody>
        </p:sp>
        <p:sp>
          <p:nvSpPr>
            <p:cNvPr id="212023" name="Rectangle 54"/>
            <p:cNvSpPr>
              <a:spLocks noChangeArrowheads="1"/>
            </p:cNvSpPr>
            <p:nvPr/>
          </p:nvSpPr>
          <p:spPr bwMode="auto">
            <a:xfrm>
              <a:off x="432" y="2463"/>
              <a:ext cx="274"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a:t>
              </a:r>
              <a:r>
                <a:rPr lang="en-US" altLang="zh-CN" sz="2900" baseline="-25000">
                  <a:solidFill>
                    <a:schemeClr val="tx2"/>
                  </a:solidFill>
                  <a:latin typeface="Book Antiqua" pitchFamily="18" charset="0"/>
                  <a:ea typeface="楷体_GB2312" pitchFamily="49" charset="-122"/>
                </a:rPr>
                <a:t>3</a:t>
              </a:r>
            </a:p>
          </p:txBody>
        </p:sp>
        <p:sp>
          <p:nvSpPr>
            <p:cNvPr id="212024" name="Rectangle 55"/>
            <p:cNvSpPr>
              <a:spLocks noChangeArrowheads="1"/>
            </p:cNvSpPr>
            <p:nvPr/>
          </p:nvSpPr>
          <p:spPr bwMode="auto">
            <a:xfrm>
              <a:off x="432" y="2700"/>
              <a:ext cx="27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a:t>
              </a:r>
              <a:r>
                <a:rPr lang="en-US" altLang="zh-CN" sz="2900" baseline="-25000">
                  <a:solidFill>
                    <a:schemeClr val="tx2"/>
                  </a:solidFill>
                  <a:latin typeface="Book Antiqua" pitchFamily="18" charset="0"/>
                  <a:ea typeface="楷体_GB2312" pitchFamily="49" charset="-122"/>
                </a:rPr>
                <a:t>4</a:t>
              </a:r>
            </a:p>
          </p:txBody>
        </p:sp>
        <p:sp>
          <p:nvSpPr>
            <p:cNvPr id="212025" name="Rectangle 56"/>
            <p:cNvSpPr>
              <a:spLocks noChangeArrowheads="1"/>
            </p:cNvSpPr>
            <p:nvPr/>
          </p:nvSpPr>
          <p:spPr bwMode="auto">
            <a:xfrm>
              <a:off x="432" y="2936"/>
              <a:ext cx="27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a:t>
              </a:r>
              <a:r>
                <a:rPr lang="en-US" altLang="zh-CN" sz="2900" baseline="-25000">
                  <a:solidFill>
                    <a:schemeClr val="tx2"/>
                  </a:solidFill>
                  <a:latin typeface="Book Antiqua" pitchFamily="18" charset="0"/>
                  <a:ea typeface="楷体_GB2312" pitchFamily="49" charset="-122"/>
                </a:rPr>
                <a:t>5</a:t>
              </a:r>
            </a:p>
          </p:txBody>
        </p:sp>
        <p:sp>
          <p:nvSpPr>
            <p:cNvPr id="212026" name="Rectangle 57"/>
            <p:cNvSpPr>
              <a:spLocks noChangeArrowheads="1"/>
            </p:cNvSpPr>
            <p:nvPr/>
          </p:nvSpPr>
          <p:spPr bwMode="auto">
            <a:xfrm>
              <a:off x="432" y="3172"/>
              <a:ext cx="27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a:t>
              </a:r>
              <a:r>
                <a:rPr lang="en-US" altLang="zh-CN" sz="2900" baseline="-25000">
                  <a:solidFill>
                    <a:schemeClr val="tx2"/>
                  </a:solidFill>
                  <a:latin typeface="Book Antiqua" pitchFamily="18" charset="0"/>
                  <a:ea typeface="楷体_GB2312" pitchFamily="49" charset="-122"/>
                </a:rPr>
                <a:t>6</a:t>
              </a:r>
            </a:p>
          </p:txBody>
        </p:sp>
        <p:sp>
          <p:nvSpPr>
            <p:cNvPr id="212027" name="Rectangle 58"/>
            <p:cNvSpPr>
              <a:spLocks noChangeArrowheads="1"/>
            </p:cNvSpPr>
            <p:nvPr/>
          </p:nvSpPr>
          <p:spPr bwMode="auto">
            <a:xfrm>
              <a:off x="752" y="1479"/>
              <a:ext cx="320"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运行</a:t>
              </a:r>
            </a:p>
          </p:txBody>
        </p:sp>
        <p:sp>
          <p:nvSpPr>
            <p:cNvPr id="212028" name="Line 59"/>
            <p:cNvSpPr>
              <a:spLocks noChangeShapeType="1"/>
            </p:cNvSpPr>
            <p:nvPr/>
          </p:nvSpPr>
          <p:spPr bwMode="auto">
            <a:xfrm flipV="1">
              <a:off x="706" y="1440"/>
              <a:ext cx="0" cy="47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2029" name="Line 60"/>
            <p:cNvSpPr>
              <a:spLocks noChangeShapeType="1"/>
            </p:cNvSpPr>
            <p:nvPr/>
          </p:nvSpPr>
          <p:spPr bwMode="auto">
            <a:xfrm flipV="1">
              <a:off x="1118" y="1440"/>
              <a:ext cx="0" cy="47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2030" name="Line 61"/>
            <p:cNvSpPr>
              <a:spLocks noChangeShapeType="1"/>
            </p:cNvSpPr>
            <p:nvPr/>
          </p:nvSpPr>
          <p:spPr bwMode="auto">
            <a:xfrm flipV="1">
              <a:off x="1941" y="1440"/>
              <a:ext cx="0" cy="47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2031" name="Line 62"/>
            <p:cNvSpPr>
              <a:spLocks noChangeShapeType="1"/>
            </p:cNvSpPr>
            <p:nvPr/>
          </p:nvSpPr>
          <p:spPr bwMode="auto">
            <a:xfrm flipV="1">
              <a:off x="5232" y="1440"/>
              <a:ext cx="0" cy="47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2032" name="Rectangle 63"/>
            <p:cNvSpPr>
              <a:spLocks noChangeArrowheads="1"/>
            </p:cNvSpPr>
            <p:nvPr/>
          </p:nvSpPr>
          <p:spPr bwMode="auto">
            <a:xfrm>
              <a:off x="2946" y="1558"/>
              <a:ext cx="128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dist">
                <a:lnSpc>
                  <a:spcPct val="80000"/>
                </a:lnSpc>
              </a:pPr>
              <a:r>
                <a:rPr lang="zh-CN" altLang="en-US" sz="2800">
                  <a:solidFill>
                    <a:schemeClr val="tx2"/>
                  </a:solidFill>
                  <a:latin typeface="Book Antiqua" pitchFamily="18" charset="0"/>
                  <a:ea typeface="楷体_GB2312" pitchFamily="49" charset="-122"/>
                </a:rPr>
                <a:t>运行</a:t>
              </a:r>
            </a:p>
          </p:txBody>
        </p:sp>
        <p:sp>
          <p:nvSpPr>
            <p:cNvPr id="212033" name="Rectangle 64"/>
            <p:cNvSpPr>
              <a:spLocks noChangeArrowheads="1"/>
            </p:cNvSpPr>
            <p:nvPr/>
          </p:nvSpPr>
          <p:spPr bwMode="auto">
            <a:xfrm>
              <a:off x="2809" y="1952"/>
              <a:ext cx="1006"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Load</a:t>
              </a:r>
              <a:r>
                <a:rPr lang="zh-CN" altLang="en-US" sz="2800">
                  <a:solidFill>
                    <a:schemeClr val="tx2"/>
                  </a:solidFill>
                  <a:latin typeface="Book Antiqua" pitchFamily="18" charset="0"/>
                  <a:ea typeface="楷体_GB2312" pitchFamily="49" charset="-122"/>
                </a:rPr>
                <a:t>指令</a:t>
              </a:r>
            </a:p>
          </p:txBody>
        </p:sp>
        <p:sp>
          <p:nvSpPr>
            <p:cNvPr id="212034" name="Line 65"/>
            <p:cNvSpPr>
              <a:spLocks noChangeShapeType="1"/>
            </p:cNvSpPr>
            <p:nvPr/>
          </p:nvSpPr>
          <p:spPr bwMode="auto">
            <a:xfrm flipH="1">
              <a:off x="2809" y="2188"/>
              <a:ext cx="412" cy="157"/>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2035" name="Rectangle 66"/>
            <p:cNvSpPr>
              <a:spLocks noChangeArrowheads="1"/>
            </p:cNvSpPr>
            <p:nvPr/>
          </p:nvSpPr>
          <p:spPr bwMode="auto">
            <a:xfrm>
              <a:off x="3815" y="2148"/>
              <a:ext cx="1417"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使用</a:t>
              </a:r>
              <a:r>
                <a:rPr lang="en-US" altLang="zh-CN" sz="2800">
                  <a:solidFill>
                    <a:schemeClr val="tx2"/>
                  </a:solidFill>
                  <a:latin typeface="Book Antiqua" pitchFamily="18" charset="0"/>
                  <a:ea typeface="楷体_GB2312" pitchFamily="49" charset="-122"/>
                </a:rPr>
                <a:t>Load</a:t>
              </a:r>
              <a:r>
                <a:rPr lang="zh-CN" altLang="en-US" sz="2800">
                  <a:solidFill>
                    <a:schemeClr val="tx2"/>
                  </a:solidFill>
                  <a:latin typeface="Book Antiqua" pitchFamily="18" charset="0"/>
                  <a:ea typeface="楷体_GB2312" pitchFamily="49" charset="-122"/>
                </a:rPr>
                <a:t>数据</a:t>
              </a:r>
            </a:p>
          </p:txBody>
        </p:sp>
        <p:sp>
          <p:nvSpPr>
            <p:cNvPr id="212036" name="Line 67"/>
            <p:cNvSpPr>
              <a:spLocks noChangeShapeType="1"/>
            </p:cNvSpPr>
            <p:nvPr/>
          </p:nvSpPr>
          <p:spPr bwMode="auto">
            <a:xfrm flipH="1">
              <a:off x="4043" y="2385"/>
              <a:ext cx="412" cy="157"/>
            </a:xfrm>
            <a:prstGeom prst="line">
              <a:avLst/>
            </a:prstGeom>
            <a:noFill/>
            <a:ln w="127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2037" name="Line 68"/>
            <p:cNvSpPr>
              <a:spLocks noChangeShapeType="1"/>
            </p:cNvSpPr>
            <p:nvPr/>
          </p:nvSpPr>
          <p:spPr bwMode="auto">
            <a:xfrm>
              <a:off x="1712" y="2424"/>
              <a:ext cx="274" cy="157"/>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 name="日期占位符 1"/>
          <p:cNvSpPr>
            <a:spLocks noGrp="1"/>
          </p:cNvSpPr>
          <p:nvPr>
            <p:ph type="dt" sz="half" idx="10"/>
          </p:nvPr>
        </p:nvSpPr>
        <p:spPr/>
        <p:txBody>
          <a:bodyPr/>
          <a:lstStyle/>
          <a:p>
            <a:pPr>
              <a:defRPr/>
            </a:pPr>
            <a:fld id="{89BB1A26-57D0-467E-9CFD-3904FDF08008}"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216</a:t>
            </a:fld>
            <a:endParaRPr lang="en-US" altLang="zh-CN" dirty="0"/>
          </a:p>
        </p:txBody>
      </p:sp>
    </p:spTree>
    <p:extLst>
      <p:ext uri="{BB962C8B-B14F-4D97-AF65-F5344CB8AC3E}">
        <p14:creationId xmlns:p14="http://schemas.microsoft.com/office/powerpoint/2010/main" val="3990577184"/>
      </p:ext>
    </p:extLst>
  </p:cSld>
  <p:clrMapOvr>
    <a:masterClrMapping/>
  </p:clrMapOvr>
  <p:transition spd="med">
    <p:zoom/>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68613" name="Rectangle 2"/>
          <p:cNvSpPr>
            <a:spLocks noGrp="1" noChangeArrowheads="1"/>
          </p:cNvSpPr>
          <p:nvPr>
            <p:ph type="body" idx="1"/>
          </p:nvPr>
        </p:nvSpPr>
        <p:spPr>
          <a:xfrm>
            <a:off x="304800" y="1143000"/>
            <a:ext cx="8458200" cy="5715000"/>
          </a:xfrm>
          <a:noFill/>
        </p:spPr>
        <p:txBody>
          <a:bodyPr lIns="92075" tIns="46038" rIns="92075" bIns="46038"/>
          <a:lstStyle/>
          <a:p>
            <a:pPr lvl="2" eaLnBrk="1" hangingPunct="1">
              <a:buClr>
                <a:srgbClr val="CC6600"/>
              </a:buClr>
              <a:buSzPct val="45000"/>
              <a:buFont typeface="Wingdings" pitchFamily="2" charset="2"/>
              <a:buChar char="Ø"/>
            </a:pPr>
            <a:r>
              <a:rPr lang="zh-CN" altLang="en-US" sz="3200" smtClean="0">
                <a:solidFill>
                  <a:srgbClr val="CC6600"/>
                </a:solidFill>
                <a:ea typeface="黑体" pitchFamily="2" charset="-122"/>
              </a:rPr>
              <a:t>超流水线处理机性能</a:t>
            </a:r>
          </a:p>
          <a:p>
            <a:pPr lvl="1" eaLnBrk="1" hangingPunct="1"/>
            <a:r>
              <a:rPr lang="zh-CN" altLang="en-US" smtClean="0"/>
              <a:t>指令级并行度为</a:t>
            </a:r>
            <a:r>
              <a:rPr lang="en-US" altLang="zh-CN" smtClean="0"/>
              <a:t>(1,n)</a:t>
            </a:r>
            <a:r>
              <a:rPr lang="zh-CN" altLang="en-US" smtClean="0"/>
              <a:t>的超流水线处理机，执行</a:t>
            </a:r>
            <a:r>
              <a:rPr lang="en-US" altLang="zh-CN" smtClean="0"/>
              <a:t>N</a:t>
            </a:r>
            <a:r>
              <a:rPr lang="zh-CN" altLang="en-US" smtClean="0"/>
              <a:t>条指令所的时间为：</a:t>
            </a:r>
          </a:p>
          <a:p>
            <a:pPr lvl="3" eaLnBrk="1" hangingPunct="1"/>
            <a:endParaRPr lang="zh-CN" altLang="en-US" smtClean="0"/>
          </a:p>
          <a:p>
            <a:pPr lvl="3" eaLnBrk="1" hangingPunct="1"/>
            <a:endParaRPr lang="zh-CN" altLang="en-US" smtClean="0"/>
          </a:p>
          <a:p>
            <a:pPr lvl="3" eaLnBrk="1" hangingPunct="1"/>
            <a:endParaRPr lang="zh-CN" altLang="en-US" smtClean="0"/>
          </a:p>
          <a:p>
            <a:pPr lvl="1" eaLnBrk="1" hangingPunct="1"/>
            <a:r>
              <a:rPr lang="zh-CN" altLang="en-US" smtClean="0"/>
              <a:t>超流水线处理机相对于单流水线普通标量处理机的加速比为：</a:t>
            </a:r>
          </a:p>
        </p:txBody>
      </p:sp>
      <p:graphicFrame>
        <p:nvGraphicFramePr>
          <p:cNvPr id="68610" name="Object 3"/>
          <p:cNvGraphicFramePr>
            <a:graphicFrameLocks/>
          </p:cNvGraphicFramePr>
          <p:nvPr/>
        </p:nvGraphicFramePr>
        <p:xfrm>
          <a:off x="2209800" y="2714625"/>
          <a:ext cx="4368800" cy="1019175"/>
        </p:xfrm>
        <a:graphic>
          <a:graphicData uri="http://schemas.openxmlformats.org/presentationml/2006/ole">
            <mc:AlternateContent xmlns:mc="http://schemas.openxmlformats.org/markup-compatibility/2006">
              <mc:Choice xmlns:v="urn:schemas-microsoft-com:vml" Requires="v">
                <p:oleObj spid="_x0000_s264346" name="公式" r:id="rId4" imgW="4368600" imgH="1019160" progId="Equation.3">
                  <p:embed/>
                </p:oleObj>
              </mc:Choice>
              <mc:Fallback>
                <p:oleObj name="公式" r:id="rId4" imgW="4368600" imgH="101916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714625"/>
                        <a:ext cx="43688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1" name="Object 4"/>
          <p:cNvGraphicFramePr>
            <a:graphicFrameLocks/>
          </p:cNvGraphicFramePr>
          <p:nvPr/>
        </p:nvGraphicFramePr>
        <p:xfrm>
          <a:off x="1981200" y="4876800"/>
          <a:ext cx="5664200" cy="1427163"/>
        </p:xfrm>
        <a:graphic>
          <a:graphicData uri="http://schemas.openxmlformats.org/presentationml/2006/ole">
            <mc:AlternateContent xmlns:mc="http://schemas.openxmlformats.org/markup-compatibility/2006">
              <mc:Choice xmlns:v="urn:schemas-microsoft-com:vml" Requires="v">
                <p:oleObj spid="_x0000_s264347" name="公式" r:id="rId6" imgW="5663880" imgH="1427040" progId="Equation.3">
                  <p:embed/>
                </p:oleObj>
              </mc:Choice>
              <mc:Fallback>
                <p:oleObj name="公式" r:id="rId6" imgW="5663880" imgH="142704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4876800"/>
                        <a:ext cx="5664200"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0B56A3C6-3EA7-4045-AD42-F5B06CB19901}"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217</a:t>
            </a:fld>
            <a:endParaRPr lang="en-US" altLang="zh-CN" dirty="0"/>
          </a:p>
        </p:txBody>
      </p:sp>
    </p:spTree>
    <p:extLst>
      <p:ext uri="{BB962C8B-B14F-4D97-AF65-F5344CB8AC3E}">
        <p14:creationId xmlns:p14="http://schemas.microsoft.com/office/powerpoint/2010/main" val="2446589014"/>
      </p:ext>
    </p:extLst>
  </p:cSld>
  <p:clrMapOvr>
    <a:masterClrMapping/>
  </p:clrMapOvr>
  <p:transition spd="med">
    <p:zoom/>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69636" name="Rectangle 2"/>
          <p:cNvSpPr>
            <a:spLocks noGrp="1" noChangeArrowheads="1"/>
          </p:cNvSpPr>
          <p:nvPr>
            <p:ph type="body" idx="1"/>
          </p:nvPr>
        </p:nvSpPr>
        <p:spPr>
          <a:xfrm>
            <a:off x="381000" y="1676400"/>
            <a:ext cx="8458200" cy="3552825"/>
          </a:xfrm>
          <a:noFill/>
        </p:spPr>
        <p:txBody>
          <a:bodyPr lIns="92075" tIns="46038" rIns="92075" bIns="46038"/>
          <a:lstStyle/>
          <a:p>
            <a:pPr lvl="1" eaLnBrk="1" hangingPunct="1"/>
            <a:r>
              <a:rPr lang="zh-CN" altLang="en-US" sz="3200" smtClean="0"/>
              <a:t>即：</a:t>
            </a:r>
            <a:br>
              <a:rPr lang="zh-CN" altLang="en-US" sz="3200" smtClean="0"/>
            </a:br>
            <a:endParaRPr lang="zh-CN" altLang="en-US" sz="3200" smtClean="0"/>
          </a:p>
          <a:p>
            <a:pPr lvl="3" eaLnBrk="1" hangingPunct="1"/>
            <a:endParaRPr lang="zh-CN" altLang="en-US" sz="2400" smtClean="0"/>
          </a:p>
          <a:p>
            <a:pPr lvl="3" eaLnBrk="1" hangingPunct="1"/>
            <a:endParaRPr lang="zh-CN" altLang="en-US" sz="2400" smtClean="0"/>
          </a:p>
          <a:p>
            <a:pPr lvl="1" eaLnBrk="1" hangingPunct="1"/>
            <a:r>
              <a:rPr lang="zh-CN" altLang="en-US" sz="3200" smtClean="0"/>
              <a:t>超流水线处理机的加速比的最大值为：</a:t>
            </a:r>
          </a:p>
          <a:p>
            <a:pPr lvl="2" eaLnBrk="1" hangingPunct="1"/>
            <a:r>
              <a:rPr lang="en-US" altLang="zh-CN" sz="3200" b="1" smtClean="0">
                <a:solidFill>
                  <a:schemeClr val="tx2"/>
                </a:solidFill>
              </a:rPr>
              <a:t>S(1,n)</a:t>
            </a:r>
            <a:r>
              <a:rPr lang="en-US" altLang="zh-CN" sz="3200" b="1" baseline="-25000" smtClean="0">
                <a:solidFill>
                  <a:schemeClr val="tx2"/>
                </a:solidFill>
              </a:rPr>
              <a:t>MAX </a:t>
            </a:r>
            <a:r>
              <a:rPr lang="en-US" altLang="zh-CN" sz="3200" b="1" smtClean="0">
                <a:solidFill>
                  <a:schemeClr val="tx2"/>
                </a:solidFill>
              </a:rPr>
              <a:t>= </a:t>
            </a:r>
            <a:r>
              <a:rPr lang="en-US" altLang="zh-CN" sz="3200" b="1" i="1" smtClean="0">
                <a:solidFill>
                  <a:schemeClr val="tx2"/>
                </a:solidFill>
              </a:rPr>
              <a:t>n</a:t>
            </a:r>
          </a:p>
        </p:txBody>
      </p:sp>
      <p:graphicFrame>
        <p:nvGraphicFramePr>
          <p:cNvPr id="69634" name="Object 3"/>
          <p:cNvGraphicFramePr>
            <a:graphicFrameLocks/>
          </p:cNvGraphicFramePr>
          <p:nvPr/>
        </p:nvGraphicFramePr>
        <p:xfrm>
          <a:off x="2124075" y="2133600"/>
          <a:ext cx="4392613" cy="1079500"/>
        </p:xfrm>
        <a:graphic>
          <a:graphicData uri="http://schemas.openxmlformats.org/presentationml/2006/ole">
            <mc:AlternateContent xmlns:mc="http://schemas.openxmlformats.org/markup-compatibility/2006">
              <mc:Choice xmlns:v="urn:schemas-microsoft-com:vml" Requires="v">
                <p:oleObj spid="_x0000_s265294" name="公式" r:id="rId4" imgW="2717640" imgH="809280" progId="Equation.3">
                  <p:embed/>
                </p:oleObj>
              </mc:Choice>
              <mc:Fallback>
                <p:oleObj name="公式" r:id="rId4" imgW="2717640" imgH="8092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2133600"/>
                        <a:ext cx="439261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49D6EEC5-B56B-4A23-B203-200079BE1E5F}"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218</a:t>
            </a:fld>
            <a:endParaRPr lang="en-US" altLang="zh-CN" dirty="0"/>
          </a:p>
        </p:txBody>
      </p:sp>
    </p:spTree>
    <p:extLst>
      <p:ext uri="{BB962C8B-B14F-4D97-AF65-F5344CB8AC3E}">
        <p14:creationId xmlns:p14="http://schemas.microsoft.com/office/powerpoint/2010/main" val="2186592121"/>
      </p:ext>
    </p:extLst>
  </p:cSld>
  <p:clrMapOvr>
    <a:masterClrMapping/>
  </p:clrMapOvr>
  <p:transition spd="med">
    <p:zoom/>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8ED11DAD-F786-4D69-9284-AE6674BFB99F}" type="datetime1">
              <a:rPr lang="zh-CN" altLang="en-US" sz="1400" smtClean="0"/>
              <a:t>2021/11/7</a:t>
            </a:fld>
            <a:endParaRPr lang="en-US" altLang="zh-CN" sz="1400"/>
          </a:p>
        </p:txBody>
      </p:sp>
      <p:sp>
        <p:nvSpPr>
          <p:cNvPr id="22118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21189" name="Rectangle 2"/>
          <p:cNvSpPr>
            <a:spLocks noGrp="1" noChangeArrowheads="1"/>
          </p:cNvSpPr>
          <p:nvPr>
            <p:ph type="title"/>
          </p:nvPr>
        </p:nvSpPr>
        <p:spPr>
          <a:xfrm>
            <a:off x="685800" y="609600"/>
            <a:ext cx="7772400" cy="939800"/>
          </a:xfrm>
        </p:spPr>
        <p:txBody>
          <a:bodyPr/>
          <a:lstStyle/>
          <a:p>
            <a:pPr eaLnBrk="1" hangingPunct="1">
              <a:buFont typeface="Wingdings" pitchFamily="2" charset="2"/>
              <a:buChar char="p"/>
            </a:pPr>
            <a:r>
              <a:rPr lang="zh-CN" altLang="en-US" smtClean="0">
                <a:ea typeface="隶书" pitchFamily="49" charset="-122"/>
              </a:rPr>
              <a:t>超标量超流水线处理机</a:t>
            </a:r>
          </a:p>
        </p:txBody>
      </p:sp>
      <p:sp>
        <p:nvSpPr>
          <p:cNvPr id="221190" name="Rectangle 3"/>
          <p:cNvSpPr>
            <a:spLocks noGrp="1" noChangeArrowheads="1"/>
          </p:cNvSpPr>
          <p:nvPr>
            <p:ph type="body" idx="1"/>
          </p:nvPr>
        </p:nvSpPr>
        <p:spPr/>
        <p:txBody>
          <a:bodyPr/>
          <a:lstStyle/>
          <a:p>
            <a:pPr eaLnBrk="1" hangingPunct="1"/>
            <a:r>
              <a:rPr lang="zh-CN" altLang="en-US" b="1" i="1" smtClean="0">
                <a:solidFill>
                  <a:srgbClr val="CC6600"/>
                </a:solidFill>
                <a:ea typeface="黑体" pitchFamily="2" charset="-122"/>
              </a:rPr>
              <a:t>指令执行时序</a:t>
            </a:r>
          </a:p>
          <a:p>
            <a:pPr eaLnBrk="1" hangingPunct="1"/>
            <a:endParaRPr lang="zh-CN" altLang="en-US" b="1" i="1" smtClean="0">
              <a:solidFill>
                <a:srgbClr val="CC6600"/>
              </a:solidFill>
              <a:ea typeface="黑体" pitchFamily="2" charset="-122"/>
            </a:endParaRPr>
          </a:p>
          <a:p>
            <a:pPr eaLnBrk="1" hangingPunct="1"/>
            <a:r>
              <a:rPr lang="zh-CN" altLang="en-US" b="1" i="1" smtClean="0">
                <a:solidFill>
                  <a:srgbClr val="CC6600"/>
                </a:solidFill>
                <a:ea typeface="黑体" pitchFamily="2" charset="-122"/>
              </a:rPr>
              <a:t>典型处理机结构</a:t>
            </a:r>
          </a:p>
          <a:p>
            <a:pPr eaLnBrk="1" hangingPunct="1"/>
            <a:endParaRPr lang="zh-CN" altLang="en-US" b="1" i="1" smtClean="0">
              <a:solidFill>
                <a:srgbClr val="CC6600"/>
              </a:solidFill>
              <a:ea typeface="黑体" pitchFamily="2" charset="-122"/>
            </a:endParaRPr>
          </a:p>
          <a:p>
            <a:pPr eaLnBrk="1" hangingPunct="1"/>
            <a:r>
              <a:rPr lang="zh-CN" altLang="en-US" b="1" i="1" smtClean="0">
                <a:solidFill>
                  <a:srgbClr val="CC6600"/>
                </a:solidFill>
                <a:ea typeface="黑体" pitchFamily="2" charset="-122"/>
              </a:rPr>
              <a:t>超标量流水线处理机性能</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219</a:t>
            </a:fld>
            <a:endParaRPr lang="en-US" altLang="zh-CN" dirty="0"/>
          </a:p>
        </p:txBody>
      </p:sp>
    </p:spTree>
    <p:extLst>
      <p:ext uri="{BB962C8B-B14F-4D97-AF65-F5344CB8AC3E}">
        <p14:creationId xmlns:p14="http://schemas.microsoft.com/office/powerpoint/2010/main" val="2500966027"/>
      </p:ext>
    </p:extLst>
  </p:cSld>
  <p:clrMapOvr>
    <a:masterClrMapping/>
  </p:clrMapOvr>
  <p:transition spd="med">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3BD2A68-4452-41B4-ADAF-5C9BD489A8D1}" type="datetime1">
              <a:rPr lang="zh-CN" altLang="en-US" sz="1400" smtClean="0"/>
              <a:t>2021/11/7</a:t>
            </a:fld>
            <a:endParaRPr lang="en-US" altLang="zh-CN" sz="1400"/>
          </a:p>
        </p:txBody>
      </p:sp>
      <p:sp>
        <p:nvSpPr>
          <p:cNvPr id="8909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1196034" name="Text Box 2"/>
          <p:cNvSpPr txBox="1">
            <a:spLocks noChangeArrowheads="1"/>
          </p:cNvSpPr>
          <p:nvPr/>
        </p:nvSpPr>
        <p:spPr bwMode="auto">
          <a:xfrm>
            <a:off x="687760" y="886849"/>
            <a:ext cx="7920880" cy="420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ts val="3300"/>
              </a:lnSpc>
              <a:spcBef>
                <a:spcPts val="600"/>
              </a:spcBef>
            </a:pPr>
            <a:r>
              <a:rPr lang="en-US" altLang="zh-CN" sz="2000" b="1" dirty="0" smtClean="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流水一定重叠，比重叠更苛刻。</a:t>
            </a:r>
            <a:endParaRPr lang="zh-CN" altLang="en-US" sz="2000" b="1" dirty="0">
              <a:latin typeface="微软雅黑" panose="020B0503020204020204" pitchFamily="34" charset="-122"/>
              <a:ea typeface="微软雅黑" panose="020B0503020204020204" pitchFamily="34" charset="-122"/>
            </a:endParaRPr>
          </a:p>
          <a:p>
            <a:pPr eaLnBrk="1" hangingPunct="1">
              <a:lnSpc>
                <a:spcPts val="3300"/>
              </a:lnSpc>
              <a:spcBef>
                <a:spcPts val="600"/>
              </a:spcBef>
            </a:pPr>
            <a:r>
              <a:rPr lang="en-US" altLang="zh-CN" sz="2000" b="1" dirty="0" smtClean="0">
                <a:latin typeface="微软雅黑" panose="020B0503020204020204" pitchFamily="34" charset="-122"/>
                <a:ea typeface="微软雅黑" panose="020B0503020204020204" pitchFamily="34" charset="-122"/>
              </a:rPr>
              <a:t>    (2)</a:t>
            </a:r>
            <a:r>
              <a:rPr lang="zh-CN" altLang="en-US" sz="2000" b="1" dirty="0" smtClean="0">
                <a:latin typeface="微软雅黑" panose="020B0503020204020204" pitchFamily="34" charset="-122"/>
                <a:ea typeface="微软雅黑" panose="020B0503020204020204" pitchFamily="34" charset="-122"/>
              </a:rPr>
              <a:t>一</a:t>
            </a:r>
            <a:r>
              <a:rPr lang="zh-CN" altLang="en-US" sz="2000" b="1" dirty="0">
                <a:latin typeface="微软雅黑" panose="020B0503020204020204" pitchFamily="34" charset="-122"/>
                <a:ea typeface="微软雅黑" panose="020B0503020204020204" pitchFamily="34" charset="-122"/>
              </a:rPr>
              <a:t>条流水线通常有多</a:t>
            </a:r>
            <a:r>
              <a:rPr lang="zh-CN" altLang="en-US" sz="2000" b="1" dirty="0" smtClean="0">
                <a:latin typeface="微软雅黑" panose="020B0503020204020204" pitchFamily="34" charset="-122"/>
                <a:ea typeface="微软雅黑" panose="020B0503020204020204" pitchFamily="34" charset="-122"/>
              </a:rPr>
              <a:t>个子过程。</a:t>
            </a:r>
            <a:r>
              <a:rPr lang="zh-CN" altLang="en-US" sz="2000" b="1" dirty="0">
                <a:latin typeface="微软雅黑" panose="020B0503020204020204" pitchFamily="34" charset="-122"/>
                <a:ea typeface="微软雅黑" panose="020B0503020204020204" pitchFamily="34" charset="-122"/>
              </a:rPr>
              <a:t>每个子过程称为流水线的</a:t>
            </a:r>
            <a:r>
              <a:rPr lang="zh-CN" altLang="en-US" sz="2000" dirty="0" smtClean="0">
                <a:solidFill>
                  <a:schemeClr val="accent2"/>
                </a:solidFill>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级</a:t>
            </a:r>
            <a:r>
              <a:rPr lang="zh-CN" altLang="en-US" sz="2000" dirty="0" smtClean="0">
                <a:solidFill>
                  <a:schemeClr val="accent2"/>
                </a:solidFill>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或</a:t>
            </a:r>
            <a:r>
              <a:rPr lang="zh-CN" altLang="en-US" sz="2000" dirty="0" smtClean="0">
                <a:solidFill>
                  <a:schemeClr val="accent2"/>
                </a:solidFill>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段</a:t>
            </a:r>
            <a:r>
              <a:rPr lang="zh-CN" altLang="en-US" sz="2000" dirty="0" smtClean="0">
                <a:solidFill>
                  <a:schemeClr val="accent2"/>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其数目称为流水线的</a:t>
            </a:r>
            <a:r>
              <a:rPr lang="zh-CN" altLang="en-US" sz="2000" dirty="0">
                <a:solidFill>
                  <a:schemeClr val="accent2"/>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深度</a:t>
            </a:r>
            <a:r>
              <a:rPr lang="zh-CN" altLang="en-US" sz="2000" dirty="0">
                <a:solidFill>
                  <a:schemeClr val="accent2"/>
                </a:solidFill>
                <a:latin typeface="微软雅黑" panose="020B0503020204020204" pitchFamily="34" charset="-122"/>
                <a:ea typeface="微软雅黑" panose="020B0503020204020204" pitchFamily="34" charset="-122"/>
              </a:rPr>
              <a:t>”</a:t>
            </a:r>
            <a:r>
              <a:rPr lang="zh-CN" altLang="en-US" sz="2000" dirty="0" smtClean="0">
                <a:solidFill>
                  <a:schemeClr val="accent2"/>
                </a:solidFill>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eaLnBrk="1" hangingPunct="1">
              <a:lnSpc>
                <a:spcPts val="3300"/>
              </a:lnSpc>
              <a:spcBef>
                <a:spcPts val="600"/>
              </a:spcBef>
            </a:pPr>
            <a:r>
              <a:rPr lang="en-US" altLang="zh-CN" sz="2000" b="1" dirty="0" smtClean="0">
                <a:latin typeface="微软雅黑" panose="020B0503020204020204" pitchFamily="34" charset="-122"/>
                <a:ea typeface="微软雅黑" panose="020B0503020204020204" pitchFamily="34" charset="-122"/>
              </a:rPr>
              <a:t>    (3)</a:t>
            </a:r>
            <a:r>
              <a:rPr lang="zh-CN" altLang="en-US" sz="2000" b="1" dirty="0" smtClean="0">
                <a:latin typeface="微软雅黑" panose="020B0503020204020204" pitchFamily="34" charset="-122"/>
                <a:ea typeface="微软雅黑" panose="020B0503020204020204" pitchFamily="34" charset="-122"/>
              </a:rPr>
              <a:t>每</a:t>
            </a:r>
            <a:r>
              <a:rPr lang="zh-CN" altLang="en-US" sz="2000" b="1" dirty="0">
                <a:latin typeface="微软雅黑" panose="020B0503020204020204" pitchFamily="34" charset="-122"/>
                <a:ea typeface="微软雅黑" panose="020B0503020204020204" pitchFamily="34" charset="-122"/>
              </a:rPr>
              <a:t>段有专用功能部件，各部件顺序</a:t>
            </a:r>
            <a:r>
              <a:rPr lang="zh-CN" altLang="en-US" sz="2000" b="1" dirty="0" smtClean="0">
                <a:latin typeface="微软雅黑" panose="020B0503020204020204" pitchFamily="34" charset="-122"/>
                <a:ea typeface="微软雅黑" panose="020B0503020204020204" pitchFamily="34" charset="-122"/>
              </a:rPr>
              <a:t>连接。</a:t>
            </a:r>
            <a:endParaRPr lang="zh-CN" altLang="en-US" sz="2000" b="1" dirty="0">
              <a:latin typeface="微软雅黑" panose="020B0503020204020204" pitchFamily="34" charset="-122"/>
              <a:ea typeface="微软雅黑" panose="020B0503020204020204" pitchFamily="34" charset="-122"/>
            </a:endParaRPr>
          </a:p>
          <a:p>
            <a:pPr eaLnBrk="1" hangingPunct="1">
              <a:lnSpc>
                <a:spcPts val="3300"/>
              </a:lnSpc>
              <a:spcBef>
                <a:spcPts val="600"/>
              </a:spcBef>
            </a:pPr>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   (4)</a:t>
            </a:r>
            <a:r>
              <a:rPr lang="zh-CN" altLang="en-US" sz="2000" b="1" dirty="0" smtClean="0">
                <a:latin typeface="微软雅黑" panose="020B0503020204020204" pitchFamily="34" charset="-122"/>
                <a:ea typeface="微软雅黑" panose="020B0503020204020204" pitchFamily="34" charset="-122"/>
              </a:rPr>
              <a:t>流水线</a:t>
            </a:r>
            <a:r>
              <a:rPr lang="zh-CN" altLang="en-US" sz="2000" b="1" dirty="0">
                <a:latin typeface="微软雅黑" panose="020B0503020204020204" pitchFamily="34" charset="-122"/>
                <a:ea typeface="微软雅黑" panose="020B0503020204020204" pitchFamily="34" charset="-122"/>
              </a:rPr>
              <a:t>有建立时间</a:t>
            </a:r>
            <a:r>
              <a:rPr lang="zh-CN" altLang="en-US" sz="2000" b="1" dirty="0" smtClean="0">
                <a:latin typeface="微软雅黑" panose="020B0503020204020204" pitchFamily="34" charset="-122"/>
                <a:ea typeface="微软雅黑" panose="020B0503020204020204" pitchFamily="34" charset="-122"/>
              </a:rPr>
              <a:t>、正常满载</a:t>
            </a:r>
            <a:r>
              <a:rPr lang="zh-CN" altLang="en-US" sz="2000" b="1" dirty="0">
                <a:latin typeface="微软雅黑" panose="020B0503020204020204" pitchFamily="34" charset="-122"/>
                <a:ea typeface="微软雅黑" panose="020B0503020204020204" pitchFamily="34" charset="-122"/>
              </a:rPr>
              <a:t>时间、排空</a:t>
            </a:r>
            <a:r>
              <a:rPr lang="zh-CN" altLang="en-US" sz="2000" b="1" dirty="0" smtClean="0">
                <a:latin typeface="微软雅黑" panose="020B0503020204020204" pitchFamily="34" charset="-122"/>
                <a:ea typeface="微软雅黑" panose="020B0503020204020204" pitchFamily="34" charset="-122"/>
              </a:rPr>
              <a:t>时间。另外，</a:t>
            </a:r>
            <a:r>
              <a:rPr lang="zh-CN" altLang="en-US" sz="2000" b="1" dirty="0">
                <a:latin typeface="微软雅黑" panose="020B0503020204020204" pitchFamily="34" charset="-122"/>
                <a:ea typeface="微软雅黑" panose="020B0503020204020204" pitchFamily="34" charset="-122"/>
              </a:rPr>
              <a:t>流水线需要有</a:t>
            </a:r>
            <a:r>
              <a:rPr lang="zh-CN" altLang="en-US" sz="2000" dirty="0" smtClean="0">
                <a:solidFill>
                  <a:schemeClr val="accent2"/>
                </a:solidFill>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通过</a:t>
            </a:r>
            <a:r>
              <a:rPr lang="en-US" altLang="zh-CN" sz="2000" dirty="0" smtClean="0">
                <a:solidFill>
                  <a:srgbClr val="FF0000"/>
                </a:solidFill>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装入时间</a:t>
            </a:r>
            <a:r>
              <a:rPr lang="zh-CN" altLang="en-US" sz="2000" dirty="0" smtClean="0">
                <a:solidFill>
                  <a:schemeClr val="accent2"/>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（第一个任务流出结果所需的时间），在此之后流水过程才进入稳定工作状态，每一个时钟周期（拍）流出一个</a:t>
            </a:r>
            <a:r>
              <a:rPr lang="zh-CN" altLang="en-US" sz="2000" b="1" dirty="0" smtClean="0">
                <a:latin typeface="微软雅黑" panose="020B0503020204020204" pitchFamily="34" charset="-122"/>
                <a:ea typeface="微软雅黑" panose="020B0503020204020204" pitchFamily="34" charset="-122"/>
              </a:rPr>
              <a:t>结果。</a:t>
            </a:r>
            <a:endParaRPr lang="en-US" altLang="zh-CN" sz="2000" b="1" dirty="0" smtClean="0">
              <a:latin typeface="微软雅黑" panose="020B0503020204020204" pitchFamily="34" charset="-122"/>
              <a:ea typeface="微软雅黑" panose="020B0503020204020204" pitchFamily="34" charset="-122"/>
            </a:endParaRPr>
          </a:p>
          <a:p>
            <a:pPr eaLnBrk="1" hangingPunct="1">
              <a:lnSpc>
                <a:spcPts val="3300"/>
              </a:lnSpc>
              <a:spcBef>
                <a:spcPts val="600"/>
              </a:spcBef>
            </a:pP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7" name="Text Box 2"/>
          <p:cNvSpPr txBox="1">
            <a:spLocks noChangeArrowheads="1"/>
          </p:cNvSpPr>
          <p:nvPr/>
        </p:nvSpPr>
        <p:spPr bwMode="auto">
          <a:xfrm>
            <a:off x="228600" y="45152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FF3300"/>
              </a:buClr>
              <a:buFont typeface="Wingdings" pitchFamily="2" charset="2"/>
              <a:buChar char="ü"/>
            </a:pPr>
            <a:r>
              <a:rPr lang="zh-CN" altLang="en-US" b="1" dirty="0">
                <a:solidFill>
                  <a:srgbClr val="FF3399"/>
                </a:solidFill>
                <a:latin typeface="微软雅黑" panose="020B0503020204020204" pitchFamily="34" charset="-122"/>
                <a:ea typeface="微软雅黑" panose="020B0503020204020204" pitchFamily="34" charset="-122"/>
              </a:rPr>
              <a:t>流水线的特点</a:t>
            </a:r>
            <a:r>
              <a:rPr lang="zh-CN" altLang="en-US" dirty="0">
                <a:solidFill>
                  <a:srgbClr val="FF3399"/>
                </a:solidFill>
                <a:latin typeface="微软雅黑" panose="020B0503020204020204" pitchFamily="34" charset="-122"/>
                <a:ea typeface="微软雅黑" panose="020B0503020204020204" pitchFamily="34" charset="-122"/>
              </a:rPr>
              <a:t> </a:t>
            </a:r>
          </a:p>
        </p:txBody>
      </p:sp>
      <p:graphicFrame>
        <p:nvGraphicFramePr>
          <p:cNvPr id="8" name="Object 7"/>
          <p:cNvGraphicFramePr>
            <a:graphicFrameLocks noChangeAspect="1"/>
          </p:cNvGraphicFramePr>
          <p:nvPr>
            <p:extLst>
              <p:ext uri="{D42A27DB-BD31-4B8C-83A1-F6EECF244321}">
                <p14:modId xmlns:p14="http://schemas.microsoft.com/office/powerpoint/2010/main" val="973721329"/>
              </p:ext>
            </p:extLst>
          </p:nvPr>
        </p:nvGraphicFramePr>
        <p:xfrm>
          <a:off x="3104802" y="4107330"/>
          <a:ext cx="4100662" cy="2531224"/>
        </p:xfrm>
        <a:graphic>
          <a:graphicData uri="http://schemas.openxmlformats.org/presentationml/2006/ole">
            <mc:AlternateContent xmlns:mc="http://schemas.openxmlformats.org/markup-compatibility/2006">
              <mc:Choice xmlns:v="urn:schemas-microsoft-com:vml" Requires="v">
                <p:oleObj spid="_x0000_s330793" r:id="rId5" imgW="5794667" imgH="3562731" progId="Visio.Drawing.11">
                  <p:embed/>
                </p:oleObj>
              </mc:Choice>
              <mc:Fallback>
                <p:oleObj r:id="rId5" imgW="5794667" imgH="3562731"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4802" y="4107330"/>
                        <a:ext cx="4100662" cy="2531224"/>
                      </a:xfrm>
                      <a:prstGeom prst="rect">
                        <a:avLst/>
                      </a:prstGeom>
                      <a:noFill/>
                      <a:ln>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22</a:t>
            </a:fld>
            <a:endParaRPr lang="en-US" altLang="zh-CN" dirty="0"/>
          </a:p>
        </p:txBody>
      </p:sp>
    </p:spTree>
    <p:extLst>
      <p:ext uri="{BB962C8B-B14F-4D97-AF65-F5344CB8AC3E}">
        <p14:creationId xmlns:p14="http://schemas.microsoft.com/office/powerpoint/2010/main" val="880853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96034">
                                            <p:txEl>
                                              <p:pRg st="0" end="0"/>
                                            </p:txEl>
                                          </p:spTgt>
                                        </p:tgtEl>
                                        <p:attrNameLst>
                                          <p:attrName>style.visibility</p:attrName>
                                        </p:attrNameLst>
                                      </p:cBhvr>
                                      <p:to>
                                        <p:strVal val="visible"/>
                                      </p:to>
                                    </p:set>
                                    <p:animEffect transition="in" filter="box(out)">
                                      <p:cBhvr>
                                        <p:cTn id="12" dur="500"/>
                                        <p:tgtEl>
                                          <p:spTgt spid="1196034">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1196034">
                                            <p:txEl>
                                              <p:pRg st="1" end="1"/>
                                            </p:txEl>
                                          </p:spTgt>
                                        </p:tgtEl>
                                        <p:attrNameLst>
                                          <p:attrName>style.visibility</p:attrName>
                                        </p:attrNameLst>
                                      </p:cBhvr>
                                      <p:to>
                                        <p:strVal val="visible"/>
                                      </p:to>
                                    </p:set>
                                    <p:animEffect transition="in" filter="box(out)">
                                      <p:cBhvr>
                                        <p:cTn id="15" dur="500"/>
                                        <p:tgtEl>
                                          <p:spTgt spid="1196034">
                                            <p:txEl>
                                              <p:pRg st="1" end="1"/>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4" name="CAMERA.WAV"/>
                                        </p:tgtEl>
                                      </p:cMediaNode>
                                    </p:audio>
                                  </p:subTnLst>
                                </p:cTn>
                              </p:par>
                              <p:par>
                                <p:cTn id="16" presetID="4" presetClass="entr" presetSubtype="32" fill="hold" grpId="0" nodeType="withEffect">
                                  <p:stCondLst>
                                    <p:cond delay="0"/>
                                  </p:stCondLst>
                                  <p:childTnLst>
                                    <p:set>
                                      <p:cBhvr>
                                        <p:cTn id="17" dur="1" fill="hold">
                                          <p:stCondLst>
                                            <p:cond delay="0"/>
                                          </p:stCondLst>
                                        </p:cTn>
                                        <p:tgtEl>
                                          <p:spTgt spid="1196034">
                                            <p:txEl>
                                              <p:pRg st="2" end="2"/>
                                            </p:txEl>
                                          </p:spTgt>
                                        </p:tgtEl>
                                        <p:attrNameLst>
                                          <p:attrName>style.visibility</p:attrName>
                                        </p:attrNameLst>
                                      </p:cBhvr>
                                      <p:to>
                                        <p:strVal val="visible"/>
                                      </p:to>
                                    </p:set>
                                    <p:animEffect transition="in" filter="box(out)">
                                      <p:cBhvr>
                                        <p:cTn id="18" dur="500"/>
                                        <p:tgtEl>
                                          <p:spTgt spid="1196034">
                                            <p:txEl>
                                              <p:pRg st="2" end="2"/>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4" name="CAMERA.WAV"/>
                                        </p:tgtEl>
                                      </p:cMediaNode>
                                    </p:audio>
                                  </p:subTnLst>
                                </p:cTn>
                              </p:par>
                              <p:par>
                                <p:cTn id="19" presetID="4" presetClass="entr" presetSubtype="32" fill="hold" grpId="0" nodeType="withEffect">
                                  <p:stCondLst>
                                    <p:cond delay="0"/>
                                  </p:stCondLst>
                                  <p:childTnLst>
                                    <p:set>
                                      <p:cBhvr>
                                        <p:cTn id="20" dur="1" fill="hold">
                                          <p:stCondLst>
                                            <p:cond delay="0"/>
                                          </p:stCondLst>
                                        </p:cTn>
                                        <p:tgtEl>
                                          <p:spTgt spid="1196034">
                                            <p:txEl>
                                              <p:pRg st="3" end="3"/>
                                            </p:txEl>
                                          </p:spTgt>
                                        </p:tgtEl>
                                        <p:attrNameLst>
                                          <p:attrName>style.visibility</p:attrName>
                                        </p:attrNameLst>
                                      </p:cBhvr>
                                      <p:to>
                                        <p:strVal val="visible"/>
                                      </p:to>
                                    </p:set>
                                    <p:animEffect transition="in" filter="box(out)">
                                      <p:cBhvr>
                                        <p:cTn id="21" dur="500"/>
                                        <p:tgtEl>
                                          <p:spTgt spid="1196034">
                                            <p:txEl>
                                              <p:pRg st="3" end="3"/>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4" name="CAMERA.WAV"/>
                                        </p:tgtEl>
                                      </p:cMediaNode>
                                    </p:audio>
                                  </p:subTnLst>
                                </p:cTn>
                              </p:par>
                              <p:par>
                                <p:cTn id="22" presetID="4" presetClass="entr" presetSubtype="32" fill="hold" grpId="0" nodeType="withEffect">
                                  <p:stCondLst>
                                    <p:cond delay="0"/>
                                  </p:stCondLst>
                                  <p:childTnLst>
                                    <p:set>
                                      <p:cBhvr>
                                        <p:cTn id="23" dur="1" fill="hold">
                                          <p:stCondLst>
                                            <p:cond delay="0"/>
                                          </p:stCondLst>
                                        </p:cTn>
                                        <p:tgtEl>
                                          <p:spTgt spid="1196034">
                                            <p:txEl>
                                              <p:pRg st="4" end="4"/>
                                            </p:txEl>
                                          </p:spTgt>
                                        </p:tgtEl>
                                        <p:attrNameLst>
                                          <p:attrName>style.visibility</p:attrName>
                                        </p:attrNameLst>
                                      </p:cBhvr>
                                      <p:to>
                                        <p:strVal val="visible"/>
                                      </p:to>
                                    </p:set>
                                    <p:animEffect transition="in" filter="box(out)">
                                      <p:cBhvr>
                                        <p:cTn id="24" dur="500"/>
                                        <p:tgtEl>
                                          <p:spTgt spid="1196034">
                                            <p:txEl>
                                              <p:pRg st="4" end="4"/>
                                            </p:txEl>
                                          </p:spTgt>
                                        </p:tgtEl>
                                      </p:cBhvr>
                                    </p:animEffect>
                                  </p:childTnLst>
                                  <p:subTnLst>
                                    <p:audio>
                                      <p:cMediaNode>
                                        <p:cTn display="0" masterRel="sameClick">
                                          <p:stCondLst>
                                            <p:cond evt="begin" delay="0">
                                              <p:tn val="22"/>
                                            </p:cond>
                                          </p:stCondLst>
                                          <p:endCondLst>
                                            <p:cond evt="onStopAudio" delay="0">
                                              <p:tgtEl>
                                                <p:sldTgt/>
                                              </p:tgtEl>
                                            </p:cond>
                                          </p:endCondLst>
                                        </p:cTn>
                                        <p:tgtEl>
                                          <p:sndTgt r:embed="rId4" name="CAMERA.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034" grpId="0" build="p" autoUpdateAnimBg="0"/>
      <p:bldP spid="7" grpId="0" autoUpdateAnimBg="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22211" name="Rectangle 2"/>
          <p:cNvSpPr>
            <a:spLocks noGrp="1" noChangeArrowheads="1"/>
          </p:cNvSpPr>
          <p:nvPr>
            <p:ph type="body" idx="1"/>
          </p:nvPr>
        </p:nvSpPr>
        <p:spPr>
          <a:xfrm>
            <a:off x="762000" y="1143000"/>
            <a:ext cx="7885113" cy="4419600"/>
          </a:xfrm>
          <a:noFill/>
        </p:spPr>
        <p:txBody>
          <a:bodyPr lIns="92075" tIns="46038" rIns="92075" bIns="46038"/>
          <a:lstStyle/>
          <a:p>
            <a:pPr eaLnBrk="1" hangingPunct="1">
              <a:buFontTx/>
              <a:buNone/>
            </a:pPr>
            <a:r>
              <a:rPr lang="en-US" altLang="zh-CN" smtClean="0"/>
              <a:t>  </a:t>
            </a:r>
            <a:r>
              <a:rPr lang="zh-CN" altLang="en-US" sz="2800" smtClean="0">
                <a:solidFill>
                  <a:schemeClr val="folHlink"/>
                </a:solidFill>
                <a:ea typeface="幼圆" pitchFamily="49" charset="-122"/>
              </a:rPr>
              <a:t>把超标量与超流水线技术结合在一起，就成为超标量超流水线处理机</a:t>
            </a:r>
            <a:r>
              <a:rPr lang="zh-CN" altLang="en-US" smtClean="0"/>
              <a:t/>
            </a:r>
            <a:br>
              <a:rPr lang="zh-CN" altLang="en-US" smtClean="0"/>
            </a:br>
            <a:endParaRPr lang="zh-CN" altLang="en-US" smtClean="0"/>
          </a:p>
          <a:p>
            <a:pPr lvl="1" eaLnBrk="1" hangingPunct="1">
              <a:buFont typeface="Wingdings" pitchFamily="2" charset="2"/>
              <a:buChar char="Ø"/>
            </a:pPr>
            <a:r>
              <a:rPr lang="zh-CN" altLang="en-US" b="1" i="1" smtClean="0">
                <a:solidFill>
                  <a:srgbClr val="CC6600"/>
                </a:solidFill>
                <a:ea typeface="黑体" pitchFamily="2" charset="-122"/>
              </a:rPr>
              <a:t>指令执行时序</a:t>
            </a:r>
          </a:p>
          <a:p>
            <a:pPr lvl="1" eaLnBrk="1" hangingPunct="1">
              <a:buFontTx/>
              <a:buNone/>
            </a:pPr>
            <a:r>
              <a:rPr lang="zh-CN" altLang="en-US" smtClean="0"/>
              <a:t>  超标量超流水线处理机在一个时钟周期内分时发射指令</a:t>
            </a:r>
            <a:r>
              <a:rPr lang="en-US" altLang="zh-CN" i="1" smtClean="0"/>
              <a:t>n</a:t>
            </a:r>
            <a:r>
              <a:rPr lang="zh-CN" altLang="en-US" smtClean="0"/>
              <a:t>次，每次同时发射指令</a:t>
            </a:r>
            <a:r>
              <a:rPr lang="en-US" altLang="zh-CN" i="1" smtClean="0"/>
              <a:t>m</a:t>
            </a:r>
            <a:r>
              <a:rPr lang="zh-CN" altLang="en-US" smtClean="0"/>
              <a:t>条，每个时钟周期总共发射指令</a:t>
            </a:r>
            <a:r>
              <a:rPr lang="en-US" altLang="zh-CN" i="1" smtClean="0"/>
              <a:t>m </a:t>
            </a:r>
            <a:r>
              <a:rPr lang="en-US" altLang="zh-CN" smtClean="0">
                <a:latin typeface="Symbol" pitchFamily="18" charset="2"/>
              </a:rPr>
              <a:t>×</a:t>
            </a:r>
            <a:r>
              <a:rPr lang="en-US" altLang="zh-CN" smtClean="0"/>
              <a:t> </a:t>
            </a:r>
            <a:r>
              <a:rPr lang="en-US" altLang="zh-CN" i="1" smtClean="0"/>
              <a:t>n</a:t>
            </a:r>
            <a:r>
              <a:rPr lang="zh-CN" altLang="en-US" smtClean="0"/>
              <a:t>条。</a:t>
            </a:r>
          </a:p>
          <a:p>
            <a:pPr eaLnBrk="1" hangingPunct="1">
              <a:buSzPct val="70000"/>
              <a:buFontTx/>
              <a:buChar char="–"/>
            </a:pPr>
            <a:endParaRPr lang="zh-CN" altLang="en-US" sz="2000" smtClean="0"/>
          </a:p>
        </p:txBody>
      </p:sp>
      <p:sp>
        <p:nvSpPr>
          <p:cNvPr id="2" name="日期占位符 1"/>
          <p:cNvSpPr>
            <a:spLocks noGrp="1"/>
          </p:cNvSpPr>
          <p:nvPr>
            <p:ph type="dt" sz="half" idx="10"/>
          </p:nvPr>
        </p:nvSpPr>
        <p:spPr/>
        <p:txBody>
          <a:bodyPr/>
          <a:lstStyle/>
          <a:p>
            <a:pPr>
              <a:defRPr/>
            </a:pPr>
            <a:fld id="{324CF30C-4171-4202-938E-333DE5BA6508}"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220</a:t>
            </a:fld>
            <a:endParaRPr lang="en-US" altLang="zh-CN" dirty="0"/>
          </a:p>
        </p:txBody>
      </p:sp>
    </p:spTree>
    <p:extLst>
      <p:ext uri="{BB962C8B-B14F-4D97-AF65-F5344CB8AC3E}">
        <p14:creationId xmlns:p14="http://schemas.microsoft.com/office/powerpoint/2010/main" val="828365241"/>
      </p:ext>
    </p:extLst>
  </p:cSld>
  <p:clrMapOvr>
    <a:masterClrMapping/>
  </p:clrMapOvr>
  <p:transition spd="med">
    <p:zoom/>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70660" name="Rectangle 2"/>
          <p:cNvSpPr>
            <a:spLocks noChangeArrowheads="1"/>
          </p:cNvSpPr>
          <p:nvPr/>
        </p:nvSpPr>
        <p:spPr bwMode="auto">
          <a:xfrm>
            <a:off x="1522413" y="1674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661" name="Line 3"/>
          <p:cNvSpPr>
            <a:spLocks noChangeShapeType="1"/>
          </p:cNvSpPr>
          <p:nvPr/>
        </p:nvSpPr>
        <p:spPr bwMode="auto">
          <a:xfrm flipV="1">
            <a:off x="1524000" y="1676400"/>
            <a:ext cx="0" cy="4572000"/>
          </a:xfrm>
          <a:prstGeom prst="line">
            <a:avLst/>
          </a:prstGeom>
          <a:noFill/>
          <a:ln w="254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0662" name="Rectangle 4"/>
          <p:cNvSpPr>
            <a:spLocks noChangeArrowheads="1"/>
          </p:cNvSpPr>
          <p:nvPr/>
        </p:nvSpPr>
        <p:spPr bwMode="auto">
          <a:xfrm>
            <a:off x="6781800" y="1752600"/>
            <a:ext cx="1524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a:solidFill>
                  <a:srgbClr val="CC3300"/>
                </a:solidFill>
                <a:latin typeface="Book Antiqua" pitchFamily="18" charset="0"/>
                <a:ea typeface="楷体_GB2312" pitchFamily="49" charset="-122"/>
              </a:rPr>
              <a:t>时钟周期</a:t>
            </a:r>
          </a:p>
        </p:txBody>
      </p:sp>
      <p:sp>
        <p:nvSpPr>
          <p:cNvPr id="70663" name="Rectangle 5"/>
          <p:cNvSpPr>
            <a:spLocks noChangeArrowheads="1"/>
          </p:cNvSpPr>
          <p:nvPr/>
        </p:nvSpPr>
        <p:spPr bwMode="auto">
          <a:xfrm>
            <a:off x="1524000" y="5791200"/>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a:solidFill>
                  <a:srgbClr val="CC3300"/>
                </a:solidFill>
                <a:latin typeface="Book Antiqua" pitchFamily="18" charset="0"/>
                <a:ea typeface="楷体_GB2312" pitchFamily="49" charset="-122"/>
              </a:rPr>
              <a:t>指令</a:t>
            </a:r>
          </a:p>
        </p:txBody>
      </p:sp>
      <p:sp>
        <p:nvSpPr>
          <p:cNvPr id="70664" name="Rectangle 6"/>
          <p:cNvSpPr>
            <a:spLocks noChangeArrowheads="1"/>
          </p:cNvSpPr>
          <p:nvPr/>
        </p:nvSpPr>
        <p:spPr bwMode="auto">
          <a:xfrm>
            <a:off x="914400" y="1676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1</a:t>
            </a:r>
          </a:p>
        </p:txBody>
      </p:sp>
      <p:sp>
        <p:nvSpPr>
          <p:cNvPr id="70665" name="Line 7"/>
          <p:cNvSpPr>
            <a:spLocks noChangeShapeType="1"/>
          </p:cNvSpPr>
          <p:nvPr/>
        </p:nvSpPr>
        <p:spPr bwMode="auto">
          <a:xfrm>
            <a:off x="1524000" y="1676400"/>
            <a:ext cx="6142038" cy="1588"/>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70666" name="Rectangle 8"/>
          <p:cNvSpPr>
            <a:spLocks noChangeArrowheads="1"/>
          </p:cNvSpPr>
          <p:nvPr/>
        </p:nvSpPr>
        <p:spPr bwMode="auto">
          <a:xfrm>
            <a:off x="914400" y="2057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2</a:t>
            </a:r>
          </a:p>
        </p:txBody>
      </p:sp>
      <p:sp>
        <p:nvSpPr>
          <p:cNvPr id="70667" name="Rectangle 9"/>
          <p:cNvSpPr>
            <a:spLocks noChangeArrowheads="1"/>
          </p:cNvSpPr>
          <p:nvPr/>
        </p:nvSpPr>
        <p:spPr bwMode="auto">
          <a:xfrm>
            <a:off x="914400" y="2438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3</a:t>
            </a:r>
          </a:p>
        </p:txBody>
      </p:sp>
      <p:sp>
        <p:nvSpPr>
          <p:cNvPr id="70668" name="Rectangle 10"/>
          <p:cNvSpPr>
            <a:spLocks noChangeArrowheads="1"/>
          </p:cNvSpPr>
          <p:nvPr/>
        </p:nvSpPr>
        <p:spPr bwMode="auto">
          <a:xfrm>
            <a:off x="2665413" y="1674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669" name="Rectangle 11"/>
          <p:cNvSpPr>
            <a:spLocks noChangeArrowheads="1"/>
          </p:cNvSpPr>
          <p:nvPr/>
        </p:nvSpPr>
        <p:spPr bwMode="auto">
          <a:xfrm>
            <a:off x="3808413" y="1674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670" name="Rectangle 12"/>
          <p:cNvSpPr>
            <a:spLocks noChangeArrowheads="1"/>
          </p:cNvSpPr>
          <p:nvPr/>
        </p:nvSpPr>
        <p:spPr bwMode="auto">
          <a:xfrm>
            <a:off x="4951413" y="1674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671" name="Rectangle 13"/>
          <p:cNvSpPr>
            <a:spLocks noChangeArrowheads="1"/>
          </p:cNvSpPr>
          <p:nvPr/>
        </p:nvSpPr>
        <p:spPr bwMode="auto">
          <a:xfrm>
            <a:off x="1828800" y="12192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1</a:t>
            </a:r>
          </a:p>
        </p:txBody>
      </p:sp>
      <p:sp>
        <p:nvSpPr>
          <p:cNvPr id="70672" name="Rectangle 14"/>
          <p:cNvSpPr>
            <a:spLocks noChangeArrowheads="1"/>
          </p:cNvSpPr>
          <p:nvPr/>
        </p:nvSpPr>
        <p:spPr bwMode="auto">
          <a:xfrm>
            <a:off x="2971800" y="12192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2</a:t>
            </a:r>
          </a:p>
        </p:txBody>
      </p:sp>
      <p:sp>
        <p:nvSpPr>
          <p:cNvPr id="70673" name="Rectangle 15"/>
          <p:cNvSpPr>
            <a:spLocks noChangeArrowheads="1"/>
          </p:cNvSpPr>
          <p:nvPr/>
        </p:nvSpPr>
        <p:spPr bwMode="auto">
          <a:xfrm>
            <a:off x="4038600" y="12192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3</a:t>
            </a:r>
          </a:p>
        </p:txBody>
      </p:sp>
      <p:sp>
        <p:nvSpPr>
          <p:cNvPr id="70674" name="Rectangle 16"/>
          <p:cNvSpPr>
            <a:spLocks noChangeArrowheads="1"/>
          </p:cNvSpPr>
          <p:nvPr/>
        </p:nvSpPr>
        <p:spPr bwMode="auto">
          <a:xfrm>
            <a:off x="5181600" y="12192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4</a:t>
            </a:r>
          </a:p>
        </p:txBody>
      </p:sp>
      <p:sp>
        <p:nvSpPr>
          <p:cNvPr id="70675" name="Rectangle 17"/>
          <p:cNvSpPr>
            <a:spLocks noChangeArrowheads="1"/>
          </p:cNvSpPr>
          <p:nvPr/>
        </p:nvSpPr>
        <p:spPr bwMode="auto">
          <a:xfrm>
            <a:off x="6248400" y="12192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5</a:t>
            </a:r>
          </a:p>
        </p:txBody>
      </p:sp>
      <p:sp>
        <p:nvSpPr>
          <p:cNvPr id="70676" name="Rectangle 18"/>
          <p:cNvSpPr>
            <a:spLocks noChangeArrowheads="1"/>
          </p:cNvSpPr>
          <p:nvPr/>
        </p:nvSpPr>
        <p:spPr bwMode="auto">
          <a:xfrm>
            <a:off x="914400" y="2819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4</a:t>
            </a:r>
          </a:p>
        </p:txBody>
      </p:sp>
      <p:sp>
        <p:nvSpPr>
          <p:cNvPr id="70677" name="Rectangle 19"/>
          <p:cNvSpPr>
            <a:spLocks noChangeArrowheads="1"/>
          </p:cNvSpPr>
          <p:nvPr/>
        </p:nvSpPr>
        <p:spPr bwMode="auto">
          <a:xfrm>
            <a:off x="914400" y="3200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5</a:t>
            </a:r>
          </a:p>
        </p:txBody>
      </p:sp>
      <p:sp>
        <p:nvSpPr>
          <p:cNvPr id="70678" name="Rectangle 20"/>
          <p:cNvSpPr>
            <a:spLocks noChangeArrowheads="1"/>
          </p:cNvSpPr>
          <p:nvPr/>
        </p:nvSpPr>
        <p:spPr bwMode="auto">
          <a:xfrm>
            <a:off x="914400" y="3581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6</a:t>
            </a:r>
          </a:p>
        </p:txBody>
      </p:sp>
      <p:sp>
        <p:nvSpPr>
          <p:cNvPr id="70679" name="Rectangle 21"/>
          <p:cNvSpPr>
            <a:spLocks noChangeArrowheads="1"/>
          </p:cNvSpPr>
          <p:nvPr/>
        </p:nvSpPr>
        <p:spPr bwMode="auto">
          <a:xfrm>
            <a:off x="914400" y="3962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7</a:t>
            </a:r>
          </a:p>
        </p:txBody>
      </p:sp>
      <p:sp>
        <p:nvSpPr>
          <p:cNvPr id="70680" name="Rectangle 22"/>
          <p:cNvSpPr>
            <a:spLocks noChangeArrowheads="1"/>
          </p:cNvSpPr>
          <p:nvPr/>
        </p:nvSpPr>
        <p:spPr bwMode="auto">
          <a:xfrm>
            <a:off x="914400" y="4343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8</a:t>
            </a:r>
          </a:p>
        </p:txBody>
      </p:sp>
      <p:sp>
        <p:nvSpPr>
          <p:cNvPr id="70681" name="Rectangle 23"/>
          <p:cNvSpPr>
            <a:spLocks noChangeArrowheads="1"/>
          </p:cNvSpPr>
          <p:nvPr/>
        </p:nvSpPr>
        <p:spPr bwMode="auto">
          <a:xfrm>
            <a:off x="914400" y="4724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9</a:t>
            </a:r>
          </a:p>
        </p:txBody>
      </p:sp>
      <p:sp>
        <p:nvSpPr>
          <p:cNvPr id="70682" name="Rectangle 24"/>
          <p:cNvSpPr>
            <a:spLocks noChangeArrowheads="1"/>
          </p:cNvSpPr>
          <p:nvPr/>
        </p:nvSpPr>
        <p:spPr bwMode="auto">
          <a:xfrm>
            <a:off x="1522413" y="2055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683" name="Rectangle 25"/>
          <p:cNvSpPr>
            <a:spLocks noChangeArrowheads="1"/>
          </p:cNvSpPr>
          <p:nvPr/>
        </p:nvSpPr>
        <p:spPr bwMode="auto">
          <a:xfrm>
            <a:off x="2665413" y="2055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684" name="Rectangle 26"/>
          <p:cNvSpPr>
            <a:spLocks noChangeArrowheads="1"/>
          </p:cNvSpPr>
          <p:nvPr/>
        </p:nvSpPr>
        <p:spPr bwMode="auto">
          <a:xfrm>
            <a:off x="3808413" y="2055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685" name="Rectangle 27"/>
          <p:cNvSpPr>
            <a:spLocks noChangeArrowheads="1"/>
          </p:cNvSpPr>
          <p:nvPr/>
        </p:nvSpPr>
        <p:spPr bwMode="auto">
          <a:xfrm>
            <a:off x="4951413" y="2055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686" name="Rectangle 28"/>
          <p:cNvSpPr>
            <a:spLocks noChangeArrowheads="1"/>
          </p:cNvSpPr>
          <p:nvPr/>
        </p:nvSpPr>
        <p:spPr bwMode="auto">
          <a:xfrm>
            <a:off x="1522413" y="2436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687" name="Rectangle 29"/>
          <p:cNvSpPr>
            <a:spLocks noChangeArrowheads="1"/>
          </p:cNvSpPr>
          <p:nvPr/>
        </p:nvSpPr>
        <p:spPr bwMode="auto">
          <a:xfrm>
            <a:off x="2665413" y="2436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688" name="Rectangle 30"/>
          <p:cNvSpPr>
            <a:spLocks noChangeArrowheads="1"/>
          </p:cNvSpPr>
          <p:nvPr/>
        </p:nvSpPr>
        <p:spPr bwMode="auto">
          <a:xfrm>
            <a:off x="3808413" y="2436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689" name="Rectangle 31"/>
          <p:cNvSpPr>
            <a:spLocks noChangeArrowheads="1"/>
          </p:cNvSpPr>
          <p:nvPr/>
        </p:nvSpPr>
        <p:spPr bwMode="auto">
          <a:xfrm>
            <a:off x="4951413" y="2436813"/>
            <a:ext cx="1146175" cy="3841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690" name="Rectangle 32"/>
          <p:cNvSpPr>
            <a:spLocks noChangeArrowheads="1"/>
          </p:cNvSpPr>
          <p:nvPr/>
        </p:nvSpPr>
        <p:spPr bwMode="auto">
          <a:xfrm>
            <a:off x="1903413" y="2817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691" name="Rectangle 33"/>
          <p:cNvSpPr>
            <a:spLocks noChangeArrowheads="1"/>
          </p:cNvSpPr>
          <p:nvPr/>
        </p:nvSpPr>
        <p:spPr bwMode="auto">
          <a:xfrm>
            <a:off x="3046413" y="2817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692" name="Rectangle 34"/>
          <p:cNvSpPr>
            <a:spLocks noChangeArrowheads="1"/>
          </p:cNvSpPr>
          <p:nvPr/>
        </p:nvSpPr>
        <p:spPr bwMode="auto">
          <a:xfrm>
            <a:off x="4189413" y="2817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693" name="Rectangle 35"/>
          <p:cNvSpPr>
            <a:spLocks noChangeArrowheads="1"/>
          </p:cNvSpPr>
          <p:nvPr/>
        </p:nvSpPr>
        <p:spPr bwMode="auto">
          <a:xfrm>
            <a:off x="5332413" y="2817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694" name="Rectangle 36"/>
          <p:cNvSpPr>
            <a:spLocks noChangeArrowheads="1"/>
          </p:cNvSpPr>
          <p:nvPr/>
        </p:nvSpPr>
        <p:spPr bwMode="auto">
          <a:xfrm>
            <a:off x="1903413" y="3198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695" name="Rectangle 37"/>
          <p:cNvSpPr>
            <a:spLocks noChangeArrowheads="1"/>
          </p:cNvSpPr>
          <p:nvPr/>
        </p:nvSpPr>
        <p:spPr bwMode="auto">
          <a:xfrm>
            <a:off x="3046413" y="3198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696" name="Rectangle 38"/>
          <p:cNvSpPr>
            <a:spLocks noChangeArrowheads="1"/>
          </p:cNvSpPr>
          <p:nvPr/>
        </p:nvSpPr>
        <p:spPr bwMode="auto">
          <a:xfrm>
            <a:off x="4189413" y="3198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697" name="Rectangle 39"/>
          <p:cNvSpPr>
            <a:spLocks noChangeArrowheads="1"/>
          </p:cNvSpPr>
          <p:nvPr/>
        </p:nvSpPr>
        <p:spPr bwMode="auto">
          <a:xfrm>
            <a:off x="5332413" y="3198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698" name="Rectangle 40"/>
          <p:cNvSpPr>
            <a:spLocks noChangeArrowheads="1"/>
          </p:cNvSpPr>
          <p:nvPr/>
        </p:nvSpPr>
        <p:spPr bwMode="auto">
          <a:xfrm>
            <a:off x="1903413" y="3579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699" name="Rectangle 41"/>
          <p:cNvSpPr>
            <a:spLocks noChangeArrowheads="1"/>
          </p:cNvSpPr>
          <p:nvPr/>
        </p:nvSpPr>
        <p:spPr bwMode="auto">
          <a:xfrm>
            <a:off x="3046413" y="3579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700" name="Rectangle 42"/>
          <p:cNvSpPr>
            <a:spLocks noChangeArrowheads="1"/>
          </p:cNvSpPr>
          <p:nvPr/>
        </p:nvSpPr>
        <p:spPr bwMode="auto">
          <a:xfrm>
            <a:off x="4189413" y="3579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701" name="Rectangle 43"/>
          <p:cNvSpPr>
            <a:spLocks noChangeArrowheads="1"/>
          </p:cNvSpPr>
          <p:nvPr/>
        </p:nvSpPr>
        <p:spPr bwMode="auto">
          <a:xfrm>
            <a:off x="5332413" y="3579813"/>
            <a:ext cx="1146175" cy="384175"/>
          </a:xfrm>
          <a:prstGeom prst="rect">
            <a:avLst/>
          </a:prstGeom>
          <a:solidFill>
            <a:schemeClr val="tx2"/>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702" name="Rectangle 44"/>
          <p:cNvSpPr>
            <a:spLocks noChangeArrowheads="1"/>
          </p:cNvSpPr>
          <p:nvPr/>
        </p:nvSpPr>
        <p:spPr bwMode="auto">
          <a:xfrm>
            <a:off x="2284413" y="3960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703" name="Rectangle 45"/>
          <p:cNvSpPr>
            <a:spLocks noChangeArrowheads="1"/>
          </p:cNvSpPr>
          <p:nvPr/>
        </p:nvSpPr>
        <p:spPr bwMode="auto">
          <a:xfrm>
            <a:off x="3427413" y="3960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704" name="Rectangle 46"/>
          <p:cNvSpPr>
            <a:spLocks noChangeArrowheads="1"/>
          </p:cNvSpPr>
          <p:nvPr/>
        </p:nvSpPr>
        <p:spPr bwMode="auto">
          <a:xfrm>
            <a:off x="4570413" y="3960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705" name="Rectangle 47"/>
          <p:cNvSpPr>
            <a:spLocks noChangeArrowheads="1"/>
          </p:cNvSpPr>
          <p:nvPr/>
        </p:nvSpPr>
        <p:spPr bwMode="auto">
          <a:xfrm>
            <a:off x="5713413" y="3960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706" name="Rectangle 48"/>
          <p:cNvSpPr>
            <a:spLocks noChangeArrowheads="1"/>
          </p:cNvSpPr>
          <p:nvPr/>
        </p:nvSpPr>
        <p:spPr bwMode="auto">
          <a:xfrm>
            <a:off x="2284413" y="4341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707" name="Rectangle 49"/>
          <p:cNvSpPr>
            <a:spLocks noChangeArrowheads="1"/>
          </p:cNvSpPr>
          <p:nvPr/>
        </p:nvSpPr>
        <p:spPr bwMode="auto">
          <a:xfrm>
            <a:off x="3427413" y="4341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708" name="Rectangle 50"/>
          <p:cNvSpPr>
            <a:spLocks noChangeArrowheads="1"/>
          </p:cNvSpPr>
          <p:nvPr/>
        </p:nvSpPr>
        <p:spPr bwMode="auto">
          <a:xfrm>
            <a:off x="4570413" y="4341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709" name="Rectangle 51"/>
          <p:cNvSpPr>
            <a:spLocks noChangeArrowheads="1"/>
          </p:cNvSpPr>
          <p:nvPr/>
        </p:nvSpPr>
        <p:spPr bwMode="auto">
          <a:xfrm>
            <a:off x="5713413" y="4341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710" name="Rectangle 52"/>
          <p:cNvSpPr>
            <a:spLocks noChangeArrowheads="1"/>
          </p:cNvSpPr>
          <p:nvPr/>
        </p:nvSpPr>
        <p:spPr bwMode="auto">
          <a:xfrm>
            <a:off x="2284413" y="4722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711" name="Rectangle 53"/>
          <p:cNvSpPr>
            <a:spLocks noChangeArrowheads="1"/>
          </p:cNvSpPr>
          <p:nvPr/>
        </p:nvSpPr>
        <p:spPr bwMode="auto">
          <a:xfrm>
            <a:off x="3427413" y="4722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712" name="Rectangle 54"/>
          <p:cNvSpPr>
            <a:spLocks noChangeArrowheads="1"/>
          </p:cNvSpPr>
          <p:nvPr/>
        </p:nvSpPr>
        <p:spPr bwMode="auto">
          <a:xfrm>
            <a:off x="4570413" y="4722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713" name="Rectangle 55"/>
          <p:cNvSpPr>
            <a:spLocks noChangeArrowheads="1"/>
          </p:cNvSpPr>
          <p:nvPr/>
        </p:nvSpPr>
        <p:spPr bwMode="auto">
          <a:xfrm>
            <a:off x="5713413" y="4722813"/>
            <a:ext cx="1146175" cy="384175"/>
          </a:xfrm>
          <a:prstGeom prst="rect">
            <a:avLst/>
          </a:prstGeom>
          <a:solidFill>
            <a:schemeClr val="tx1"/>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714" name="Rectangle 56"/>
          <p:cNvSpPr>
            <a:spLocks noChangeArrowheads="1"/>
          </p:cNvSpPr>
          <p:nvPr/>
        </p:nvSpPr>
        <p:spPr bwMode="auto">
          <a:xfrm>
            <a:off x="2665413" y="5103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715" name="Rectangle 57"/>
          <p:cNvSpPr>
            <a:spLocks noChangeArrowheads="1"/>
          </p:cNvSpPr>
          <p:nvPr/>
        </p:nvSpPr>
        <p:spPr bwMode="auto">
          <a:xfrm>
            <a:off x="3808413" y="5103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716" name="Rectangle 58"/>
          <p:cNvSpPr>
            <a:spLocks noChangeArrowheads="1"/>
          </p:cNvSpPr>
          <p:nvPr/>
        </p:nvSpPr>
        <p:spPr bwMode="auto">
          <a:xfrm>
            <a:off x="4951413" y="5103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717" name="Rectangle 59"/>
          <p:cNvSpPr>
            <a:spLocks noChangeArrowheads="1"/>
          </p:cNvSpPr>
          <p:nvPr/>
        </p:nvSpPr>
        <p:spPr bwMode="auto">
          <a:xfrm>
            <a:off x="6094413" y="5103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718" name="Rectangle 60"/>
          <p:cNvSpPr>
            <a:spLocks noChangeArrowheads="1"/>
          </p:cNvSpPr>
          <p:nvPr/>
        </p:nvSpPr>
        <p:spPr bwMode="auto">
          <a:xfrm>
            <a:off x="2665413" y="5484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719" name="Rectangle 61"/>
          <p:cNvSpPr>
            <a:spLocks noChangeArrowheads="1"/>
          </p:cNvSpPr>
          <p:nvPr/>
        </p:nvSpPr>
        <p:spPr bwMode="auto">
          <a:xfrm>
            <a:off x="3808413" y="5484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720" name="Rectangle 62"/>
          <p:cNvSpPr>
            <a:spLocks noChangeArrowheads="1"/>
          </p:cNvSpPr>
          <p:nvPr/>
        </p:nvSpPr>
        <p:spPr bwMode="auto">
          <a:xfrm>
            <a:off x="4951413" y="5484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721" name="Rectangle 63"/>
          <p:cNvSpPr>
            <a:spLocks noChangeArrowheads="1"/>
          </p:cNvSpPr>
          <p:nvPr/>
        </p:nvSpPr>
        <p:spPr bwMode="auto">
          <a:xfrm>
            <a:off x="6094413" y="5484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722" name="Rectangle 64"/>
          <p:cNvSpPr>
            <a:spLocks noChangeArrowheads="1"/>
          </p:cNvSpPr>
          <p:nvPr/>
        </p:nvSpPr>
        <p:spPr bwMode="auto">
          <a:xfrm>
            <a:off x="2665413" y="5865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IF</a:t>
            </a:r>
          </a:p>
        </p:txBody>
      </p:sp>
      <p:sp>
        <p:nvSpPr>
          <p:cNvPr id="70723" name="Rectangle 65"/>
          <p:cNvSpPr>
            <a:spLocks noChangeArrowheads="1"/>
          </p:cNvSpPr>
          <p:nvPr/>
        </p:nvSpPr>
        <p:spPr bwMode="auto">
          <a:xfrm>
            <a:off x="3808413" y="5865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ID</a:t>
            </a:r>
          </a:p>
        </p:txBody>
      </p:sp>
      <p:sp>
        <p:nvSpPr>
          <p:cNvPr id="70724" name="Rectangle 66"/>
          <p:cNvSpPr>
            <a:spLocks noChangeArrowheads="1"/>
          </p:cNvSpPr>
          <p:nvPr/>
        </p:nvSpPr>
        <p:spPr bwMode="auto">
          <a:xfrm>
            <a:off x="4951413" y="5865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EX</a:t>
            </a:r>
          </a:p>
        </p:txBody>
      </p:sp>
      <p:sp>
        <p:nvSpPr>
          <p:cNvPr id="70725" name="Rectangle 67"/>
          <p:cNvSpPr>
            <a:spLocks noChangeArrowheads="1"/>
          </p:cNvSpPr>
          <p:nvPr/>
        </p:nvSpPr>
        <p:spPr bwMode="auto">
          <a:xfrm>
            <a:off x="6094413" y="5865813"/>
            <a:ext cx="1146175" cy="384175"/>
          </a:xfrm>
          <a:prstGeom prst="rect">
            <a:avLst/>
          </a:prstGeom>
          <a:solidFill>
            <a:srgbClr val="FFFF99"/>
          </a:solidFill>
          <a:ln w="25400">
            <a:solidFill>
              <a:schemeClr val="bg1"/>
            </a:solidFill>
            <a:miter lim="800000"/>
            <a:headEnd/>
            <a:tailEnd/>
          </a:ln>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WR</a:t>
            </a:r>
          </a:p>
        </p:txBody>
      </p:sp>
      <p:sp>
        <p:nvSpPr>
          <p:cNvPr id="70726" name="Rectangle 68"/>
          <p:cNvSpPr>
            <a:spLocks noChangeArrowheads="1"/>
          </p:cNvSpPr>
          <p:nvPr/>
        </p:nvSpPr>
        <p:spPr bwMode="auto">
          <a:xfrm>
            <a:off x="914400" y="5105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10</a:t>
            </a:r>
          </a:p>
        </p:txBody>
      </p:sp>
      <p:sp>
        <p:nvSpPr>
          <p:cNvPr id="70727" name="Rectangle 69"/>
          <p:cNvSpPr>
            <a:spLocks noChangeArrowheads="1"/>
          </p:cNvSpPr>
          <p:nvPr/>
        </p:nvSpPr>
        <p:spPr bwMode="auto">
          <a:xfrm>
            <a:off x="914400" y="5486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11</a:t>
            </a:r>
          </a:p>
        </p:txBody>
      </p:sp>
      <p:sp>
        <p:nvSpPr>
          <p:cNvPr id="70728" name="Rectangle 70"/>
          <p:cNvSpPr>
            <a:spLocks noChangeArrowheads="1"/>
          </p:cNvSpPr>
          <p:nvPr/>
        </p:nvSpPr>
        <p:spPr bwMode="auto">
          <a:xfrm>
            <a:off x="914400" y="58674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a:solidFill>
                  <a:srgbClr val="CC3300"/>
                </a:solidFill>
                <a:latin typeface="Book Antiqua" pitchFamily="18" charset="0"/>
                <a:ea typeface="楷体_GB2312" pitchFamily="49" charset="-122"/>
              </a:rPr>
              <a:t>I</a:t>
            </a:r>
            <a:r>
              <a:rPr lang="en-US" altLang="zh-CN" baseline="-25000">
                <a:solidFill>
                  <a:srgbClr val="CC3300"/>
                </a:solidFill>
                <a:latin typeface="Book Antiqua" pitchFamily="18" charset="0"/>
                <a:ea typeface="楷体_GB2312" pitchFamily="49" charset="-122"/>
              </a:rPr>
              <a:t>12</a:t>
            </a:r>
          </a:p>
        </p:txBody>
      </p:sp>
      <p:sp>
        <p:nvSpPr>
          <p:cNvPr id="70729" name="Rectangle 71"/>
          <p:cNvSpPr>
            <a:spLocks noChangeArrowheads="1"/>
          </p:cNvSpPr>
          <p:nvPr/>
        </p:nvSpPr>
        <p:spPr bwMode="auto">
          <a:xfrm>
            <a:off x="1219200" y="762000"/>
            <a:ext cx="670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latin typeface="Book Antiqua" pitchFamily="18" charset="0"/>
                <a:ea typeface="楷体_GB2312" pitchFamily="49" charset="-122"/>
              </a:rPr>
              <a:t>每时钟周期发射</a:t>
            </a:r>
            <a:r>
              <a:rPr lang="en-US" altLang="zh-CN" sz="2800">
                <a:latin typeface="Book Antiqua" pitchFamily="18" charset="0"/>
                <a:ea typeface="楷体_GB2312" pitchFamily="49" charset="-122"/>
              </a:rPr>
              <a:t>3</a:t>
            </a:r>
            <a:r>
              <a:rPr lang="zh-CN" altLang="en-US" sz="2800">
                <a:latin typeface="Book Antiqua" pitchFamily="18" charset="0"/>
                <a:ea typeface="楷体_GB2312" pitchFamily="49" charset="-122"/>
              </a:rPr>
              <a:t>次</a:t>
            </a:r>
            <a:r>
              <a:rPr lang="en-US" altLang="zh-CN" sz="2800">
                <a:latin typeface="Book Antiqua" pitchFamily="18" charset="0"/>
                <a:ea typeface="楷体_GB2312" pitchFamily="49" charset="-122"/>
              </a:rPr>
              <a:t>,</a:t>
            </a:r>
            <a:r>
              <a:rPr lang="zh-CN" altLang="en-US" sz="2800">
                <a:latin typeface="Book Antiqua" pitchFamily="18" charset="0"/>
                <a:ea typeface="楷体_GB2312" pitchFamily="49" charset="-122"/>
              </a:rPr>
              <a:t>每次</a:t>
            </a:r>
            <a:r>
              <a:rPr lang="en-US" altLang="zh-CN" sz="2800">
                <a:latin typeface="Book Antiqua" pitchFamily="18" charset="0"/>
                <a:ea typeface="楷体_GB2312" pitchFamily="49" charset="-122"/>
              </a:rPr>
              <a:t>3</a:t>
            </a:r>
            <a:r>
              <a:rPr lang="zh-CN" altLang="en-US" sz="2800">
                <a:latin typeface="Book Antiqua" pitchFamily="18" charset="0"/>
                <a:ea typeface="楷体_GB2312" pitchFamily="49" charset="-122"/>
              </a:rPr>
              <a:t>条指令</a:t>
            </a:r>
          </a:p>
        </p:txBody>
      </p:sp>
      <p:graphicFrame>
        <p:nvGraphicFramePr>
          <p:cNvPr id="70658" name="Object 72">
            <a:hlinkClick r:id="" action="ppaction://ole?verb=0"/>
          </p:cNvPr>
          <p:cNvGraphicFramePr>
            <a:graphicFrameLocks noChangeAspect="1"/>
          </p:cNvGraphicFramePr>
          <p:nvPr/>
        </p:nvGraphicFramePr>
        <p:xfrm>
          <a:off x="7596188" y="2781300"/>
          <a:ext cx="904875" cy="466725"/>
        </p:xfrm>
        <a:graphic>
          <a:graphicData uri="http://schemas.openxmlformats.org/presentationml/2006/ole">
            <mc:AlternateContent xmlns:mc="http://schemas.openxmlformats.org/markup-compatibility/2006">
              <mc:Choice xmlns:v="urn:schemas-microsoft-com:vml" Requires="v">
                <p:oleObj spid="_x0000_s266318" name="包" r:id="rId4" imgW="905040" imgH="466560" progId="Package">
                  <p:embed/>
                </p:oleObj>
              </mc:Choice>
              <mc:Fallback>
                <p:oleObj name="包" r:id="rId4" imgW="905040" imgH="466560" progId="Packag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188" y="2781300"/>
                        <a:ext cx="90487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6A9BF28E-5BAF-4CB3-B281-E8ECCF07F381}"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221</a:t>
            </a:fld>
            <a:endParaRPr lang="en-US" altLang="zh-CN" dirty="0"/>
          </a:p>
        </p:txBody>
      </p:sp>
    </p:spTree>
    <p:extLst>
      <p:ext uri="{BB962C8B-B14F-4D97-AF65-F5344CB8AC3E}">
        <p14:creationId xmlns:p14="http://schemas.microsoft.com/office/powerpoint/2010/main" val="2579441089"/>
      </p:ext>
    </p:extLst>
  </p:cSld>
  <p:clrMapOvr>
    <a:masterClrMapping/>
  </p:clrMapOvr>
  <p:transition spd="med">
    <p:zoom/>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323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23235" name="Rectangle 2"/>
          <p:cNvSpPr>
            <a:spLocks noGrp="1" noChangeArrowheads="1"/>
          </p:cNvSpPr>
          <p:nvPr>
            <p:ph type="body" idx="1"/>
          </p:nvPr>
        </p:nvSpPr>
        <p:spPr>
          <a:xfrm>
            <a:off x="684213" y="914400"/>
            <a:ext cx="8154987" cy="5486400"/>
          </a:xfrm>
          <a:noFill/>
        </p:spPr>
        <p:txBody>
          <a:bodyPr lIns="92075" tIns="46038" rIns="92075" bIns="46038"/>
          <a:lstStyle/>
          <a:p>
            <a:pPr lvl="1" eaLnBrk="1" hangingPunct="1">
              <a:lnSpc>
                <a:spcPct val="90000"/>
              </a:lnSpc>
              <a:buFont typeface="Wingdings" pitchFamily="2" charset="2"/>
              <a:buChar char="Ø"/>
            </a:pPr>
            <a:r>
              <a:rPr lang="zh-CN" altLang="en-US" b="1" i="1" smtClean="0">
                <a:solidFill>
                  <a:srgbClr val="CC6600"/>
                </a:solidFill>
                <a:ea typeface="黑体" pitchFamily="2" charset="-122"/>
              </a:rPr>
              <a:t>典型处理机结构</a:t>
            </a:r>
          </a:p>
          <a:p>
            <a:pPr lvl="1" eaLnBrk="1" hangingPunct="1">
              <a:lnSpc>
                <a:spcPct val="90000"/>
              </a:lnSpc>
            </a:pPr>
            <a:r>
              <a:rPr lang="en-US" altLang="zh-CN" sz="2400" smtClean="0">
                <a:solidFill>
                  <a:schemeClr val="tx2"/>
                </a:solidFill>
              </a:rPr>
              <a:t>DEC</a:t>
            </a:r>
            <a:r>
              <a:rPr lang="zh-CN" altLang="en-US" sz="2400" smtClean="0">
                <a:solidFill>
                  <a:schemeClr val="tx2"/>
                </a:solidFill>
              </a:rPr>
              <a:t>公司的</a:t>
            </a:r>
            <a:r>
              <a:rPr lang="en-US" altLang="zh-CN" sz="2400" smtClean="0">
                <a:solidFill>
                  <a:schemeClr val="tx2"/>
                </a:solidFill>
              </a:rPr>
              <a:t>Alpha</a:t>
            </a:r>
            <a:r>
              <a:rPr lang="zh-CN" altLang="en-US" sz="2400" smtClean="0">
                <a:solidFill>
                  <a:schemeClr val="tx2"/>
                </a:solidFill>
              </a:rPr>
              <a:t>处理机</a:t>
            </a:r>
            <a:r>
              <a:rPr lang="zh-CN" altLang="en-US" sz="2400" smtClean="0"/>
              <a:t>采用超标量超流水线结构。主要由四个功能部件和两个</a:t>
            </a:r>
            <a:r>
              <a:rPr lang="en-US" altLang="zh-CN" sz="2400" smtClean="0"/>
              <a:t>Cache</a:t>
            </a:r>
            <a:r>
              <a:rPr lang="zh-CN" altLang="en-US" sz="2400" smtClean="0"/>
              <a:t>组成：整数部件</a:t>
            </a:r>
            <a:r>
              <a:rPr lang="en-US" altLang="zh-CN" sz="2400" smtClean="0"/>
              <a:t>EBOX</a:t>
            </a:r>
            <a:r>
              <a:rPr lang="zh-CN" altLang="en-US" sz="2400" smtClean="0"/>
              <a:t>、浮点部件</a:t>
            </a:r>
            <a:r>
              <a:rPr lang="en-US" altLang="zh-CN" sz="2400" smtClean="0"/>
              <a:t>FBOX</a:t>
            </a:r>
            <a:r>
              <a:rPr lang="zh-CN" altLang="en-US" sz="2400" smtClean="0"/>
              <a:t>、地址部件</a:t>
            </a:r>
            <a:r>
              <a:rPr lang="en-US" altLang="zh-CN" sz="2400" smtClean="0"/>
              <a:t>ABOX</a:t>
            </a:r>
            <a:r>
              <a:rPr lang="zh-CN" altLang="en-US" sz="2400" smtClean="0"/>
              <a:t>和中央控制部件</a:t>
            </a:r>
            <a:r>
              <a:rPr lang="en-US" altLang="zh-CN" sz="2400" smtClean="0"/>
              <a:t>IBOX</a:t>
            </a:r>
            <a:r>
              <a:rPr lang="zh-CN" altLang="en-US" sz="2400" smtClean="0"/>
              <a:t>。</a:t>
            </a:r>
          </a:p>
          <a:p>
            <a:pPr lvl="1" eaLnBrk="1" hangingPunct="1">
              <a:lnSpc>
                <a:spcPct val="90000"/>
              </a:lnSpc>
            </a:pPr>
            <a:r>
              <a:rPr lang="zh-CN" altLang="en-US" sz="2400" smtClean="0">
                <a:solidFill>
                  <a:schemeClr val="tx2"/>
                </a:solidFill>
              </a:rPr>
              <a:t>中央控制部件</a:t>
            </a:r>
            <a:r>
              <a:rPr lang="en-US" altLang="zh-CN" sz="2400" smtClean="0">
                <a:solidFill>
                  <a:schemeClr val="tx2"/>
                </a:solidFill>
              </a:rPr>
              <a:t>IBOX</a:t>
            </a:r>
            <a:r>
              <a:rPr lang="zh-CN" altLang="en-US" sz="2400" smtClean="0"/>
              <a:t>可以同时从指令</a:t>
            </a:r>
            <a:r>
              <a:rPr lang="en-US" altLang="zh-CN" sz="2400" smtClean="0"/>
              <a:t>Cache</a:t>
            </a:r>
            <a:r>
              <a:rPr lang="zh-CN" altLang="en-US" sz="2400" smtClean="0"/>
              <a:t>中读入两条指令，同时对读入的两条指令进行译码，并且对这两条指令作资源冲突检测，进行数据相关性和控制相关性分析。如果资源和相关性允许，</a:t>
            </a:r>
            <a:r>
              <a:rPr lang="en-US" altLang="zh-CN" sz="2400" smtClean="0"/>
              <a:t>IBOX</a:t>
            </a:r>
            <a:r>
              <a:rPr lang="zh-CN" altLang="en-US" sz="2400" smtClean="0"/>
              <a:t>就把两条指令同时发射给</a:t>
            </a:r>
            <a:r>
              <a:rPr lang="en-US" altLang="zh-CN" sz="2400" smtClean="0"/>
              <a:t>EBOX</a:t>
            </a:r>
            <a:r>
              <a:rPr lang="zh-CN" altLang="en-US" sz="2400" smtClean="0"/>
              <a:t>、</a:t>
            </a:r>
            <a:r>
              <a:rPr lang="en-US" altLang="zh-CN" sz="2400" smtClean="0"/>
              <a:t>ABOX</a:t>
            </a:r>
            <a:r>
              <a:rPr lang="zh-CN" altLang="en-US" sz="2400" smtClean="0"/>
              <a:t>和</a:t>
            </a:r>
            <a:r>
              <a:rPr lang="en-US" altLang="zh-CN" sz="2400" smtClean="0"/>
              <a:t>FBOX</a:t>
            </a:r>
            <a:r>
              <a:rPr lang="zh-CN" altLang="en-US" sz="2400" smtClean="0"/>
              <a:t>三个指令执行部件中的两个。</a:t>
            </a:r>
          </a:p>
          <a:p>
            <a:pPr lvl="1" eaLnBrk="1" hangingPunct="1">
              <a:lnSpc>
                <a:spcPct val="90000"/>
              </a:lnSpc>
            </a:pPr>
            <a:r>
              <a:rPr lang="zh-CN" altLang="en-US" sz="2400" smtClean="0">
                <a:solidFill>
                  <a:schemeClr val="tx2"/>
                </a:solidFill>
              </a:rPr>
              <a:t>指令流水线</a:t>
            </a:r>
            <a:r>
              <a:rPr lang="zh-CN" altLang="en-US" sz="2400" smtClean="0"/>
              <a:t>采用顺序发射乱序完成的控制方式。在指令</a:t>
            </a:r>
            <a:r>
              <a:rPr lang="en-US" altLang="zh-CN" sz="2400" smtClean="0"/>
              <a:t>Cache</a:t>
            </a:r>
            <a:r>
              <a:rPr lang="zh-CN" altLang="en-US" sz="2400" smtClean="0"/>
              <a:t>中有一个转移历史表，实现条件转移的动态预测。在</a:t>
            </a:r>
            <a:r>
              <a:rPr lang="en-US" altLang="zh-CN" sz="2400" smtClean="0"/>
              <a:t>EBOX</a:t>
            </a:r>
            <a:r>
              <a:rPr lang="zh-CN" altLang="en-US" sz="2400" smtClean="0"/>
              <a:t>内还有多条专用数据通路，可以把运算结果直接送到执行部件。</a:t>
            </a:r>
          </a:p>
        </p:txBody>
      </p:sp>
      <p:sp>
        <p:nvSpPr>
          <p:cNvPr id="2" name="日期占位符 1"/>
          <p:cNvSpPr>
            <a:spLocks noGrp="1"/>
          </p:cNvSpPr>
          <p:nvPr>
            <p:ph type="dt" sz="half" idx="10"/>
          </p:nvPr>
        </p:nvSpPr>
        <p:spPr/>
        <p:txBody>
          <a:bodyPr/>
          <a:lstStyle/>
          <a:p>
            <a:pPr>
              <a:defRPr/>
            </a:pPr>
            <a:fld id="{8BFF0250-30D1-456A-B1B9-9439F35DBCF9}"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222</a:t>
            </a:fld>
            <a:endParaRPr lang="en-US" altLang="zh-CN" dirty="0"/>
          </a:p>
        </p:txBody>
      </p:sp>
    </p:spTree>
    <p:extLst>
      <p:ext uri="{BB962C8B-B14F-4D97-AF65-F5344CB8AC3E}">
        <p14:creationId xmlns:p14="http://schemas.microsoft.com/office/powerpoint/2010/main" val="3088442551"/>
      </p:ext>
    </p:extLst>
  </p:cSld>
  <p:clrMapOvr>
    <a:masterClrMapping/>
  </p:clrMapOvr>
  <p:transition spd="med">
    <p:zoom/>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425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24259" name="Rectangle 2"/>
          <p:cNvSpPr>
            <a:spLocks noGrp="1" noChangeArrowheads="1"/>
          </p:cNvSpPr>
          <p:nvPr>
            <p:ph type="body" idx="1"/>
          </p:nvPr>
        </p:nvSpPr>
        <p:spPr>
          <a:xfrm>
            <a:off x="-381000" y="304800"/>
            <a:ext cx="8991600" cy="5943600"/>
          </a:xfrm>
          <a:noFill/>
        </p:spPr>
        <p:txBody>
          <a:bodyPr lIns="92075" tIns="46038" rIns="92075" bIns="46038"/>
          <a:lstStyle/>
          <a:p>
            <a:pPr lvl="3" eaLnBrk="1" hangingPunct="1">
              <a:lnSpc>
                <a:spcPct val="90000"/>
              </a:lnSpc>
            </a:pPr>
            <a:endParaRPr lang="en-US" altLang="zh-CN" sz="2400" smtClean="0"/>
          </a:p>
          <a:p>
            <a:pPr lvl="2" eaLnBrk="1" hangingPunct="1">
              <a:lnSpc>
                <a:spcPct val="90000"/>
              </a:lnSpc>
            </a:pPr>
            <a:r>
              <a:rPr lang="en-US" altLang="zh-CN" smtClean="0">
                <a:solidFill>
                  <a:schemeClr val="tx2"/>
                </a:solidFill>
              </a:rPr>
              <a:t>Alpha 21064</a:t>
            </a:r>
            <a:r>
              <a:rPr lang="zh-CN" altLang="en-US" smtClean="0">
                <a:solidFill>
                  <a:schemeClr val="tx2"/>
                </a:solidFill>
              </a:rPr>
              <a:t>处理机共有三条指令流水线</a:t>
            </a:r>
            <a:r>
              <a:rPr lang="zh-CN" altLang="en-US" smtClean="0"/>
              <a:t/>
            </a:r>
            <a:br>
              <a:rPr lang="zh-CN" altLang="en-US" smtClean="0"/>
            </a:br>
            <a:r>
              <a:rPr lang="zh-CN" altLang="en-US" smtClean="0"/>
              <a:t>整数操作流水线和访问存储器流水线分为</a:t>
            </a:r>
            <a:r>
              <a:rPr lang="en-US" altLang="zh-CN" smtClean="0"/>
              <a:t>7</a:t>
            </a:r>
            <a:r>
              <a:rPr lang="zh-CN" altLang="en-US" smtClean="0"/>
              <a:t>个流水段，其中，取指令和分析指令为</a:t>
            </a:r>
            <a:r>
              <a:rPr lang="en-US" altLang="zh-CN" smtClean="0"/>
              <a:t>4</a:t>
            </a:r>
            <a:r>
              <a:rPr lang="zh-CN" altLang="en-US" smtClean="0"/>
              <a:t>个流水段，运算</a:t>
            </a:r>
            <a:r>
              <a:rPr lang="en-US" altLang="zh-CN" smtClean="0"/>
              <a:t>2</a:t>
            </a:r>
            <a:r>
              <a:rPr lang="zh-CN" altLang="en-US" smtClean="0"/>
              <a:t>个流水段，写结果</a:t>
            </a:r>
            <a:r>
              <a:rPr lang="en-US" altLang="zh-CN" smtClean="0"/>
              <a:t>1</a:t>
            </a:r>
            <a:r>
              <a:rPr lang="zh-CN" altLang="en-US" smtClean="0"/>
              <a:t>个流水段。浮点操作流水线分为</a:t>
            </a:r>
            <a:r>
              <a:rPr lang="en-US" altLang="zh-CN" smtClean="0"/>
              <a:t>10</a:t>
            </a:r>
            <a:r>
              <a:rPr lang="zh-CN" altLang="en-US" smtClean="0"/>
              <a:t>个流水段，其中，浮点执行部件</a:t>
            </a:r>
            <a:r>
              <a:rPr lang="en-US" altLang="zh-CN" smtClean="0"/>
              <a:t>FBOX</a:t>
            </a:r>
            <a:r>
              <a:rPr lang="zh-CN" altLang="en-US" smtClean="0"/>
              <a:t>的延迟时间为</a:t>
            </a:r>
            <a:r>
              <a:rPr lang="en-US" altLang="zh-CN" smtClean="0"/>
              <a:t>6</a:t>
            </a:r>
            <a:r>
              <a:rPr lang="zh-CN" altLang="en-US" smtClean="0"/>
              <a:t>个流水段。</a:t>
            </a:r>
          </a:p>
          <a:p>
            <a:pPr lvl="2" eaLnBrk="1" hangingPunct="1">
              <a:lnSpc>
                <a:spcPct val="90000"/>
              </a:lnSpc>
            </a:pPr>
            <a:r>
              <a:rPr lang="zh-CN" altLang="en-US" smtClean="0">
                <a:solidFill>
                  <a:schemeClr val="tx2"/>
                </a:solidFill>
              </a:rPr>
              <a:t>所有指令执行部件</a:t>
            </a:r>
            <a:r>
              <a:rPr lang="en-US" altLang="zh-CN" smtClean="0">
                <a:solidFill>
                  <a:schemeClr val="tx2"/>
                </a:solidFill>
              </a:rPr>
              <a:t>EBOX</a:t>
            </a:r>
            <a:r>
              <a:rPr lang="zh-CN" altLang="en-US" smtClean="0">
                <a:solidFill>
                  <a:schemeClr val="tx2"/>
                </a:solidFill>
              </a:rPr>
              <a:t>、</a:t>
            </a:r>
            <a:r>
              <a:rPr lang="en-US" altLang="zh-CN" smtClean="0">
                <a:solidFill>
                  <a:schemeClr val="tx2"/>
                </a:solidFill>
              </a:rPr>
              <a:t>IBOX</a:t>
            </a:r>
            <a:r>
              <a:rPr lang="zh-CN" altLang="en-US" smtClean="0">
                <a:solidFill>
                  <a:schemeClr val="tx2"/>
                </a:solidFill>
              </a:rPr>
              <a:t>、</a:t>
            </a:r>
            <a:r>
              <a:rPr lang="en-US" altLang="zh-CN" smtClean="0">
                <a:solidFill>
                  <a:schemeClr val="tx2"/>
                </a:solidFill>
              </a:rPr>
              <a:t>ABOX</a:t>
            </a:r>
            <a:r>
              <a:rPr lang="zh-CN" altLang="en-US" smtClean="0">
                <a:solidFill>
                  <a:schemeClr val="tx2"/>
                </a:solidFill>
              </a:rPr>
              <a:t>和</a:t>
            </a:r>
            <a:r>
              <a:rPr lang="en-US" altLang="zh-CN" smtClean="0">
                <a:solidFill>
                  <a:schemeClr val="tx2"/>
                </a:solidFill>
              </a:rPr>
              <a:t>FBOX</a:t>
            </a:r>
            <a:r>
              <a:rPr lang="zh-CN" altLang="en-US" smtClean="0">
                <a:solidFill>
                  <a:schemeClr val="tx2"/>
                </a:solidFill>
              </a:rPr>
              <a:t>中都设置由专用数据通路。</a:t>
            </a:r>
            <a:r>
              <a:rPr lang="zh-CN" altLang="en-US" smtClean="0"/>
              <a:t>	析指令为</a:t>
            </a:r>
            <a:r>
              <a:rPr lang="en-US" altLang="zh-CN" smtClean="0"/>
              <a:t>4</a:t>
            </a:r>
            <a:r>
              <a:rPr lang="zh-CN" altLang="en-US" smtClean="0"/>
              <a:t>个流水段，运算</a:t>
            </a:r>
            <a:r>
              <a:rPr lang="en-US" altLang="zh-CN" smtClean="0"/>
              <a:t>2</a:t>
            </a:r>
            <a:r>
              <a:rPr lang="zh-CN" altLang="en-US" smtClean="0"/>
              <a:t>个流水段，写结果</a:t>
            </a:r>
            <a:r>
              <a:rPr lang="en-US" altLang="zh-CN" smtClean="0"/>
              <a:t>1</a:t>
            </a:r>
            <a:r>
              <a:rPr lang="zh-CN" altLang="en-US" smtClean="0"/>
              <a:t>个流水段。浮点操作流水线分为</a:t>
            </a:r>
            <a:r>
              <a:rPr lang="en-US" altLang="zh-CN" smtClean="0"/>
              <a:t>10</a:t>
            </a:r>
            <a:r>
              <a:rPr lang="zh-CN" altLang="en-US" smtClean="0"/>
              <a:t>个流水段，其中，浮点执行部件</a:t>
            </a:r>
            <a:r>
              <a:rPr lang="en-US" altLang="zh-CN" smtClean="0"/>
              <a:t>FBOX</a:t>
            </a:r>
            <a:r>
              <a:rPr lang="zh-CN" altLang="en-US" smtClean="0"/>
              <a:t>的延迟时间为</a:t>
            </a:r>
            <a:r>
              <a:rPr lang="en-US" altLang="zh-CN" smtClean="0"/>
              <a:t>6</a:t>
            </a:r>
            <a:r>
              <a:rPr lang="zh-CN" altLang="en-US" smtClean="0"/>
              <a:t>个流水段。</a:t>
            </a:r>
          </a:p>
          <a:p>
            <a:pPr lvl="2" eaLnBrk="1" hangingPunct="1">
              <a:lnSpc>
                <a:spcPct val="90000"/>
              </a:lnSpc>
            </a:pPr>
            <a:r>
              <a:rPr lang="zh-CN" altLang="en-US" smtClean="0">
                <a:solidFill>
                  <a:schemeClr val="tx2"/>
                </a:solidFill>
              </a:rPr>
              <a:t>所有指令执行部件</a:t>
            </a:r>
            <a:r>
              <a:rPr lang="en-US" altLang="zh-CN" smtClean="0">
                <a:solidFill>
                  <a:schemeClr val="tx2"/>
                </a:solidFill>
              </a:rPr>
              <a:t>EBOX</a:t>
            </a:r>
            <a:r>
              <a:rPr lang="zh-CN" altLang="en-US" smtClean="0">
                <a:solidFill>
                  <a:schemeClr val="tx2"/>
                </a:solidFill>
              </a:rPr>
              <a:t>、</a:t>
            </a:r>
            <a:r>
              <a:rPr lang="en-US" altLang="zh-CN" smtClean="0">
                <a:solidFill>
                  <a:schemeClr val="tx2"/>
                </a:solidFill>
              </a:rPr>
              <a:t>IBOX</a:t>
            </a:r>
            <a:r>
              <a:rPr lang="zh-CN" altLang="en-US" smtClean="0">
                <a:solidFill>
                  <a:schemeClr val="tx2"/>
                </a:solidFill>
              </a:rPr>
              <a:t>、</a:t>
            </a:r>
            <a:r>
              <a:rPr lang="en-US" altLang="zh-CN" smtClean="0">
                <a:solidFill>
                  <a:schemeClr val="tx2"/>
                </a:solidFill>
              </a:rPr>
              <a:t>ABOX</a:t>
            </a:r>
            <a:r>
              <a:rPr lang="zh-CN" altLang="en-US" smtClean="0">
                <a:solidFill>
                  <a:schemeClr val="tx2"/>
                </a:solidFill>
              </a:rPr>
              <a:t>和</a:t>
            </a:r>
            <a:r>
              <a:rPr lang="en-US" altLang="zh-CN" smtClean="0">
                <a:solidFill>
                  <a:schemeClr val="tx2"/>
                </a:solidFill>
              </a:rPr>
              <a:t>FBOX</a:t>
            </a:r>
            <a:r>
              <a:rPr lang="zh-CN" altLang="en-US" smtClean="0">
                <a:solidFill>
                  <a:schemeClr val="tx2"/>
                </a:solidFill>
              </a:rPr>
              <a:t>中都设置由专用数据通路。</a:t>
            </a:r>
          </a:p>
          <a:p>
            <a:pPr lvl="2" eaLnBrk="1" hangingPunct="1">
              <a:lnSpc>
                <a:spcPct val="90000"/>
              </a:lnSpc>
            </a:pPr>
            <a:r>
              <a:rPr lang="en-US" altLang="zh-CN" smtClean="0"/>
              <a:t>Alpha 21064</a:t>
            </a:r>
            <a:r>
              <a:rPr lang="zh-CN" altLang="en-US" smtClean="0"/>
              <a:t>处理机的</a:t>
            </a:r>
            <a:r>
              <a:rPr lang="zh-CN" altLang="en-US" smtClean="0">
                <a:solidFill>
                  <a:schemeClr val="tx2"/>
                </a:solidFill>
              </a:rPr>
              <a:t>三条指令流水线的平均段数为</a:t>
            </a:r>
            <a:r>
              <a:rPr lang="en-US" altLang="zh-CN" smtClean="0">
                <a:solidFill>
                  <a:schemeClr val="tx2"/>
                </a:solidFill>
              </a:rPr>
              <a:t>8</a:t>
            </a:r>
            <a:r>
              <a:rPr lang="zh-CN" altLang="en-US" smtClean="0">
                <a:solidFill>
                  <a:schemeClr val="tx2"/>
                </a:solidFill>
              </a:rPr>
              <a:t>段</a:t>
            </a:r>
            <a:r>
              <a:rPr lang="zh-CN" altLang="en-US" smtClean="0"/>
              <a:t>，每个时钟周期发射两条指令。因此，</a:t>
            </a:r>
            <a:r>
              <a:rPr lang="en-US" altLang="zh-CN" smtClean="0"/>
              <a:t>Alpha 21064</a:t>
            </a:r>
            <a:r>
              <a:rPr lang="zh-CN" altLang="en-US" smtClean="0"/>
              <a:t>处理机是超标量超流水线处理机。</a:t>
            </a:r>
          </a:p>
        </p:txBody>
      </p:sp>
      <p:sp>
        <p:nvSpPr>
          <p:cNvPr id="2" name="日期占位符 1"/>
          <p:cNvSpPr>
            <a:spLocks noGrp="1"/>
          </p:cNvSpPr>
          <p:nvPr>
            <p:ph type="dt" sz="half" idx="10"/>
          </p:nvPr>
        </p:nvSpPr>
        <p:spPr/>
        <p:txBody>
          <a:bodyPr/>
          <a:lstStyle/>
          <a:p>
            <a:pPr>
              <a:defRPr/>
            </a:pPr>
            <a:fld id="{FC83B8C7-EAE9-4133-B42E-75C8A6848C50}"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223</a:t>
            </a:fld>
            <a:endParaRPr lang="en-US" altLang="zh-CN" dirty="0"/>
          </a:p>
        </p:txBody>
      </p:sp>
    </p:spTree>
    <p:extLst>
      <p:ext uri="{BB962C8B-B14F-4D97-AF65-F5344CB8AC3E}">
        <p14:creationId xmlns:p14="http://schemas.microsoft.com/office/powerpoint/2010/main" val="4001809469"/>
      </p:ext>
    </p:extLst>
  </p:cSld>
  <p:clrMapOvr>
    <a:masterClrMapping/>
  </p:clrMapOvr>
  <p:transition spd="med">
    <p:zoom/>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graphicFrame>
        <p:nvGraphicFramePr>
          <p:cNvPr id="71682" name="Object 2"/>
          <p:cNvGraphicFramePr>
            <a:graphicFrameLocks/>
          </p:cNvGraphicFramePr>
          <p:nvPr/>
        </p:nvGraphicFramePr>
        <p:xfrm>
          <a:off x="227013" y="304800"/>
          <a:ext cx="8940800" cy="6451600"/>
        </p:xfrm>
        <a:graphic>
          <a:graphicData uri="http://schemas.openxmlformats.org/presentationml/2006/ole">
            <mc:AlternateContent xmlns:mc="http://schemas.openxmlformats.org/markup-compatibility/2006">
              <mc:Choice xmlns:v="urn:schemas-microsoft-com:vml" Requires="v">
                <p:oleObj spid="_x0000_s267342" name="文档" r:id="rId4" imgW="8940600" imgH="6451560" progId="Word.Document.8">
                  <p:embed/>
                </p:oleObj>
              </mc:Choice>
              <mc:Fallback>
                <p:oleObj name="文档" r:id="rId4" imgW="8940600" imgH="6451560"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13" y="304800"/>
                        <a:ext cx="8940800" cy="645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13FBFE29-593C-4102-9C3C-71B00066A95C}"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224</a:t>
            </a:fld>
            <a:endParaRPr lang="en-US" altLang="zh-CN" dirty="0"/>
          </a:p>
        </p:txBody>
      </p:sp>
    </p:spTree>
    <p:extLst>
      <p:ext uri="{BB962C8B-B14F-4D97-AF65-F5344CB8AC3E}">
        <p14:creationId xmlns:p14="http://schemas.microsoft.com/office/powerpoint/2010/main" val="2241214832"/>
      </p:ext>
    </p:extLst>
  </p:cSld>
  <p:clrMapOvr>
    <a:masterClrMapping/>
  </p:clrMapOvr>
  <p:transition spd="med">
    <p:zoom/>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8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25283" name="Rectangle 2"/>
          <p:cNvSpPr>
            <a:spLocks noChangeArrowheads="1"/>
          </p:cNvSpPr>
          <p:nvPr/>
        </p:nvSpPr>
        <p:spPr bwMode="auto">
          <a:xfrm>
            <a:off x="762000" y="2743200"/>
            <a:ext cx="7620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tabLst>
                <a:tab pos="1236663" algn="l"/>
              </a:tabLst>
            </a:pPr>
            <a:r>
              <a:rPr lang="en-US" altLang="zh-CN" sz="2800">
                <a:solidFill>
                  <a:schemeClr val="tx2"/>
                </a:solidFill>
              </a:rPr>
              <a:t>IF</a:t>
            </a:r>
            <a:r>
              <a:rPr lang="en-US" altLang="zh-CN" sz="2800"/>
              <a:t>	</a:t>
            </a:r>
            <a:r>
              <a:rPr lang="zh-CN" altLang="en-US" sz="2800"/>
              <a:t>取值</a:t>
            </a:r>
            <a:br>
              <a:rPr lang="zh-CN" altLang="en-US" sz="2800"/>
            </a:br>
            <a:r>
              <a:rPr lang="en-US" altLang="zh-CN" sz="2800">
                <a:solidFill>
                  <a:schemeClr val="tx2"/>
                </a:solidFill>
              </a:rPr>
              <a:t>SWAP</a:t>
            </a:r>
            <a:r>
              <a:rPr lang="en-US" altLang="zh-CN" sz="2800"/>
              <a:t>	</a:t>
            </a:r>
            <a:r>
              <a:rPr lang="zh-CN" altLang="en-US" sz="2800"/>
              <a:t>交换双发射指令、转移预测</a:t>
            </a:r>
          </a:p>
          <a:p>
            <a:pPr eaLnBrk="0" hangingPunct="0">
              <a:tabLst>
                <a:tab pos="1236663" algn="l"/>
              </a:tabLst>
            </a:pPr>
            <a:r>
              <a:rPr lang="en-US" altLang="zh-CN" sz="2800">
                <a:solidFill>
                  <a:schemeClr val="tx2"/>
                </a:solidFill>
              </a:rPr>
              <a:t>I</a:t>
            </a:r>
            <a:r>
              <a:rPr lang="en-US" altLang="zh-CN" sz="2900" baseline="-25000">
                <a:solidFill>
                  <a:schemeClr val="tx2"/>
                </a:solidFill>
              </a:rPr>
              <a:t>0</a:t>
            </a:r>
            <a:r>
              <a:rPr lang="en-US" altLang="zh-CN" sz="2800"/>
              <a:t>	</a:t>
            </a:r>
            <a:r>
              <a:rPr lang="zh-CN" altLang="en-US" sz="2800"/>
              <a:t>指令译码</a:t>
            </a:r>
            <a:br>
              <a:rPr lang="zh-CN" altLang="en-US" sz="2800"/>
            </a:br>
            <a:r>
              <a:rPr lang="en-US" altLang="zh-CN" sz="2800">
                <a:solidFill>
                  <a:schemeClr val="tx2"/>
                </a:solidFill>
              </a:rPr>
              <a:t>I</a:t>
            </a:r>
            <a:r>
              <a:rPr lang="en-US" altLang="zh-CN" sz="2900" baseline="-25000">
                <a:solidFill>
                  <a:schemeClr val="tx2"/>
                </a:solidFill>
              </a:rPr>
              <a:t>1</a:t>
            </a:r>
            <a:r>
              <a:rPr lang="en-US" altLang="zh-CN" sz="2800"/>
              <a:t>	</a:t>
            </a:r>
            <a:r>
              <a:rPr lang="zh-CN" altLang="en-US" sz="2800"/>
              <a:t>访问通用寄存器堆，发射校验</a:t>
            </a:r>
          </a:p>
          <a:p>
            <a:pPr eaLnBrk="0" hangingPunct="0">
              <a:tabLst>
                <a:tab pos="1236663" algn="l"/>
              </a:tabLst>
            </a:pPr>
            <a:r>
              <a:rPr lang="en-US" altLang="zh-CN" sz="2800">
                <a:solidFill>
                  <a:schemeClr val="tx2"/>
                </a:solidFill>
              </a:rPr>
              <a:t>A</a:t>
            </a:r>
            <a:r>
              <a:rPr lang="en-US" altLang="zh-CN" sz="2900" baseline="-25000">
                <a:solidFill>
                  <a:schemeClr val="tx2"/>
                </a:solidFill>
              </a:rPr>
              <a:t>1</a:t>
            </a:r>
            <a:r>
              <a:rPr lang="en-US" altLang="zh-CN" sz="2800"/>
              <a:t>	</a:t>
            </a:r>
            <a:r>
              <a:rPr lang="zh-CN" altLang="en-US" sz="2800"/>
              <a:t>计算周期</a:t>
            </a:r>
            <a:r>
              <a:rPr lang="en-US" altLang="zh-CN" sz="2800"/>
              <a:t>1</a:t>
            </a:r>
            <a:r>
              <a:rPr lang="zh-CN" altLang="en-US" sz="2800"/>
              <a:t>，</a:t>
            </a:r>
            <a:r>
              <a:rPr lang="en-US" altLang="zh-CN" sz="2800"/>
              <a:t>IBOX</a:t>
            </a:r>
            <a:r>
              <a:rPr lang="zh-CN" altLang="en-US" sz="2800"/>
              <a:t>计算新的</a:t>
            </a:r>
            <a:r>
              <a:rPr lang="en-US" altLang="zh-CN" sz="2800"/>
              <a:t>PC</a:t>
            </a:r>
            <a:r>
              <a:rPr lang="zh-CN" altLang="en-US" sz="2800"/>
              <a:t>值</a:t>
            </a:r>
          </a:p>
          <a:p>
            <a:pPr eaLnBrk="0" hangingPunct="0">
              <a:tabLst>
                <a:tab pos="1236663" algn="l"/>
              </a:tabLst>
            </a:pPr>
            <a:r>
              <a:rPr lang="en-US" altLang="zh-CN" sz="2800">
                <a:solidFill>
                  <a:schemeClr val="tx2"/>
                </a:solidFill>
              </a:rPr>
              <a:t>A</a:t>
            </a:r>
            <a:r>
              <a:rPr lang="en-US" altLang="zh-CN" sz="2900" baseline="-25000">
                <a:solidFill>
                  <a:schemeClr val="tx2"/>
                </a:solidFill>
              </a:rPr>
              <a:t>2</a:t>
            </a:r>
            <a:r>
              <a:rPr lang="en-US" altLang="zh-CN" sz="2800"/>
              <a:t>	</a:t>
            </a:r>
            <a:r>
              <a:rPr lang="zh-CN" altLang="en-US" sz="2800"/>
              <a:t>计算周期</a:t>
            </a:r>
            <a:r>
              <a:rPr lang="en-US" altLang="zh-CN" sz="2800"/>
              <a:t>2</a:t>
            </a:r>
            <a:r>
              <a:rPr lang="zh-CN" altLang="en-US" sz="2800"/>
              <a:t>，查指令快表</a:t>
            </a:r>
          </a:p>
          <a:p>
            <a:pPr eaLnBrk="0" hangingPunct="0">
              <a:tabLst>
                <a:tab pos="1236663" algn="l"/>
              </a:tabLst>
            </a:pPr>
            <a:r>
              <a:rPr lang="en-US" altLang="zh-CN" sz="2800">
                <a:solidFill>
                  <a:schemeClr val="tx2"/>
                </a:solidFill>
              </a:rPr>
              <a:t>WR</a:t>
            </a:r>
            <a:r>
              <a:rPr lang="en-US" altLang="zh-CN" sz="2800"/>
              <a:t>	</a:t>
            </a:r>
            <a:r>
              <a:rPr lang="zh-CN" altLang="en-US" sz="2800"/>
              <a:t>写整数寄存器堆，指令</a:t>
            </a:r>
            <a:r>
              <a:rPr lang="en-US" altLang="zh-CN" sz="2800"/>
              <a:t>Cache</a:t>
            </a:r>
            <a:r>
              <a:rPr lang="zh-CN" altLang="en-US" sz="2800"/>
              <a:t>命中检测</a:t>
            </a:r>
          </a:p>
        </p:txBody>
      </p:sp>
      <p:sp>
        <p:nvSpPr>
          <p:cNvPr id="225284" name="Rectangle 3"/>
          <p:cNvSpPr>
            <a:spLocks noChangeArrowheads="1"/>
          </p:cNvSpPr>
          <p:nvPr/>
        </p:nvSpPr>
        <p:spPr bwMode="auto">
          <a:xfrm>
            <a:off x="1219200" y="1066800"/>
            <a:ext cx="670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latin typeface="Book Antiqua" pitchFamily="18" charset="0"/>
                <a:ea typeface="楷体_GB2312" pitchFamily="49" charset="-122"/>
              </a:rPr>
              <a:t>7</a:t>
            </a:r>
            <a:r>
              <a:rPr lang="zh-CN" altLang="en-US" sz="2800">
                <a:latin typeface="Book Antiqua" pitchFamily="18" charset="0"/>
                <a:ea typeface="楷体_GB2312" pitchFamily="49" charset="-122"/>
              </a:rPr>
              <a:t>个流水段的整数操作流水线</a:t>
            </a:r>
          </a:p>
        </p:txBody>
      </p:sp>
      <p:grpSp>
        <p:nvGrpSpPr>
          <p:cNvPr id="225285" name="Group 4"/>
          <p:cNvGrpSpPr>
            <a:grpSpLocks/>
          </p:cNvGrpSpPr>
          <p:nvPr/>
        </p:nvGrpSpPr>
        <p:grpSpPr bwMode="auto">
          <a:xfrm>
            <a:off x="760413" y="1752600"/>
            <a:ext cx="7623175" cy="839788"/>
            <a:chOff x="479" y="1104"/>
            <a:chExt cx="4802" cy="529"/>
          </a:xfrm>
        </p:grpSpPr>
        <p:sp>
          <p:nvSpPr>
            <p:cNvPr id="225286" name="Rectangle 5"/>
            <p:cNvSpPr>
              <a:spLocks noChangeArrowheads="1"/>
            </p:cNvSpPr>
            <p:nvPr/>
          </p:nvSpPr>
          <p:spPr bwMode="auto">
            <a:xfrm>
              <a:off x="1144" y="1347"/>
              <a:ext cx="810" cy="2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SWAP</a:t>
              </a:r>
            </a:p>
          </p:txBody>
        </p:sp>
        <p:sp>
          <p:nvSpPr>
            <p:cNvPr id="225287" name="Rectangle 6"/>
            <p:cNvSpPr>
              <a:spLocks noChangeArrowheads="1"/>
            </p:cNvSpPr>
            <p:nvPr/>
          </p:nvSpPr>
          <p:spPr bwMode="auto">
            <a:xfrm>
              <a:off x="1335" y="1104"/>
              <a:ext cx="38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a:t>
              </a:r>
            </a:p>
          </p:txBody>
        </p:sp>
        <p:sp>
          <p:nvSpPr>
            <p:cNvPr id="225288" name="Rectangle 7"/>
            <p:cNvSpPr>
              <a:spLocks noChangeArrowheads="1"/>
            </p:cNvSpPr>
            <p:nvPr/>
          </p:nvSpPr>
          <p:spPr bwMode="auto">
            <a:xfrm>
              <a:off x="479" y="1347"/>
              <a:ext cx="667" cy="2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IF</a:t>
              </a:r>
            </a:p>
          </p:txBody>
        </p:sp>
        <p:sp>
          <p:nvSpPr>
            <p:cNvPr id="225289" name="Rectangle 8"/>
            <p:cNvSpPr>
              <a:spLocks noChangeArrowheads="1"/>
            </p:cNvSpPr>
            <p:nvPr/>
          </p:nvSpPr>
          <p:spPr bwMode="auto">
            <a:xfrm>
              <a:off x="1952" y="1347"/>
              <a:ext cx="668" cy="2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a:t>
              </a:r>
              <a:r>
                <a:rPr lang="en-US" altLang="zh-CN" sz="2900" baseline="-25000">
                  <a:solidFill>
                    <a:schemeClr val="tx2"/>
                  </a:solidFill>
                  <a:latin typeface="Book Antiqua" pitchFamily="18" charset="0"/>
                  <a:ea typeface="楷体_GB2312" pitchFamily="49" charset="-122"/>
                </a:rPr>
                <a:t>0</a:t>
              </a:r>
            </a:p>
          </p:txBody>
        </p:sp>
        <p:sp>
          <p:nvSpPr>
            <p:cNvPr id="225290" name="Rectangle 9"/>
            <p:cNvSpPr>
              <a:spLocks noChangeArrowheads="1"/>
            </p:cNvSpPr>
            <p:nvPr/>
          </p:nvSpPr>
          <p:spPr bwMode="auto">
            <a:xfrm>
              <a:off x="2618" y="1347"/>
              <a:ext cx="667" cy="2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a:t>
              </a:r>
              <a:r>
                <a:rPr lang="en-US" altLang="zh-CN" sz="2900" baseline="-25000">
                  <a:solidFill>
                    <a:schemeClr val="tx2"/>
                  </a:solidFill>
                  <a:latin typeface="Book Antiqua" pitchFamily="18" charset="0"/>
                  <a:ea typeface="楷体_GB2312" pitchFamily="49" charset="-122"/>
                </a:rPr>
                <a:t>1</a:t>
              </a:r>
            </a:p>
          </p:txBody>
        </p:sp>
        <p:sp>
          <p:nvSpPr>
            <p:cNvPr id="225291" name="Rectangle 10"/>
            <p:cNvSpPr>
              <a:spLocks noChangeArrowheads="1"/>
            </p:cNvSpPr>
            <p:nvPr/>
          </p:nvSpPr>
          <p:spPr bwMode="auto">
            <a:xfrm>
              <a:off x="3283" y="1347"/>
              <a:ext cx="667" cy="2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a:t>
              </a:r>
              <a:r>
                <a:rPr lang="en-US" altLang="zh-CN" sz="2900" baseline="-25000">
                  <a:solidFill>
                    <a:schemeClr val="tx2"/>
                  </a:solidFill>
                  <a:latin typeface="Book Antiqua" pitchFamily="18" charset="0"/>
                  <a:ea typeface="楷体_GB2312" pitchFamily="49" charset="-122"/>
                </a:rPr>
                <a:t>0</a:t>
              </a:r>
            </a:p>
          </p:txBody>
        </p:sp>
        <p:sp>
          <p:nvSpPr>
            <p:cNvPr id="225292" name="Rectangle 11"/>
            <p:cNvSpPr>
              <a:spLocks noChangeArrowheads="1"/>
            </p:cNvSpPr>
            <p:nvPr/>
          </p:nvSpPr>
          <p:spPr bwMode="auto">
            <a:xfrm>
              <a:off x="3948" y="1347"/>
              <a:ext cx="668" cy="2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a:t>
              </a:r>
              <a:r>
                <a:rPr lang="en-US" altLang="zh-CN" sz="2900" baseline="-25000">
                  <a:solidFill>
                    <a:schemeClr val="tx2"/>
                  </a:solidFill>
                  <a:latin typeface="Book Antiqua" pitchFamily="18" charset="0"/>
                  <a:ea typeface="楷体_GB2312" pitchFamily="49" charset="-122"/>
                </a:rPr>
                <a:t>1</a:t>
              </a:r>
            </a:p>
          </p:txBody>
        </p:sp>
        <p:sp>
          <p:nvSpPr>
            <p:cNvPr id="225293" name="Rectangle 12"/>
            <p:cNvSpPr>
              <a:spLocks noChangeArrowheads="1"/>
            </p:cNvSpPr>
            <p:nvPr/>
          </p:nvSpPr>
          <p:spPr bwMode="auto">
            <a:xfrm>
              <a:off x="4614" y="1347"/>
              <a:ext cx="667" cy="2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WR</a:t>
              </a:r>
            </a:p>
          </p:txBody>
        </p:sp>
        <p:sp>
          <p:nvSpPr>
            <p:cNvPr id="225294" name="Rectangle 13"/>
            <p:cNvSpPr>
              <a:spLocks noChangeArrowheads="1"/>
            </p:cNvSpPr>
            <p:nvPr/>
          </p:nvSpPr>
          <p:spPr bwMode="auto">
            <a:xfrm>
              <a:off x="2048" y="1104"/>
              <a:ext cx="38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a:t>
              </a:r>
            </a:p>
          </p:txBody>
        </p:sp>
        <p:sp>
          <p:nvSpPr>
            <p:cNvPr id="225295" name="Rectangle 14"/>
            <p:cNvSpPr>
              <a:spLocks noChangeArrowheads="1"/>
            </p:cNvSpPr>
            <p:nvPr/>
          </p:nvSpPr>
          <p:spPr bwMode="auto">
            <a:xfrm>
              <a:off x="2761" y="1104"/>
              <a:ext cx="38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3</a:t>
              </a:r>
            </a:p>
          </p:txBody>
        </p:sp>
        <p:sp>
          <p:nvSpPr>
            <p:cNvPr id="225296" name="Rectangle 15"/>
            <p:cNvSpPr>
              <a:spLocks noChangeArrowheads="1"/>
            </p:cNvSpPr>
            <p:nvPr/>
          </p:nvSpPr>
          <p:spPr bwMode="auto">
            <a:xfrm>
              <a:off x="3427" y="1104"/>
              <a:ext cx="38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4</a:t>
              </a:r>
            </a:p>
          </p:txBody>
        </p:sp>
        <p:sp>
          <p:nvSpPr>
            <p:cNvPr id="225297" name="Rectangle 16"/>
            <p:cNvSpPr>
              <a:spLocks noChangeArrowheads="1"/>
            </p:cNvSpPr>
            <p:nvPr/>
          </p:nvSpPr>
          <p:spPr bwMode="auto">
            <a:xfrm>
              <a:off x="4092" y="1104"/>
              <a:ext cx="38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5</a:t>
              </a:r>
            </a:p>
          </p:txBody>
        </p:sp>
        <p:sp>
          <p:nvSpPr>
            <p:cNvPr id="225298" name="Rectangle 17"/>
            <p:cNvSpPr>
              <a:spLocks noChangeArrowheads="1"/>
            </p:cNvSpPr>
            <p:nvPr/>
          </p:nvSpPr>
          <p:spPr bwMode="auto">
            <a:xfrm>
              <a:off x="4757" y="1104"/>
              <a:ext cx="38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6</a:t>
              </a:r>
            </a:p>
          </p:txBody>
        </p:sp>
        <p:sp>
          <p:nvSpPr>
            <p:cNvPr id="225299" name="Rectangle 18"/>
            <p:cNvSpPr>
              <a:spLocks noChangeArrowheads="1"/>
            </p:cNvSpPr>
            <p:nvPr/>
          </p:nvSpPr>
          <p:spPr bwMode="auto">
            <a:xfrm>
              <a:off x="623" y="1104"/>
              <a:ext cx="38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0</a:t>
              </a:r>
            </a:p>
          </p:txBody>
        </p:sp>
      </p:grpSp>
      <p:sp>
        <p:nvSpPr>
          <p:cNvPr id="2" name="日期占位符 1"/>
          <p:cNvSpPr>
            <a:spLocks noGrp="1"/>
          </p:cNvSpPr>
          <p:nvPr>
            <p:ph type="dt" sz="half" idx="10"/>
          </p:nvPr>
        </p:nvSpPr>
        <p:spPr/>
        <p:txBody>
          <a:bodyPr/>
          <a:lstStyle/>
          <a:p>
            <a:pPr>
              <a:defRPr/>
            </a:pPr>
            <a:fld id="{5CF9FC22-1509-4333-9058-C6FAC7AEFF82}"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225</a:t>
            </a:fld>
            <a:endParaRPr lang="en-US" altLang="zh-CN" dirty="0"/>
          </a:p>
        </p:txBody>
      </p:sp>
    </p:spTree>
    <p:extLst>
      <p:ext uri="{BB962C8B-B14F-4D97-AF65-F5344CB8AC3E}">
        <p14:creationId xmlns:p14="http://schemas.microsoft.com/office/powerpoint/2010/main" val="2036706623"/>
      </p:ext>
    </p:extLst>
  </p:cSld>
  <p:clrMapOvr>
    <a:masterClrMapping/>
  </p:clrMapOvr>
  <p:transition spd="med">
    <p:zoom/>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30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26307" name="Rectangle 2"/>
          <p:cNvSpPr>
            <a:spLocks noChangeArrowheads="1"/>
          </p:cNvSpPr>
          <p:nvPr/>
        </p:nvSpPr>
        <p:spPr bwMode="auto">
          <a:xfrm>
            <a:off x="990600" y="2895600"/>
            <a:ext cx="7467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tabLst>
                <a:tab pos="1236663" algn="l"/>
              </a:tabLst>
            </a:pPr>
            <a:r>
              <a:rPr lang="en-US" altLang="zh-CN">
                <a:solidFill>
                  <a:schemeClr val="tx2"/>
                </a:solidFill>
              </a:rPr>
              <a:t>IF</a:t>
            </a:r>
            <a:r>
              <a:rPr lang="en-US" altLang="zh-CN"/>
              <a:t>	</a:t>
            </a:r>
            <a:r>
              <a:rPr lang="zh-CN" altLang="en-US"/>
              <a:t>取值</a:t>
            </a:r>
            <a:br>
              <a:rPr lang="zh-CN" altLang="en-US"/>
            </a:br>
            <a:r>
              <a:rPr lang="en-US" altLang="zh-CN">
                <a:solidFill>
                  <a:schemeClr val="tx2"/>
                </a:solidFill>
              </a:rPr>
              <a:t>SWAP</a:t>
            </a:r>
            <a:r>
              <a:rPr lang="en-US" altLang="zh-CN"/>
              <a:t>	</a:t>
            </a:r>
            <a:r>
              <a:rPr lang="zh-CN" altLang="en-US"/>
              <a:t>交换双发射指令、转移预测</a:t>
            </a:r>
          </a:p>
          <a:p>
            <a:pPr eaLnBrk="0" hangingPunct="0">
              <a:tabLst>
                <a:tab pos="1236663" algn="l"/>
              </a:tabLst>
            </a:pPr>
            <a:r>
              <a:rPr lang="en-US" altLang="zh-CN">
                <a:solidFill>
                  <a:schemeClr val="tx2"/>
                </a:solidFill>
              </a:rPr>
              <a:t>I</a:t>
            </a:r>
            <a:r>
              <a:rPr lang="en-US" altLang="zh-CN" baseline="-25000">
                <a:solidFill>
                  <a:schemeClr val="tx2"/>
                </a:solidFill>
              </a:rPr>
              <a:t>0</a:t>
            </a:r>
            <a:r>
              <a:rPr lang="en-US" altLang="zh-CN"/>
              <a:t>	</a:t>
            </a:r>
            <a:r>
              <a:rPr lang="zh-CN" altLang="en-US"/>
              <a:t>指令译码</a:t>
            </a:r>
            <a:br>
              <a:rPr lang="zh-CN" altLang="en-US"/>
            </a:br>
            <a:r>
              <a:rPr lang="en-US" altLang="zh-CN">
                <a:solidFill>
                  <a:schemeClr val="tx2"/>
                </a:solidFill>
              </a:rPr>
              <a:t>I</a:t>
            </a:r>
            <a:r>
              <a:rPr lang="en-US" altLang="zh-CN" baseline="-25000">
                <a:solidFill>
                  <a:schemeClr val="tx2"/>
                </a:solidFill>
              </a:rPr>
              <a:t>1</a:t>
            </a:r>
            <a:r>
              <a:rPr lang="en-US" altLang="zh-CN"/>
              <a:t>	</a:t>
            </a:r>
            <a:r>
              <a:rPr lang="zh-CN" altLang="en-US"/>
              <a:t>访问通用寄存器堆，发射校验</a:t>
            </a:r>
          </a:p>
          <a:p>
            <a:pPr eaLnBrk="0" hangingPunct="0">
              <a:tabLst>
                <a:tab pos="1236663" algn="l"/>
              </a:tabLst>
            </a:pPr>
            <a:r>
              <a:rPr lang="en-US" altLang="zh-CN">
                <a:solidFill>
                  <a:schemeClr val="tx2"/>
                </a:solidFill>
              </a:rPr>
              <a:t>AC</a:t>
            </a:r>
            <a:r>
              <a:rPr lang="en-US" altLang="zh-CN"/>
              <a:t>	ABOX</a:t>
            </a:r>
            <a:r>
              <a:rPr lang="zh-CN" altLang="en-US"/>
              <a:t>计算有效数据地址</a:t>
            </a:r>
          </a:p>
          <a:p>
            <a:pPr eaLnBrk="0" hangingPunct="0">
              <a:tabLst>
                <a:tab pos="1236663" algn="l"/>
              </a:tabLst>
            </a:pPr>
            <a:r>
              <a:rPr lang="en-US" altLang="zh-CN">
                <a:solidFill>
                  <a:schemeClr val="tx2"/>
                </a:solidFill>
              </a:rPr>
              <a:t>TB</a:t>
            </a:r>
            <a:r>
              <a:rPr lang="en-US" altLang="zh-CN"/>
              <a:t>	</a:t>
            </a:r>
            <a:r>
              <a:rPr lang="zh-CN" altLang="en-US"/>
              <a:t>查数据快表</a:t>
            </a:r>
          </a:p>
          <a:p>
            <a:pPr eaLnBrk="0" hangingPunct="0">
              <a:tabLst>
                <a:tab pos="1236663" algn="l"/>
              </a:tabLst>
            </a:pPr>
            <a:r>
              <a:rPr lang="en-US" altLang="zh-CN">
                <a:solidFill>
                  <a:schemeClr val="tx2"/>
                </a:solidFill>
              </a:rPr>
              <a:t>HM</a:t>
            </a:r>
            <a:r>
              <a:rPr lang="en-US" altLang="zh-CN"/>
              <a:t>	</a:t>
            </a:r>
            <a:r>
              <a:rPr lang="zh-CN" altLang="en-US"/>
              <a:t>写读数缓冲栈，数据</a:t>
            </a:r>
            <a:r>
              <a:rPr lang="en-US" altLang="zh-CN"/>
              <a:t>Cache</a:t>
            </a:r>
            <a:r>
              <a:rPr lang="zh-CN" altLang="en-US"/>
              <a:t>命中</a:t>
            </a:r>
            <a:r>
              <a:rPr lang="en-US" altLang="zh-CN"/>
              <a:t>/	</a:t>
            </a:r>
            <a:r>
              <a:rPr lang="zh-CN" altLang="en-US"/>
              <a:t>不命中检测</a:t>
            </a:r>
          </a:p>
        </p:txBody>
      </p:sp>
      <p:sp>
        <p:nvSpPr>
          <p:cNvPr id="226308" name="Rectangle 3"/>
          <p:cNvSpPr>
            <a:spLocks noChangeArrowheads="1"/>
          </p:cNvSpPr>
          <p:nvPr/>
        </p:nvSpPr>
        <p:spPr bwMode="auto">
          <a:xfrm>
            <a:off x="1295400" y="1219200"/>
            <a:ext cx="670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latin typeface="Book Antiqua" pitchFamily="18" charset="0"/>
                <a:ea typeface="楷体_GB2312" pitchFamily="49" charset="-122"/>
              </a:rPr>
              <a:t>7</a:t>
            </a:r>
            <a:r>
              <a:rPr lang="zh-CN" altLang="en-US" sz="3200">
                <a:latin typeface="Book Antiqua" pitchFamily="18" charset="0"/>
                <a:ea typeface="楷体_GB2312" pitchFamily="49" charset="-122"/>
              </a:rPr>
              <a:t>个流水段的访问存储器流水线</a:t>
            </a:r>
          </a:p>
        </p:txBody>
      </p:sp>
      <p:grpSp>
        <p:nvGrpSpPr>
          <p:cNvPr id="226309" name="Group 4"/>
          <p:cNvGrpSpPr>
            <a:grpSpLocks/>
          </p:cNvGrpSpPr>
          <p:nvPr/>
        </p:nvGrpSpPr>
        <p:grpSpPr bwMode="auto">
          <a:xfrm>
            <a:off x="760413" y="1905000"/>
            <a:ext cx="7699375" cy="992188"/>
            <a:chOff x="479" y="1200"/>
            <a:chExt cx="4850" cy="625"/>
          </a:xfrm>
        </p:grpSpPr>
        <p:sp>
          <p:nvSpPr>
            <p:cNvPr id="226310" name="Rectangle 5"/>
            <p:cNvSpPr>
              <a:spLocks noChangeArrowheads="1"/>
            </p:cNvSpPr>
            <p:nvPr/>
          </p:nvSpPr>
          <p:spPr bwMode="auto">
            <a:xfrm>
              <a:off x="1151" y="1487"/>
              <a:ext cx="818"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SWAP</a:t>
              </a:r>
            </a:p>
          </p:txBody>
        </p:sp>
        <p:sp>
          <p:nvSpPr>
            <p:cNvPr id="226311" name="Rectangle 6"/>
            <p:cNvSpPr>
              <a:spLocks noChangeArrowheads="1"/>
            </p:cNvSpPr>
            <p:nvPr/>
          </p:nvSpPr>
          <p:spPr bwMode="auto">
            <a:xfrm>
              <a:off x="1344" y="120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a:t>
              </a:r>
            </a:p>
          </p:txBody>
        </p:sp>
        <p:sp>
          <p:nvSpPr>
            <p:cNvPr id="226312" name="Rectangle 7"/>
            <p:cNvSpPr>
              <a:spLocks noChangeArrowheads="1"/>
            </p:cNvSpPr>
            <p:nvPr/>
          </p:nvSpPr>
          <p:spPr bwMode="auto">
            <a:xfrm>
              <a:off x="479" y="1487"/>
              <a:ext cx="674"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IF</a:t>
              </a:r>
            </a:p>
          </p:txBody>
        </p:sp>
        <p:sp>
          <p:nvSpPr>
            <p:cNvPr id="226313" name="Rectangle 8"/>
            <p:cNvSpPr>
              <a:spLocks noChangeArrowheads="1"/>
            </p:cNvSpPr>
            <p:nvPr/>
          </p:nvSpPr>
          <p:spPr bwMode="auto">
            <a:xfrm>
              <a:off x="1967" y="1487"/>
              <a:ext cx="674"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a:t>
              </a:r>
              <a:r>
                <a:rPr lang="en-US" altLang="zh-CN" sz="2900" baseline="-25000">
                  <a:solidFill>
                    <a:schemeClr val="tx2"/>
                  </a:solidFill>
                  <a:latin typeface="Book Antiqua" pitchFamily="18" charset="0"/>
                  <a:ea typeface="楷体_GB2312" pitchFamily="49" charset="-122"/>
                </a:rPr>
                <a:t>0</a:t>
              </a:r>
            </a:p>
          </p:txBody>
        </p:sp>
        <p:sp>
          <p:nvSpPr>
            <p:cNvPr id="226314" name="Rectangle 9"/>
            <p:cNvSpPr>
              <a:spLocks noChangeArrowheads="1"/>
            </p:cNvSpPr>
            <p:nvPr/>
          </p:nvSpPr>
          <p:spPr bwMode="auto">
            <a:xfrm>
              <a:off x="2639" y="1487"/>
              <a:ext cx="674"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I</a:t>
              </a:r>
              <a:r>
                <a:rPr lang="en-US" altLang="zh-CN" sz="2900" baseline="-25000">
                  <a:solidFill>
                    <a:schemeClr val="tx2"/>
                  </a:solidFill>
                  <a:latin typeface="Book Antiqua" pitchFamily="18" charset="0"/>
                  <a:ea typeface="楷体_GB2312" pitchFamily="49" charset="-122"/>
                </a:rPr>
                <a:t>1</a:t>
              </a:r>
            </a:p>
          </p:txBody>
        </p:sp>
        <p:sp>
          <p:nvSpPr>
            <p:cNvPr id="226315" name="Rectangle 10"/>
            <p:cNvSpPr>
              <a:spLocks noChangeArrowheads="1"/>
            </p:cNvSpPr>
            <p:nvPr/>
          </p:nvSpPr>
          <p:spPr bwMode="auto">
            <a:xfrm>
              <a:off x="3311" y="1487"/>
              <a:ext cx="674"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AC</a:t>
              </a:r>
            </a:p>
          </p:txBody>
        </p:sp>
        <p:sp>
          <p:nvSpPr>
            <p:cNvPr id="226316" name="Rectangle 11"/>
            <p:cNvSpPr>
              <a:spLocks noChangeArrowheads="1"/>
            </p:cNvSpPr>
            <p:nvPr/>
          </p:nvSpPr>
          <p:spPr bwMode="auto">
            <a:xfrm>
              <a:off x="3983" y="1487"/>
              <a:ext cx="674"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TB</a:t>
              </a:r>
            </a:p>
          </p:txBody>
        </p:sp>
        <p:sp>
          <p:nvSpPr>
            <p:cNvPr id="226317" name="Rectangle 12"/>
            <p:cNvSpPr>
              <a:spLocks noChangeArrowheads="1"/>
            </p:cNvSpPr>
            <p:nvPr/>
          </p:nvSpPr>
          <p:spPr bwMode="auto">
            <a:xfrm>
              <a:off x="4655" y="1487"/>
              <a:ext cx="674"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HM</a:t>
              </a:r>
            </a:p>
          </p:txBody>
        </p:sp>
        <p:sp>
          <p:nvSpPr>
            <p:cNvPr id="226318" name="Rectangle 13"/>
            <p:cNvSpPr>
              <a:spLocks noChangeArrowheads="1"/>
            </p:cNvSpPr>
            <p:nvPr/>
          </p:nvSpPr>
          <p:spPr bwMode="auto">
            <a:xfrm>
              <a:off x="2064" y="120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a:t>
              </a:r>
            </a:p>
          </p:txBody>
        </p:sp>
        <p:sp>
          <p:nvSpPr>
            <p:cNvPr id="226319" name="Rectangle 14"/>
            <p:cNvSpPr>
              <a:spLocks noChangeArrowheads="1"/>
            </p:cNvSpPr>
            <p:nvPr/>
          </p:nvSpPr>
          <p:spPr bwMode="auto">
            <a:xfrm>
              <a:off x="2784" y="120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3</a:t>
              </a:r>
            </a:p>
          </p:txBody>
        </p:sp>
        <p:sp>
          <p:nvSpPr>
            <p:cNvPr id="226320" name="Rectangle 15"/>
            <p:cNvSpPr>
              <a:spLocks noChangeArrowheads="1"/>
            </p:cNvSpPr>
            <p:nvPr/>
          </p:nvSpPr>
          <p:spPr bwMode="auto">
            <a:xfrm>
              <a:off x="3456" y="120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4</a:t>
              </a:r>
            </a:p>
          </p:txBody>
        </p:sp>
        <p:sp>
          <p:nvSpPr>
            <p:cNvPr id="226321" name="Rectangle 16"/>
            <p:cNvSpPr>
              <a:spLocks noChangeArrowheads="1"/>
            </p:cNvSpPr>
            <p:nvPr/>
          </p:nvSpPr>
          <p:spPr bwMode="auto">
            <a:xfrm>
              <a:off x="4128" y="120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5</a:t>
              </a:r>
            </a:p>
          </p:txBody>
        </p:sp>
        <p:sp>
          <p:nvSpPr>
            <p:cNvPr id="226322" name="Rectangle 17"/>
            <p:cNvSpPr>
              <a:spLocks noChangeArrowheads="1"/>
            </p:cNvSpPr>
            <p:nvPr/>
          </p:nvSpPr>
          <p:spPr bwMode="auto">
            <a:xfrm>
              <a:off x="4800" y="120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6</a:t>
              </a:r>
            </a:p>
          </p:txBody>
        </p:sp>
        <p:sp>
          <p:nvSpPr>
            <p:cNvPr id="226323" name="Rectangle 18"/>
            <p:cNvSpPr>
              <a:spLocks noChangeArrowheads="1"/>
            </p:cNvSpPr>
            <p:nvPr/>
          </p:nvSpPr>
          <p:spPr bwMode="auto">
            <a:xfrm>
              <a:off x="624" y="120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0</a:t>
              </a:r>
            </a:p>
          </p:txBody>
        </p:sp>
      </p:grpSp>
      <p:sp>
        <p:nvSpPr>
          <p:cNvPr id="2" name="日期占位符 1"/>
          <p:cNvSpPr>
            <a:spLocks noGrp="1"/>
          </p:cNvSpPr>
          <p:nvPr>
            <p:ph type="dt" sz="half" idx="10"/>
          </p:nvPr>
        </p:nvSpPr>
        <p:spPr/>
        <p:txBody>
          <a:bodyPr/>
          <a:lstStyle/>
          <a:p>
            <a:pPr>
              <a:defRPr/>
            </a:pPr>
            <a:fld id="{604D8CB4-172E-4816-A9FB-AE7E65DD2FE8}"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226</a:t>
            </a:fld>
            <a:endParaRPr lang="en-US" altLang="zh-CN" dirty="0"/>
          </a:p>
        </p:txBody>
      </p:sp>
    </p:spTree>
    <p:extLst>
      <p:ext uri="{BB962C8B-B14F-4D97-AF65-F5344CB8AC3E}">
        <p14:creationId xmlns:p14="http://schemas.microsoft.com/office/powerpoint/2010/main" val="3016401162"/>
      </p:ext>
    </p:extLst>
  </p:cSld>
  <p:clrMapOvr>
    <a:masterClrMapping/>
  </p:clrMapOvr>
  <p:transition spd="med">
    <p:zoom/>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733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27331" name="Rectangle 2"/>
          <p:cNvSpPr>
            <a:spLocks noChangeArrowheads="1"/>
          </p:cNvSpPr>
          <p:nvPr/>
        </p:nvSpPr>
        <p:spPr bwMode="auto">
          <a:xfrm>
            <a:off x="1293813" y="1827213"/>
            <a:ext cx="1298575" cy="5365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SWAP</a:t>
            </a:r>
          </a:p>
        </p:txBody>
      </p:sp>
      <p:sp>
        <p:nvSpPr>
          <p:cNvPr id="227332" name="Rectangle 3"/>
          <p:cNvSpPr>
            <a:spLocks noChangeArrowheads="1"/>
          </p:cNvSpPr>
          <p:nvPr/>
        </p:nvSpPr>
        <p:spPr bwMode="auto">
          <a:xfrm>
            <a:off x="838200" y="2819400"/>
            <a:ext cx="7620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nSpc>
                <a:spcPct val="80000"/>
              </a:lnSpc>
              <a:tabLst>
                <a:tab pos="1236663" algn="l"/>
              </a:tabLst>
            </a:pPr>
            <a:r>
              <a:rPr lang="en-US" altLang="zh-CN" sz="3000">
                <a:solidFill>
                  <a:schemeClr val="tx2"/>
                </a:solidFill>
              </a:rPr>
              <a:t>IF</a:t>
            </a:r>
            <a:r>
              <a:rPr lang="en-US" altLang="zh-CN" sz="3000"/>
              <a:t>	</a:t>
            </a:r>
            <a:r>
              <a:rPr lang="zh-CN" altLang="en-US" sz="3000"/>
              <a:t>取值</a:t>
            </a:r>
            <a:br>
              <a:rPr lang="zh-CN" altLang="en-US" sz="3000"/>
            </a:br>
            <a:r>
              <a:rPr lang="en-US" altLang="zh-CN" sz="3000">
                <a:solidFill>
                  <a:schemeClr val="tx2"/>
                </a:solidFill>
              </a:rPr>
              <a:t>SWAP</a:t>
            </a:r>
            <a:r>
              <a:rPr lang="en-US" altLang="zh-CN" sz="3000"/>
              <a:t>	</a:t>
            </a:r>
            <a:r>
              <a:rPr lang="zh-CN" altLang="en-US" sz="3000"/>
              <a:t>交换双发射指令、转移预测</a:t>
            </a:r>
          </a:p>
          <a:p>
            <a:pPr eaLnBrk="0" hangingPunct="0">
              <a:tabLst>
                <a:tab pos="1236663" algn="l"/>
              </a:tabLst>
            </a:pPr>
            <a:r>
              <a:rPr lang="en-US" altLang="zh-CN" sz="3000">
                <a:solidFill>
                  <a:schemeClr val="tx2"/>
                </a:solidFill>
              </a:rPr>
              <a:t>I</a:t>
            </a:r>
            <a:r>
              <a:rPr lang="en-US" altLang="zh-CN" sz="3000" baseline="-25000">
                <a:solidFill>
                  <a:schemeClr val="tx2"/>
                </a:solidFill>
              </a:rPr>
              <a:t>0</a:t>
            </a:r>
            <a:r>
              <a:rPr lang="en-US" altLang="zh-CN" sz="3000"/>
              <a:t>	</a:t>
            </a:r>
            <a:r>
              <a:rPr lang="zh-CN" altLang="en-US" sz="3000"/>
              <a:t>指令译码</a:t>
            </a:r>
            <a:br>
              <a:rPr lang="zh-CN" altLang="en-US" sz="3000"/>
            </a:br>
            <a:r>
              <a:rPr lang="en-US" altLang="zh-CN" sz="3000">
                <a:solidFill>
                  <a:schemeClr val="tx2"/>
                </a:solidFill>
              </a:rPr>
              <a:t>I</a:t>
            </a:r>
            <a:r>
              <a:rPr lang="en-US" altLang="zh-CN" sz="3000" baseline="-25000">
                <a:solidFill>
                  <a:schemeClr val="tx2"/>
                </a:solidFill>
              </a:rPr>
              <a:t>1</a:t>
            </a:r>
            <a:r>
              <a:rPr lang="en-US" altLang="zh-CN" sz="3000"/>
              <a:t>	</a:t>
            </a:r>
            <a:r>
              <a:rPr lang="zh-CN" altLang="en-US" sz="3000"/>
              <a:t>访问通用寄存器堆，发射校验</a:t>
            </a:r>
          </a:p>
          <a:p>
            <a:pPr eaLnBrk="0" hangingPunct="0">
              <a:tabLst>
                <a:tab pos="1236663" algn="l"/>
              </a:tabLst>
            </a:pPr>
            <a:r>
              <a:rPr lang="en-US" altLang="zh-CN" sz="3000">
                <a:solidFill>
                  <a:schemeClr val="tx2"/>
                </a:solidFill>
              </a:rPr>
              <a:t>F</a:t>
            </a:r>
            <a:r>
              <a:rPr lang="en-US" altLang="zh-CN" sz="3000" baseline="-25000">
                <a:solidFill>
                  <a:schemeClr val="tx2"/>
                </a:solidFill>
              </a:rPr>
              <a:t>1</a:t>
            </a:r>
            <a:r>
              <a:rPr lang="en-US" altLang="zh-CN" sz="3000">
                <a:solidFill>
                  <a:schemeClr val="tx2"/>
                </a:solidFill>
              </a:rPr>
              <a:t>-F</a:t>
            </a:r>
            <a:r>
              <a:rPr lang="en-US" altLang="zh-CN" sz="3000" baseline="-25000">
                <a:solidFill>
                  <a:schemeClr val="tx2"/>
                </a:solidFill>
              </a:rPr>
              <a:t>5</a:t>
            </a:r>
            <a:r>
              <a:rPr lang="en-US" altLang="zh-CN" sz="3000"/>
              <a:t>	</a:t>
            </a:r>
            <a:r>
              <a:rPr lang="zh-CN" altLang="en-US" sz="3000"/>
              <a:t>浮点计算流水线</a:t>
            </a:r>
          </a:p>
          <a:p>
            <a:pPr eaLnBrk="0" hangingPunct="0">
              <a:tabLst>
                <a:tab pos="1236663" algn="l"/>
              </a:tabLst>
            </a:pPr>
            <a:r>
              <a:rPr lang="en-US" altLang="zh-CN" sz="3000">
                <a:solidFill>
                  <a:schemeClr val="tx2"/>
                </a:solidFill>
              </a:rPr>
              <a:t>FWR</a:t>
            </a:r>
            <a:r>
              <a:rPr lang="en-US" altLang="zh-CN" sz="3000"/>
              <a:t>	</a:t>
            </a:r>
            <a:r>
              <a:rPr lang="zh-CN" altLang="en-US" sz="3000"/>
              <a:t>写回浮点寄存器堆</a:t>
            </a:r>
          </a:p>
        </p:txBody>
      </p:sp>
      <p:sp>
        <p:nvSpPr>
          <p:cNvPr id="227333" name="Rectangle 4"/>
          <p:cNvSpPr>
            <a:spLocks noChangeArrowheads="1"/>
          </p:cNvSpPr>
          <p:nvPr/>
        </p:nvSpPr>
        <p:spPr bwMode="auto">
          <a:xfrm>
            <a:off x="1676400" y="13716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1</a:t>
            </a:r>
          </a:p>
        </p:txBody>
      </p:sp>
      <p:sp>
        <p:nvSpPr>
          <p:cNvPr id="227334" name="Rectangle 5"/>
          <p:cNvSpPr>
            <a:spLocks noChangeArrowheads="1"/>
          </p:cNvSpPr>
          <p:nvPr/>
        </p:nvSpPr>
        <p:spPr bwMode="auto">
          <a:xfrm>
            <a:off x="1295400" y="762000"/>
            <a:ext cx="670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latin typeface="Book Antiqua" pitchFamily="18" charset="0"/>
                <a:ea typeface="楷体_GB2312" pitchFamily="49" charset="-122"/>
              </a:rPr>
              <a:t>10</a:t>
            </a:r>
            <a:r>
              <a:rPr lang="zh-CN" altLang="en-US" sz="3200">
                <a:latin typeface="Book Antiqua" pitchFamily="18" charset="0"/>
                <a:ea typeface="楷体_GB2312" pitchFamily="49" charset="-122"/>
              </a:rPr>
              <a:t>个流水段的浮点操作流水线</a:t>
            </a:r>
          </a:p>
        </p:txBody>
      </p:sp>
      <p:sp>
        <p:nvSpPr>
          <p:cNvPr id="227335" name="Rectangle 6"/>
          <p:cNvSpPr>
            <a:spLocks noChangeArrowheads="1"/>
          </p:cNvSpPr>
          <p:nvPr/>
        </p:nvSpPr>
        <p:spPr bwMode="auto">
          <a:xfrm>
            <a:off x="608013" y="1827213"/>
            <a:ext cx="688975" cy="5365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IF</a:t>
            </a:r>
          </a:p>
        </p:txBody>
      </p:sp>
      <p:sp>
        <p:nvSpPr>
          <p:cNvPr id="227336" name="Rectangle 7"/>
          <p:cNvSpPr>
            <a:spLocks noChangeArrowheads="1"/>
          </p:cNvSpPr>
          <p:nvPr/>
        </p:nvSpPr>
        <p:spPr bwMode="auto">
          <a:xfrm>
            <a:off x="2589213" y="1827213"/>
            <a:ext cx="688975" cy="5365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I</a:t>
            </a:r>
            <a:r>
              <a:rPr lang="en-US" altLang="zh-CN" sz="3200" baseline="-25000">
                <a:solidFill>
                  <a:schemeClr val="tx2"/>
                </a:solidFill>
                <a:latin typeface="Book Antiqua" pitchFamily="18" charset="0"/>
                <a:ea typeface="楷体_GB2312" pitchFamily="49" charset="-122"/>
              </a:rPr>
              <a:t>0</a:t>
            </a:r>
          </a:p>
        </p:txBody>
      </p:sp>
      <p:sp>
        <p:nvSpPr>
          <p:cNvPr id="227337" name="Rectangle 8"/>
          <p:cNvSpPr>
            <a:spLocks noChangeArrowheads="1"/>
          </p:cNvSpPr>
          <p:nvPr/>
        </p:nvSpPr>
        <p:spPr bwMode="auto">
          <a:xfrm>
            <a:off x="3275013" y="1827213"/>
            <a:ext cx="688975" cy="5365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I</a:t>
            </a:r>
            <a:r>
              <a:rPr lang="en-US" altLang="zh-CN" sz="3200" baseline="-25000">
                <a:solidFill>
                  <a:schemeClr val="tx2"/>
                </a:solidFill>
                <a:latin typeface="Book Antiqua" pitchFamily="18" charset="0"/>
                <a:ea typeface="楷体_GB2312" pitchFamily="49" charset="-122"/>
              </a:rPr>
              <a:t>1</a:t>
            </a:r>
          </a:p>
        </p:txBody>
      </p:sp>
      <p:sp>
        <p:nvSpPr>
          <p:cNvPr id="227338" name="Rectangle 9"/>
          <p:cNvSpPr>
            <a:spLocks noChangeArrowheads="1"/>
          </p:cNvSpPr>
          <p:nvPr/>
        </p:nvSpPr>
        <p:spPr bwMode="auto">
          <a:xfrm>
            <a:off x="3960813" y="1827213"/>
            <a:ext cx="688975" cy="5365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F</a:t>
            </a:r>
            <a:r>
              <a:rPr lang="en-US" altLang="zh-CN" sz="3200" baseline="-25000">
                <a:solidFill>
                  <a:schemeClr val="tx2"/>
                </a:solidFill>
                <a:latin typeface="Book Antiqua" pitchFamily="18" charset="0"/>
                <a:ea typeface="楷体_GB2312" pitchFamily="49" charset="-122"/>
              </a:rPr>
              <a:t>1</a:t>
            </a:r>
          </a:p>
        </p:txBody>
      </p:sp>
      <p:sp>
        <p:nvSpPr>
          <p:cNvPr id="227339" name="Rectangle 10"/>
          <p:cNvSpPr>
            <a:spLocks noChangeArrowheads="1"/>
          </p:cNvSpPr>
          <p:nvPr/>
        </p:nvSpPr>
        <p:spPr bwMode="auto">
          <a:xfrm>
            <a:off x="4646613" y="1827213"/>
            <a:ext cx="688975" cy="5365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F</a:t>
            </a:r>
            <a:r>
              <a:rPr lang="en-US" altLang="zh-CN" sz="3200" baseline="-25000">
                <a:solidFill>
                  <a:schemeClr val="tx2"/>
                </a:solidFill>
                <a:latin typeface="Book Antiqua" pitchFamily="18" charset="0"/>
                <a:ea typeface="楷体_GB2312" pitchFamily="49" charset="-122"/>
              </a:rPr>
              <a:t>2</a:t>
            </a:r>
          </a:p>
        </p:txBody>
      </p:sp>
      <p:sp>
        <p:nvSpPr>
          <p:cNvPr id="227340" name="Rectangle 11"/>
          <p:cNvSpPr>
            <a:spLocks noChangeArrowheads="1"/>
          </p:cNvSpPr>
          <p:nvPr/>
        </p:nvSpPr>
        <p:spPr bwMode="auto">
          <a:xfrm>
            <a:off x="7389813" y="1827213"/>
            <a:ext cx="1146175" cy="5365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FWR</a:t>
            </a:r>
          </a:p>
        </p:txBody>
      </p:sp>
      <p:sp>
        <p:nvSpPr>
          <p:cNvPr id="227341" name="Rectangle 12"/>
          <p:cNvSpPr>
            <a:spLocks noChangeArrowheads="1"/>
          </p:cNvSpPr>
          <p:nvPr/>
        </p:nvSpPr>
        <p:spPr bwMode="auto">
          <a:xfrm>
            <a:off x="2590800" y="13716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2</a:t>
            </a:r>
          </a:p>
        </p:txBody>
      </p:sp>
      <p:sp>
        <p:nvSpPr>
          <p:cNvPr id="227342" name="Rectangle 13"/>
          <p:cNvSpPr>
            <a:spLocks noChangeArrowheads="1"/>
          </p:cNvSpPr>
          <p:nvPr/>
        </p:nvSpPr>
        <p:spPr bwMode="auto">
          <a:xfrm>
            <a:off x="3276600" y="13716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3</a:t>
            </a:r>
          </a:p>
        </p:txBody>
      </p:sp>
      <p:sp>
        <p:nvSpPr>
          <p:cNvPr id="227343" name="Rectangle 14"/>
          <p:cNvSpPr>
            <a:spLocks noChangeArrowheads="1"/>
          </p:cNvSpPr>
          <p:nvPr/>
        </p:nvSpPr>
        <p:spPr bwMode="auto">
          <a:xfrm>
            <a:off x="3962400" y="13716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4</a:t>
            </a:r>
          </a:p>
        </p:txBody>
      </p:sp>
      <p:sp>
        <p:nvSpPr>
          <p:cNvPr id="227344" name="Rectangle 15"/>
          <p:cNvSpPr>
            <a:spLocks noChangeArrowheads="1"/>
          </p:cNvSpPr>
          <p:nvPr/>
        </p:nvSpPr>
        <p:spPr bwMode="auto">
          <a:xfrm>
            <a:off x="4648200" y="13716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5</a:t>
            </a:r>
          </a:p>
        </p:txBody>
      </p:sp>
      <p:sp>
        <p:nvSpPr>
          <p:cNvPr id="227345" name="Rectangle 16"/>
          <p:cNvSpPr>
            <a:spLocks noChangeArrowheads="1"/>
          </p:cNvSpPr>
          <p:nvPr/>
        </p:nvSpPr>
        <p:spPr bwMode="auto">
          <a:xfrm>
            <a:off x="5334000" y="13716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6</a:t>
            </a:r>
          </a:p>
        </p:txBody>
      </p:sp>
      <p:sp>
        <p:nvSpPr>
          <p:cNvPr id="227346" name="Rectangle 17"/>
          <p:cNvSpPr>
            <a:spLocks noChangeArrowheads="1"/>
          </p:cNvSpPr>
          <p:nvPr/>
        </p:nvSpPr>
        <p:spPr bwMode="auto">
          <a:xfrm>
            <a:off x="609600" y="13716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0</a:t>
            </a:r>
          </a:p>
        </p:txBody>
      </p:sp>
      <p:sp>
        <p:nvSpPr>
          <p:cNvPr id="227347" name="Rectangle 18"/>
          <p:cNvSpPr>
            <a:spLocks noChangeArrowheads="1"/>
          </p:cNvSpPr>
          <p:nvPr/>
        </p:nvSpPr>
        <p:spPr bwMode="auto">
          <a:xfrm>
            <a:off x="5332413" y="1827213"/>
            <a:ext cx="688975" cy="5365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F</a:t>
            </a:r>
            <a:r>
              <a:rPr lang="en-US" altLang="zh-CN" sz="3200" baseline="-25000">
                <a:solidFill>
                  <a:schemeClr val="tx2"/>
                </a:solidFill>
                <a:latin typeface="Book Antiqua" pitchFamily="18" charset="0"/>
                <a:ea typeface="楷体_GB2312" pitchFamily="49" charset="-122"/>
              </a:rPr>
              <a:t>3</a:t>
            </a:r>
          </a:p>
        </p:txBody>
      </p:sp>
      <p:sp>
        <p:nvSpPr>
          <p:cNvPr id="227348" name="Rectangle 19"/>
          <p:cNvSpPr>
            <a:spLocks noChangeArrowheads="1"/>
          </p:cNvSpPr>
          <p:nvPr/>
        </p:nvSpPr>
        <p:spPr bwMode="auto">
          <a:xfrm>
            <a:off x="6018213" y="1827213"/>
            <a:ext cx="688975" cy="5365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F</a:t>
            </a:r>
            <a:r>
              <a:rPr lang="en-US" altLang="zh-CN" sz="3200" baseline="-25000">
                <a:solidFill>
                  <a:schemeClr val="tx2"/>
                </a:solidFill>
                <a:latin typeface="Book Antiqua" pitchFamily="18" charset="0"/>
                <a:ea typeface="楷体_GB2312" pitchFamily="49" charset="-122"/>
              </a:rPr>
              <a:t>4</a:t>
            </a:r>
          </a:p>
        </p:txBody>
      </p:sp>
      <p:sp>
        <p:nvSpPr>
          <p:cNvPr id="227349" name="Rectangle 20"/>
          <p:cNvSpPr>
            <a:spLocks noChangeArrowheads="1"/>
          </p:cNvSpPr>
          <p:nvPr/>
        </p:nvSpPr>
        <p:spPr bwMode="auto">
          <a:xfrm>
            <a:off x="6704013" y="1827213"/>
            <a:ext cx="688975" cy="5365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F</a:t>
            </a:r>
            <a:r>
              <a:rPr lang="en-US" altLang="zh-CN" sz="3200" baseline="-25000">
                <a:solidFill>
                  <a:schemeClr val="tx2"/>
                </a:solidFill>
                <a:latin typeface="Book Antiqua" pitchFamily="18" charset="0"/>
                <a:ea typeface="楷体_GB2312" pitchFamily="49" charset="-122"/>
              </a:rPr>
              <a:t>5</a:t>
            </a:r>
          </a:p>
        </p:txBody>
      </p:sp>
      <p:sp>
        <p:nvSpPr>
          <p:cNvPr id="227350" name="Rectangle 21"/>
          <p:cNvSpPr>
            <a:spLocks noChangeArrowheads="1"/>
          </p:cNvSpPr>
          <p:nvPr/>
        </p:nvSpPr>
        <p:spPr bwMode="auto">
          <a:xfrm>
            <a:off x="6019800" y="13716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7</a:t>
            </a:r>
          </a:p>
        </p:txBody>
      </p:sp>
      <p:sp>
        <p:nvSpPr>
          <p:cNvPr id="227351" name="Rectangle 22"/>
          <p:cNvSpPr>
            <a:spLocks noChangeArrowheads="1"/>
          </p:cNvSpPr>
          <p:nvPr/>
        </p:nvSpPr>
        <p:spPr bwMode="auto">
          <a:xfrm>
            <a:off x="6705600" y="13716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8</a:t>
            </a:r>
          </a:p>
        </p:txBody>
      </p:sp>
      <p:sp>
        <p:nvSpPr>
          <p:cNvPr id="227352" name="Rectangle 23"/>
          <p:cNvSpPr>
            <a:spLocks noChangeArrowheads="1"/>
          </p:cNvSpPr>
          <p:nvPr/>
        </p:nvSpPr>
        <p:spPr bwMode="auto">
          <a:xfrm>
            <a:off x="7620000" y="13716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3200">
                <a:solidFill>
                  <a:schemeClr val="tx2"/>
                </a:solidFill>
                <a:latin typeface="Book Antiqua" pitchFamily="18" charset="0"/>
                <a:ea typeface="楷体_GB2312" pitchFamily="49" charset="-122"/>
              </a:rPr>
              <a:t>9</a:t>
            </a:r>
          </a:p>
        </p:txBody>
      </p:sp>
      <p:sp>
        <p:nvSpPr>
          <p:cNvPr id="2" name="日期占位符 1"/>
          <p:cNvSpPr>
            <a:spLocks noGrp="1"/>
          </p:cNvSpPr>
          <p:nvPr>
            <p:ph type="dt" sz="half" idx="10"/>
          </p:nvPr>
        </p:nvSpPr>
        <p:spPr/>
        <p:txBody>
          <a:bodyPr/>
          <a:lstStyle/>
          <a:p>
            <a:pPr>
              <a:defRPr/>
            </a:pPr>
            <a:fld id="{CC5C80CA-EAFE-4CA6-9752-4120190A0F9D}"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227</a:t>
            </a:fld>
            <a:endParaRPr lang="en-US" altLang="zh-CN" dirty="0"/>
          </a:p>
        </p:txBody>
      </p:sp>
    </p:spTree>
    <p:extLst>
      <p:ext uri="{BB962C8B-B14F-4D97-AF65-F5344CB8AC3E}">
        <p14:creationId xmlns:p14="http://schemas.microsoft.com/office/powerpoint/2010/main" val="975765302"/>
      </p:ext>
    </p:extLst>
  </p:cSld>
  <p:clrMapOvr>
    <a:masterClrMapping/>
  </p:clrMapOvr>
  <p:transition spd="med">
    <p:zoom/>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72710" name="Rectangle 2"/>
          <p:cNvSpPr>
            <a:spLocks noGrp="1" noChangeArrowheads="1"/>
          </p:cNvSpPr>
          <p:nvPr>
            <p:ph type="body" idx="1"/>
          </p:nvPr>
        </p:nvSpPr>
        <p:spPr>
          <a:xfrm>
            <a:off x="827088" y="404813"/>
            <a:ext cx="7478712" cy="5995987"/>
          </a:xfrm>
          <a:noFill/>
        </p:spPr>
        <p:txBody>
          <a:bodyPr lIns="92075" tIns="46038" rIns="92075" bIns="46038"/>
          <a:lstStyle/>
          <a:p>
            <a:pPr lvl="1" eaLnBrk="1" hangingPunct="1">
              <a:buFont typeface="Wingdings" pitchFamily="2" charset="2"/>
              <a:buChar char="Ø"/>
            </a:pPr>
            <a:r>
              <a:rPr lang="en-US" altLang="zh-CN" sz="2400" smtClean="0"/>
              <a:t> </a:t>
            </a:r>
            <a:r>
              <a:rPr lang="zh-CN" altLang="en-US" sz="3200" b="1" i="1" smtClean="0">
                <a:solidFill>
                  <a:srgbClr val="CC6600"/>
                </a:solidFill>
                <a:latin typeface="黑体" pitchFamily="2" charset="-122"/>
                <a:ea typeface="黑体" pitchFamily="2" charset="-122"/>
              </a:rPr>
              <a:t>超标量超流水线处理机性能</a:t>
            </a:r>
          </a:p>
          <a:p>
            <a:pPr lvl="2" eaLnBrk="1" hangingPunct="1"/>
            <a:r>
              <a:rPr lang="zh-CN" altLang="en-US" smtClean="0">
                <a:latin typeface="黑体" pitchFamily="2" charset="-122"/>
                <a:ea typeface="黑体" pitchFamily="2" charset="-122"/>
              </a:rPr>
              <a:t>指令级并行度为</a:t>
            </a:r>
            <a:r>
              <a:rPr lang="en-US" altLang="zh-CN" smtClean="0">
                <a:latin typeface="黑体" pitchFamily="2" charset="-122"/>
                <a:ea typeface="黑体" pitchFamily="2" charset="-122"/>
              </a:rPr>
              <a:t>(m,n)</a:t>
            </a:r>
            <a:r>
              <a:rPr lang="zh-CN" altLang="en-US" smtClean="0">
                <a:latin typeface="黑体" pitchFamily="2" charset="-122"/>
                <a:ea typeface="黑体" pitchFamily="2" charset="-122"/>
              </a:rPr>
              <a:t>的</a:t>
            </a:r>
            <a:r>
              <a:rPr lang="zh-CN" altLang="en-US" smtClean="0"/>
              <a:t>超标量超流水线处理机，连续执行</a:t>
            </a:r>
            <a:r>
              <a:rPr lang="en-US" altLang="zh-CN" smtClean="0"/>
              <a:t>N</a:t>
            </a:r>
            <a:r>
              <a:rPr lang="zh-CN" altLang="en-US" smtClean="0"/>
              <a:t>条指令所需要的时间为：</a:t>
            </a:r>
            <a:br>
              <a:rPr lang="zh-CN" altLang="en-US" smtClean="0"/>
            </a:br>
            <a:endParaRPr lang="zh-CN" altLang="en-US" smtClean="0"/>
          </a:p>
          <a:p>
            <a:pPr lvl="3" eaLnBrk="1" hangingPunct="1"/>
            <a:endParaRPr lang="zh-CN" altLang="en-US" sz="2400" smtClean="0"/>
          </a:p>
          <a:p>
            <a:pPr lvl="2" eaLnBrk="1" hangingPunct="1"/>
            <a:r>
              <a:rPr lang="zh-CN" altLang="en-US" smtClean="0"/>
              <a:t>超标量超流水线处理机相对于单流水线标量处理机的加速比为：</a:t>
            </a:r>
          </a:p>
          <a:p>
            <a:pPr lvl="2" eaLnBrk="1" hangingPunct="1"/>
            <a:endParaRPr lang="zh-CN" altLang="en-US" smtClean="0"/>
          </a:p>
          <a:p>
            <a:pPr lvl="2" eaLnBrk="1" hangingPunct="1"/>
            <a:endParaRPr lang="zh-CN" altLang="en-US" smtClean="0"/>
          </a:p>
          <a:p>
            <a:pPr lvl="2" eaLnBrk="1" hangingPunct="1">
              <a:buFontTx/>
              <a:buNone/>
            </a:pPr>
            <a:endParaRPr lang="zh-CN" altLang="en-US" smtClean="0"/>
          </a:p>
          <a:p>
            <a:pPr lvl="2" eaLnBrk="1" hangingPunct="1"/>
            <a:endParaRPr lang="zh-CN" altLang="en-US" smtClean="0"/>
          </a:p>
          <a:p>
            <a:pPr lvl="2" eaLnBrk="1" hangingPunct="1"/>
            <a:endParaRPr lang="zh-CN" altLang="en-US" smtClean="0"/>
          </a:p>
          <a:p>
            <a:pPr lvl="2" eaLnBrk="1" hangingPunct="1"/>
            <a:r>
              <a:rPr lang="zh-CN" altLang="en-US" smtClean="0"/>
              <a:t>在理想情况下，超标量超流水线处理机加速比的最大值为：   </a:t>
            </a:r>
            <a:r>
              <a:rPr lang="en-US" altLang="zh-CN" i="1" smtClean="0">
                <a:solidFill>
                  <a:schemeClr val="tx2"/>
                </a:solidFill>
              </a:rPr>
              <a:t>S</a:t>
            </a:r>
            <a:r>
              <a:rPr lang="en-US" altLang="zh-CN" smtClean="0">
                <a:solidFill>
                  <a:schemeClr val="tx2"/>
                </a:solidFill>
              </a:rPr>
              <a:t>(</a:t>
            </a:r>
            <a:r>
              <a:rPr lang="en-US" altLang="zh-CN" i="1" smtClean="0">
                <a:solidFill>
                  <a:schemeClr val="tx2"/>
                </a:solidFill>
              </a:rPr>
              <a:t>m</a:t>
            </a:r>
            <a:r>
              <a:rPr lang="en-US" altLang="zh-CN" smtClean="0">
                <a:solidFill>
                  <a:schemeClr val="tx2"/>
                </a:solidFill>
              </a:rPr>
              <a:t>, </a:t>
            </a:r>
            <a:r>
              <a:rPr lang="en-US" altLang="zh-CN" i="1" smtClean="0">
                <a:solidFill>
                  <a:schemeClr val="tx2"/>
                </a:solidFill>
              </a:rPr>
              <a:t>n</a:t>
            </a:r>
            <a:r>
              <a:rPr lang="en-US" altLang="zh-CN" smtClean="0">
                <a:solidFill>
                  <a:schemeClr val="tx2"/>
                </a:solidFill>
              </a:rPr>
              <a:t>)</a:t>
            </a:r>
            <a:r>
              <a:rPr lang="en-US" altLang="zh-CN" baseline="-25000" smtClean="0">
                <a:solidFill>
                  <a:schemeClr val="tx2"/>
                </a:solidFill>
              </a:rPr>
              <a:t>MAX</a:t>
            </a:r>
            <a:r>
              <a:rPr lang="zh-CN" altLang="en-US" smtClean="0">
                <a:solidFill>
                  <a:schemeClr val="tx2"/>
                </a:solidFill>
              </a:rPr>
              <a:t>＝</a:t>
            </a:r>
            <a:r>
              <a:rPr lang="en-US" altLang="zh-CN" i="1" smtClean="0">
                <a:solidFill>
                  <a:schemeClr val="tx2"/>
                </a:solidFill>
              </a:rPr>
              <a:t>m n</a:t>
            </a:r>
          </a:p>
        </p:txBody>
      </p:sp>
      <p:graphicFrame>
        <p:nvGraphicFramePr>
          <p:cNvPr id="72706" name="Object 3"/>
          <p:cNvGraphicFramePr>
            <a:graphicFrameLocks/>
          </p:cNvGraphicFramePr>
          <p:nvPr/>
        </p:nvGraphicFramePr>
        <p:xfrm>
          <a:off x="2895600" y="1828800"/>
          <a:ext cx="3559175" cy="863600"/>
        </p:xfrm>
        <a:graphic>
          <a:graphicData uri="http://schemas.openxmlformats.org/presentationml/2006/ole">
            <mc:AlternateContent xmlns:mc="http://schemas.openxmlformats.org/markup-compatibility/2006">
              <mc:Choice xmlns:v="urn:schemas-microsoft-com:vml" Requires="v">
                <p:oleObj spid="_x0000_s268518" name="公式" r:id="rId4" imgW="3558960" imgH="863280" progId="Equation.3">
                  <p:embed/>
                </p:oleObj>
              </mc:Choice>
              <mc:Fallback>
                <p:oleObj name="公式" r:id="rId4" imgW="3558960" imgH="8632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828800"/>
                        <a:ext cx="355917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7" name="Object 4"/>
          <p:cNvGraphicFramePr>
            <a:graphicFrameLocks/>
          </p:cNvGraphicFramePr>
          <p:nvPr/>
        </p:nvGraphicFramePr>
        <p:xfrm>
          <a:off x="2362200" y="3352800"/>
          <a:ext cx="5095875" cy="1189038"/>
        </p:xfrm>
        <a:graphic>
          <a:graphicData uri="http://schemas.openxmlformats.org/presentationml/2006/ole">
            <mc:AlternateContent xmlns:mc="http://schemas.openxmlformats.org/markup-compatibility/2006">
              <mc:Choice xmlns:v="urn:schemas-microsoft-com:vml" Requires="v">
                <p:oleObj spid="_x0000_s268519" name="公式" r:id="rId6" imgW="5095800" imgH="1188720" progId="Equation.3">
                  <p:embed/>
                </p:oleObj>
              </mc:Choice>
              <mc:Fallback>
                <p:oleObj name="公式" r:id="rId6" imgW="5095800" imgH="118872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3352800"/>
                        <a:ext cx="5095875"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8" name="Object 5"/>
          <p:cNvGraphicFramePr>
            <a:graphicFrameLocks/>
          </p:cNvGraphicFramePr>
          <p:nvPr/>
        </p:nvGraphicFramePr>
        <p:xfrm>
          <a:off x="2362200" y="4495800"/>
          <a:ext cx="3390900" cy="809625"/>
        </p:xfrm>
        <a:graphic>
          <a:graphicData uri="http://schemas.openxmlformats.org/presentationml/2006/ole">
            <mc:AlternateContent xmlns:mc="http://schemas.openxmlformats.org/markup-compatibility/2006">
              <mc:Choice xmlns:v="urn:schemas-microsoft-com:vml" Requires="v">
                <p:oleObj spid="_x0000_s268520" name="公式" r:id="rId8" imgW="3390840" imgH="809280" progId="Equation.3">
                  <p:embed/>
                </p:oleObj>
              </mc:Choice>
              <mc:Fallback>
                <p:oleObj name="公式" r:id="rId8" imgW="3390840" imgH="80928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4495800"/>
                        <a:ext cx="33909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980E9D14-7FAA-407C-B30B-F5DF3313B25A}"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228</a:t>
            </a:fld>
            <a:endParaRPr lang="en-US" altLang="zh-CN" dirty="0"/>
          </a:p>
        </p:txBody>
      </p:sp>
    </p:spTree>
    <p:extLst>
      <p:ext uri="{BB962C8B-B14F-4D97-AF65-F5344CB8AC3E}">
        <p14:creationId xmlns:p14="http://schemas.microsoft.com/office/powerpoint/2010/main" val="2642482984"/>
      </p:ext>
    </p:extLst>
  </p:cSld>
  <p:clrMapOvr>
    <a:masterClrMapping/>
  </p:clrMapOvr>
  <p:transition spd="med">
    <p:zoom/>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32451" name="Rectangle 2"/>
          <p:cNvSpPr>
            <a:spLocks noGrp="1" noChangeArrowheads="1"/>
          </p:cNvSpPr>
          <p:nvPr>
            <p:ph type="body" idx="1"/>
          </p:nvPr>
        </p:nvSpPr>
        <p:spPr>
          <a:xfrm>
            <a:off x="381000" y="333375"/>
            <a:ext cx="8305800" cy="2159000"/>
          </a:xfrm>
          <a:noFill/>
        </p:spPr>
        <p:txBody>
          <a:bodyPr lIns="92075" tIns="46038" rIns="92075" bIns="46038"/>
          <a:lstStyle/>
          <a:p>
            <a:pPr lvl="1" eaLnBrk="1" hangingPunct="1">
              <a:buFontTx/>
              <a:buNone/>
            </a:pPr>
            <a:r>
              <a:rPr lang="en-US" altLang="zh-CN" sz="2400" smtClean="0"/>
              <a:t> </a:t>
            </a:r>
            <a:r>
              <a:rPr lang="zh-CN" altLang="en-US" sz="2400" smtClean="0">
                <a:solidFill>
                  <a:srgbClr val="CC6600"/>
                </a:solidFill>
              </a:rPr>
              <a:t>三种指令级并行处理机性能比较</a:t>
            </a:r>
          </a:p>
          <a:p>
            <a:pPr lvl="1" eaLnBrk="1" hangingPunct="1">
              <a:buFontTx/>
              <a:buNone/>
            </a:pPr>
            <a:r>
              <a:rPr lang="zh-CN" altLang="en-US" sz="3200" smtClean="0"/>
              <a:t>   超标量处理机、超流水线处理机和超标量超流水线处理机相对于单流水线普通标量处理机的性能曲线。</a:t>
            </a:r>
          </a:p>
        </p:txBody>
      </p:sp>
      <p:grpSp>
        <p:nvGrpSpPr>
          <p:cNvPr id="232452" name="Group 3"/>
          <p:cNvGrpSpPr>
            <a:grpSpLocks/>
          </p:cNvGrpSpPr>
          <p:nvPr/>
        </p:nvGrpSpPr>
        <p:grpSpPr bwMode="auto">
          <a:xfrm>
            <a:off x="1143000" y="2590800"/>
            <a:ext cx="7391400" cy="3733800"/>
            <a:chOff x="720" y="1632"/>
            <a:chExt cx="4656" cy="2352"/>
          </a:xfrm>
        </p:grpSpPr>
        <p:sp>
          <p:nvSpPr>
            <p:cNvPr id="232453" name="Line 4"/>
            <p:cNvSpPr>
              <a:spLocks noChangeShapeType="1"/>
            </p:cNvSpPr>
            <p:nvPr/>
          </p:nvSpPr>
          <p:spPr bwMode="auto">
            <a:xfrm flipV="1">
              <a:off x="1104" y="1680"/>
              <a:ext cx="0" cy="2016"/>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32454" name="Line 5"/>
            <p:cNvSpPr>
              <a:spLocks noChangeShapeType="1"/>
            </p:cNvSpPr>
            <p:nvPr/>
          </p:nvSpPr>
          <p:spPr bwMode="auto">
            <a:xfrm>
              <a:off x="1104" y="2027"/>
              <a:ext cx="112"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55" name="Line 6"/>
            <p:cNvSpPr>
              <a:spLocks noChangeShapeType="1"/>
            </p:cNvSpPr>
            <p:nvPr/>
          </p:nvSpPr>
          <p:spPr bwMode="auto">
            <a:xfrm>
              <a:off x="1104" y="2695"/>
              <a:ext cx="112"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56" name="Line 7"/>
            <p:cNvSpPr>
              <a:spLocks noChangeShapeType="1"/>
            </p:cNvSpPr>
            <p:nvPr/>
          </p:nvSpPr>
          <p:spPr bwMode="auto">
            <a:xfrm>
              <a:off x="1104" y="3028"/>
              <a:ext cx="112"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57" name="Line 8"/>
            <p:cNvSpPr>
              <a:spLocks noChangeShapeType="1"/>
            </p:cNvSpPr>
            <p:nvPr/>
          </p:nvSpPr>
          <p:spPr bwMode="auto">
            <a:xfrm>
              <a:off x="1104" y="3696"/>
              <a:ext cx="3408"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32458" name="Line 9"/>
            <p:cNvSpPr>
              <a:spLocks noChangeShapeType="1"/>
            </p:cNvSpPr>
            <p:nvPr/>
          </p:nvSpPr>
          <p:spPr bwMode="auto">
            <a:xfrm flipV="1">
              <a:off x="1104" y="3358"/>
              <a:ext cx="96" cy="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59" name="Line 10"/>
            <p:cNvSpPr>
              <a:spLocks noChangeShapeType="1"/>
            </p:cNvSpPr>
            <p:nvPr/>
          </p:nvSpPr>
          <p:spPr bwMode="auto">
            <a:xfrm flipV="1">
              <a:off x="1552" y="3612"/>
              <a:ext cx="0" cy="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60" name="Line 11"/>
            <p:cNvSpPr>
              <a:spLocks noChangeShapeType="1"/>
            </p:cNvSpPr>
            <p:nvPr/>
          </p:nvSpPr>
          <p:spPr bwMode="auto">
            <a:xfrm flipV="1">
              <a:off x="2000" y="3612"/>
              <a:ext cx="0" cy="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61" name="Line 12"/>
            <p:cNvSpPr>
              <a:spLocks noChangeShapeType="1"/>
            </p:cNvSpPr>
            <p:nvPr/>
          </p:nvSpPr>
          <p:spPr bwMode="auto">
            <a:xfrm flipV="1">
              <a:off x="2448" y="3612"/>
              <a:ext cx="0" cy="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62" name="Line 13"/>
            <p:cNvSpPr>
              <a:spLocks noChangeShapeType="1"/>
            </p:cNvSpPr>
            <p:nvPr/>
          </p:nvSpPr>
          <p:spPr bwMode="auto">
            <a:xfrm flipV="1">
              <a:off x="2896" y="3612"/>
              <a:ext cx="0" cy="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63" name="Line 14"/>
            <p:cNvSpPr>
              <a:spLocks noChangeShapeType="1"/>
            </p:cNvSpPr>
            <p:nvPr/>
          </p:nvSpPr>
          <p:spPr bwMode="auto">
            <a:xfrm flipV="1">
              <a:off x="4240" y="3612"/>
              <a:ext cx="0" cy="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64" name="Line 15"/>
            <p:cNvSpPr>
              <a:spLocks noChangeShapeType="1"/>
            </p:cNvSpPr>
            <p:nvPr/>
          </p:nvSpPr>
          <p:spPr bwMode="auto">
            <a:xfrm flipV="1">
              <a:off x="3344" y="3612"/>
              <a:ext cx="0" cy="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65" name="Line 16"/>
            <p:cNvSpPr>
              <a:spLocks noChangeShapeType="1"/>
            </p:cNvSpPr>
            <p:nvPr/>
          </p:nvSpPr>
          <p:spPr bwMode="auto">
            <a:xfrm flipV="1">
              <a:off x="3792" y="3612"/>
              <a:ext cx="0" cy="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66" name="Arc 17"/>
            <p:cNvSpPr>
              <a:spLocks/>
            </p:cNvSpPr>
            <p:nvPr/>
          </p:nvSpPr>
          <p:spPr bwMode="auto">
            <a:xfrm>
              <a:off x="1108" y="2308"/>
              <a:ext cx="3136" cy="750"/>
            </a:xfrm>
            <a:custGeom>
              <a:avLst/>
              <a:gdLst>
                <a:gd name="T0" fmla="*/ 0 w 21600"/>
                <a:gd name="T1" fmla="*/ 749 h 21600"/>
                <a:gd name="T2" fmla="*/ 3132 w 21600"/>
                <a:gd name="T3" fmla="*/ 0 h 21600"/>
                <a:gd name="T4" fmla="*/ 3136 w 21600"/>
                <a:gd name="T5" fmla="*/ 75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71"/>
                  </a:moveTo>
                  <a:cubicBezTo>
                    <a:pt x="16" y="9663"/>
                    <a:pt x="9664" y="15"/>
                    <a:pt x="21572" y="0"/>
                  </a:cubicBezTo>
                </a:path>
                <a:path w="21600" h="21600" stroke="0" extrusionOk="0">
                  <a:moveTo>
                    <a:pt x="0" y="21571"/>
                  </a:moveTo>
                  <a:cubicBezTo>
                    <a:pt x="16" y="9663"/>
                    <a:pt x="9664" y="15"/>
                    <a:pt x="21572" y="0"/>
                  </a:cubicBezTo>
                  <a:lnTo>
                    <a:pt x="21600" y="21600"/>
                  </a:lnTo>
                  <a:close/>
                </a:path>
              </a:pathLst>
            </a:custGeom>
            <a:noFill/>
            <a:ln w="25400" cap="rnd">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2467" name="Arc 18"/>
            <p:cNvSpPr>
              <a:spLocks/>
            </p:cNvSpPr>
            <p:nvPr/>
          </p:nvSpPr>
          <p:spPr bwMode="auto">
            <a:xfrm>
              <a:off x="1113" y="2125"/>
              <a:ext cx="3138" cy="919"/>
            </a:xfrm>
            <a:custGeom>
              <a:avLst/>
              <a:gdLst>
                <a:gd name="T0" fmla="*/ 0 w 21600"/>
                <a:gd name="T1" fmla="*/ 917 h 21600"/>
                <a:gd name="T2" fmla="*/ 3134 w 21600"/>
                <a:gd name="T3" fmla="*/ 0 h 21600"/>
                <a:gd name="T4" fmla="*/ 3138 w 21600"/>
                <a:gd name="T5" fmla="*/ 919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53"/>
                  </a:moveTo>
                  <a:cubicBezTo>
                    <a:pt x="25" y="9652"/>
                    <a:pt x="9671" y="15"/>
                    <a:pt x="21572" y="0"/>
                  </a:cubicBezTo>
                </a:path>
                <a:path w="21600" h="21600" stroke="0" extrusionOk="0">
                  <a:moveTo>
                    <a:pt x="0" y="21553"/>
                  </a:moveTo>
                  <a:cubicBezTo>
                    <a:pt x="25" y="9652"/>
                    <a:pt x="9671" y="15"/>
                    <a:pt x="21572" y="0"/>
                  </a:cubicBezTo>
                  <a:lnTo>
                    <a:pt x="21600" y="21600"/>
                  </a:lnTo>
                  <a:close/>
                </a:path>
              </a:pathLst>
            </a:custGeom>
            <a:noFill/>
            <a:ln w="25400" cap="rnd">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2468" name="Line 19"/>
            <p:cNvSpPr>
              <a:spLocks noChangeShapeType="1"/>
            </p:cNvSpPr>
            <p:nvPr/>
          </p:nvSpPr>
          <p:spPr bwMode="auto">
            <a:xfrm>
              <a:off x="1104" y="2360"/>
              <a:ext cx="112" cy="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2469" name="Arc 20"/>
            <p:cNvSpPr>
              <a:spLocks/>
            </p:cNvSpPr>
            <p:nvPr/>
          </p:nvSpPr>
          <p:spPr bwMode="auto">
            <a:xfrm>
              <a:off x="1106" y="2456"/>
              <a:ext cx="3136" cy="586"/>
            </a:xfrm>
            <a:custGeom>
              <a:avLst/>
              <a:gdLst>
                <a:gd name="T0" fmla="*/ 0 w 21600"/>
                <a:gd name="T1" fmla="*/ 585 h 21600"/>
                <a:gd name="T2" fmla="*/ 3132 w 21600"/>
                <a:gd name="T3" fmla="*/ 0 h 21600"/>
                <a:gd name="T4" fmla="*/ 3136 w 21600"/>
                <a:gd name="T5" fmla="*/ 58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63"/>
                  </a:moveTo>
                  <a:cubicBezTo>
                    <a:pt x="20" y="9659"/>
                    <a:pt x="9668" y="15"/>
                    <a:pt x="21572" y="0"/>
                  </a:cubicBezTo>
                </a:path>
                <a:path w="21600" h="21600" stroke="0" extrusionOk="0">
                  <a:moveTo>
                    <a:pt x="0" y="21563"/>
                  </a:moveTo>
                  <a:cubicBezTo>
                    <a:pt x="20" y="9659"/>
                    <a:pt x="9668" y="15"/>
                    <a:pt x="21572" y="0"/>
                  </a:cubicBezTo>
                  <a:lnTo>
                    <a:pt x="21600" y="21600"/>
                  </a:lnTo>
                  <a:close/>
                </a:path>
              </a:pathLst>
            </a:custGeom>
            <a:noFill/>
            <a:ln w="25400" cap="rnd">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2470" name="Rectangle 21"/>
            <p:cNvSpPr>
              <a:spLocks noChangeArrowheads="1"/>
            </p:cNvSpPr>
            <p:nvPr/>
          </p:nvSpPr>
          <p:spPr bwMode="auto">
            <a:xfrm>
              <a:off x="720" y="3504"/>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0.0</a:t>
              </a:r>
            </a:p>
          </p:txBody>
        </p:sp>
        <p:sp>
          <p:nvSpPr>
            <p:cNvPr id="232471" name="Rectangle 22"/>
            <p:cNvSpPr>
              <a:spLocks noChangeArrowheads="1"/>
            </p:cNvSpPr>
            <p:nvPr/>
          </p:nvSpPr>
          <p:spPr bwMode="auto">
            <a:xfrm>
              <a:off x="720" y="3216"/>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0.5</a:t>
              </a:r>
            </a:p>
          </p:txBody>
        </p:sp>
        <p:sp>
          <p:nvSpPr>
            <p:cNvPr id="232472" name="Rectangle 23"/>
            <p:cNvSpPr>
              <a:spLocks noChangeArrowheads="1"/>
            </p:cNvSpPr>
            <p:nvPr/>
          </p:nvSpPr>
          <p:spPr bwMode="auto">
            <a:xfrm>
              <a:off x="720" y="2880"/>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1.0</a:t>
              </a:r>
            </a:p>
          </p:txBody>
        </p:sp>
        <p:sp>
          <p:nvSpPr>
            <p:cNvPr id="232473" name="Rectangle 24"/>
            <p:cNvSpPr>
              <a:spLocks noChangeArrowheads="1"/>
            </p:cNvSpPr>
            <p:nvPr/>
          </p:nvSpPr>
          <p:spPr bwMode="auto">
            <a:xfrm>
              <a:off x="720" y="2544"/>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1.5</a:t>
              </a:r>
            </a:p>
          </p:txBody>
        </p:sp>
        <p:sp>
          <p:nvSpPr>
            <p:cNvPr id="232474" name="Rectangle 25"/>
            <p:cNvSpPr>
              <a:spLocks noChangeArrowheads="1"/>
            </p:cNvSpPr>
            <p:nvPr/>
          </p:nvSpPr>
          <p:spPr bwMode="auto">
            <a:xfrm>
              <a:off x="720" y="2208"/>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2.0</a:t>
              </a:r>
            </a:p>
          </p:txBody>
        </p:sp>
        <p:sp>
          <p:nvSpPr>
            <p:cNvPr id="232475" name="Rectangle 26"/>
            <p:cNvSpPr>
              <a:spLocks noChangeArrowheads="1"/>
            </p:cNvSpPr>
            <p:nvPr/>
          </p:nvSpPr>
          <p:spPr bwMode="auto">
            <a:xfrm>
              <a:off x="720" y="1872"/>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2.5</a:t>
              </a:r>
            </a:p>
          </p:txBody>
        </p:sp>
        <p:sp>
          <p:nvSpPr>
            <p:cNvPr id="232476" name="Rectangle 27"/>
            <p:cNvSpPr>
              <a:spLocks noChangeArrowheads="1"/>
            </p:cNvSpPr>
            <p:nvPr/>
          </p:nvSpPr>
          <p:spPr bwMode="auto">
            <a:xfrm>
              <a:off x="960" y="3648"/>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1</a:t>
              </a:r>
            </a:p>
          </p:txBody>
        </p:sp>
        <p:sp>
          <p:nvSpPr>
            <p:cNvPr id="232477" name="Rectangle 28"/>
            <p:cNvSpPr>
              <a:spLocks noChangeArrowheads="1"/>
            </p:cNvSpPr>
            <p:nvPr/>
          </p:nvSpPr>
          <p:spPr bwMode="auto">
            <a:xfrm>
              <a:off x="1344" y="3648"/>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2</a:t>
              </a:r>
            </a:p>
          </p:txBody>
        </p:sp>
        <p:sp>
          <p:nvSpPr>
            <p:cNvPr id="232478" name="Rectangle 29"/>
            <p:cNvSpPr>
              <a:spLocks noChangeArrowheads="1"/>
            </p:cNvSpPr>
            <p:nvPr/>
          </p:nvSpPr>
          <p:spPr bwMode="auto">
            <a:xfrm>
              <a:off x="1824" y="3648"/>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3</a:t>
              </a:r>
            </a:p>
          </p:txBody>
        </p:sp>
        <p:sp>
          <p:nvSpPr>
            <p:cNvPr id="232479" name="Rectangle 30"/>
            <p:cNvSpPr>
              <a:spLocks noChangeArrowheads="1"/>
            </p:cNvSpPr>
            <p:nvPr/>
          </p:nvSpPr>
          <p:spPr bwMode="auto">
            <a:xfrm>
              <a:off x="2256" y="3648"/>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4</a:t>
              </a:r>
            </a:p>
          </p:txBody>
        </p:sp>
        <p:sp>
          <p:nvSpPr>
            <p:cNvPr id="232480" name="Rectangle 31"/>
            <p:cNvSpPr>
              <a:spLocks noChangeArrowheads="1"/>
            </p:cNvSpPr>
            <p:nvPr/>
          </p:nvSpPr>
          <p:spPr bwMode="auto">
            <a:xfrm>
              <a:off x="2688" y="3648"/>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5</a:t>
              </a:r>
            </a:p>
          </p:txBody>
        </p:sp>
        <p:sp>
          <p:nvSpPr>
            <p:cNvPr id="232481" name="Rectangle 32"/>
            <p:cNvSpPr>
              <a:spLocks noChangeArrowheads="1"/>
            </p:cNvSpPr>
            <p:nvPr/>
          </p:nvSpPr>
          <p:spPr bwMode="auto">
            <a:xfrm>
              <a:off x="3120" y="3648"/>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6</a:t>
              </a:r>
            </a:p>
          </p:txBody>
        </p:sp>
        <p:sp>
          <p:nvSpPr>
            <p:cNvPr id="232482" name="Rectangle 33"/>
            <p:cNvSpPr>
              <a:spLocks noChangeArrowheads="1"/>
            </p:cNvSpPr>
            <p:nvPr/>
          </p:nvSpPr>
          <p:spPr bwMode="auto">
            <a:xfrm>
              <a:off x="3600" y="3648"/>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7</a:t>
              </a:r>
            </a:p>
          </p:txBody>
        </p:sp>
        <p:sp>
          <p:nvSpPr>
            <p:cNvPr id="232483" name="Rectangle 34"/>
            <p:cNvSpPr>
              <a:spLocks noChangeArrowheads="1"/>
            </p:cNvSpPr>
            <p:nvPr/>
          </p:nvSpPr>
          <p:spPr bwMode="auto">
            <a:xfrm>
              <a:off x="4032" y="3648"/>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8</a:t>
              </a:r>
            </a:p>
          </p:txBody>
        </p:sp>
        <p:sp>
          <p:nvSpPr>
            <p:cNvPr id="232484" name="Rectangle 35"/>
            <p:cNvSpPr>
              <a:spLocks noChangeArrowheads="1"/>
            </p:cNvSpPr>
            <p:nvPr/>
          </p:nvSpPr>
          <p:spPr bwMode="auto">
            <a:xfrm>
              <a:off x="1104" y="1632"/>
              <a:ext cx="115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相对性能</a:t>
              </a:r>
            </a:p>
          </p:txBody>
        </p:sp>
        <p:sp>
          <p:nvSpPr>
            <p:cNvPr id="232485" name="Rectangle 36"/>
            <p:cNvSpPr>
              <a:spLocks noChangeArrowheads="1"/>
            </p:cNvSpPr>
            <p:nvPr/>
          </p:nvSpPr>
          <p:spPr bwMode="auto">
            <a:xfrm>
              <a:off x="4272" y="1776"/>
              <a:ext cx="91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rPr>
                <a:t>超标量</a:t>
              </a:r>
            </a:p>
          </p:txBody>
        </p:sp>
        <p:sp>
          <p:nvSpPr>
            <p:cNvPr id="232486" name="Rectangle 37"/>
            <p:cNvSpPr>
              <a:spLocks noChangeArrowheads="1"/>
            </p:cNvSpPr>
            <p:nvPr/>
          </p:nvSpPr>
          <p:spPr bwMode="auto">
            <a:xfrm>
              <a:off x="4080" y="2688"/>
              <a:ext cx="100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rPr>
                <a:t>超流水线</a:t>
              </a:r>
            </a:p>
          </p:txBody>
        </p:sp>
        <p:sp>
          <p:nvSpPr>
            <p:cNvPr id="232487" name="Rectangle 38"/>
            <p:cNvSpPr>
              <a:spLocks noChangeArrowheads="1"/>
            </p:cNvSpPr>
            <p:nvPr/>
          </p:nvSpPr>
          <p:spPr bwMode="auto">
            <a:xfrm>
              <a:off x="2544" y="2784"/>
              <a:ext cx="912"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rPr>
                <a:t>超标量</a:t>
              </a:r>
              <a:br>
                <a:rPr lang="zh-CN" altLang="en-US" sz="2800">
                  <a:solidFill>
                    <a:schemeClr val="tx2"/>
                  </a:solidFill>
                  <a:latin typeface="Book Antiqua" pitchFamily="18" charset="0"/>
                </a:rPr>
              </a:br>
              <a:r>
                <a:rPr lang="zh-CN" altLang="en-US" sz="2800">
                  <a:solidFill>
                    <a:schemeClr val="tx2"/>
                  </a:solidFill>
                  <a:latin typeface="Book Antiqua" pitchFamily="18" charset="0"/>
                </a:rPr>
                <a:t>超流水线</a:t>
              </a:r>
            </a:p>
          </p:txBody>
        </p:sp>
        <p:sp>
          <p:nvSpPr>
            <p:cNvPr id="232488" name="Line 39"/>
            <p:cNvSpPr>
              <a:spLocks noChangeShapeType="1"/>
            </p:cNvSpPr>
            <p:nvPr/>
          </p:nvSpPr>
          <p:spPr bwMode="auto">
            <a:xfrm flipH="1" flipV="1">
              <a:off x="2592" y="2448"/>
              <a:ext cx="384" cy="384"/>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32489" name="Line 40"/>
            <p:cNvSpPr>
              <a:spLocks noChangeShapeType="1"/>
            </p:cNvSpPr>
            <p:nvPr/>
          </p:nvSpPr>
          <p:spPr bwMode="auto">
            <a:xfrm flipH="1" flipV="1">
              <a:off x="3744" y="2496"/>
              <a:ext cx="384" cy="336"/>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32490" name="Line 41"/>
            <p:cNvSpPr>
              <a:spLocks noChangeShapeType="1"/>
            </p:cNvSpPr>
            <p:nvPr/>
          </p:nvSpPr>
          <p:spPr bwMode="auto">
            <a:xfrm flipH="1">
              <a:off x="3936" y="1920"/>
              <a:ext cx="432" cy="192"/>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32491" name="Rectangle 42"/>
            <p:cNvSpPr>
              <a:spLocks noChangeArrowheads="1"/>
            </p:cNvSpPr>
            <p:nvPr/>
          </p:nvSpPr>
          <p:spPr bwMode="auto">
            <a:xfrm>
              <a:off x="4416" y="3456"/>
              <a:ext cx="9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指令级</a:t>
              </a:r>
              <a:br>
                <a:rPr lang="zh-CN" altLang="en-US" sz="2800">
                  <a:solidFill>
                    <a:schemeClr val="tx2"/>
                  </a:solidFill>
                  <a:latin typeface="Book Antiqua" pitchFamily="18" charset="0"/>
                  <a:ea typeface="楷体_GB2312" pitchFamily="49" charset="-122"/>
                </a:rPr>
              </a:br>
              <a:r>
                <a:rPr lang="zh-CN" altLang="en-US" sz="2800">
                  <a:solidFill>
                    <a:schemeClr val="tx2"/>
                  </a:solidFill>
                  <a:latin typeface="Book Antiqua" pitchFamily="18" charset="0"/>
                  <a:ea typeface="楷体_GB2312" pitchFamily="49" charset="-122"/>
                </a:rPr>
                <a:t>并行度</a:t>
              </a:r>
            </a:p>
          </p:txBody>
        </p:sp>
      </p:grpSp>
      <p:sp>
        <p:nvSpPr>
          <p:cNvPr id="2" name="日期占位符 1"/>
          <p:cNvSpPr>
            <a:spLocks noGrp="1"/>
          </p:cNvSpPr>
          <p:nvPr>
            <p:ph type="dt" sz="half" idx="10"/>
          </p:nvPr>
        </p:nvSpPr>
        <p:spPr/>
        <p:txBody>
          <a:bodyPr/>
          <a:lstStyle/>
          <a:p>
            <a:pPr>
              <a:defRPr/>
            </a:pPr>
            <a:fld id="{992C306E-39BA-4545-A526-126D2EDF3C42}"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229</a:t>
            </a:fld>
            <a:endParaRPr lang="en-US" altLang="zh-CN" dirty="0"/>
          </a:p>
        </p:txBody>
      </p:sp>
    </p:spTree>
    <p:extLst>
      <p:ext uri="{BB962C8B-B14F-4D97-AF65-F5344CB8AC3E}">
        <p14:creationId xmlns:p14="http://schemas.microsoft.com/office/powerpoint/2010/main" val="3469673248"/>
      </p:ext>
    </p:extLst>
  </p:cSld>
  <p:clrMapOvr>
    <a:masterClrMapping/>
  </p:clrMapOvr>
  <p:transition spd="med">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8AA526D-B477-42FE-BCC1-6EB7DD5EB11B}" type="datetime1">
              <a:rPr lang="zh-CN" altLang="en-US" sz="1400" smtClean="0"/>
              <a:t>2021/11/7</a:t>
            </a:fld>
            <a:endParaRPr lang="en-US" altLang="zh-CN" sz="1400" smtClean="0"/>
          </a:p>
        </p:txBody>
      </p:sp>
      <p:sp>
        <p:nvSpPr>
          <p:cNvPr id="4813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187842" name="Text Box 2"/>
          <p:cNvSpPr txBox="1">
            <a:spLocks noChangeArrowheads="1"/>
          </p:cNvSpPr>
          <p:nvPr/>
        </p:nvSpPr>
        <p:spPr bwMode="auto">
          <a:xfrm>
            <a:off x="228600" y="3048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FF3300"/>
              </a:buClr>
              <a:buFont typeface="Wingdings" pitchFamily="2" charset="2"/>
              <a:buChar char="ü"/>
            </a:pPr>
            <a:r>
              <a:rPr lang="zh-CN" altLang="en-US" b="1" dirty="0">
                <a:latin typeface="微软雅黑" panose="020B0503020204020204" pitchFamily="34" charset="-122"/>
                <a:ea typeface="微软雅黑" panose="020B0503020204020204" pitchFamily="34" charset="-122"/>
              </a:rPr>
              <a:t>流水线的特点</a:t>
            </a:r>
            <a:r>
              <a:rPr lang="zh-CN" altLang="en-US" dirty="0">
                <a:latin typeface="微软雅黑" panose="020B0503020204020204" pitchFamily="34" charset="-122"/>
                <a:ea typeface="微软雅黑" panose="020B0503020204020204" pitchFamily="34" charset="-122"/>
              </a:rPr>
              <a:t> </a:t>
            </a:r>
          </a:p>
        </p:txBody>
      </p:sp>
      <p:sp>
        <p:nvSpPr>
          <p:cNvPr id="48134" name="Text Box 3"/>
          <p:cNvSpPr txBox="1">
            <a:spLocks noChangeArrowheads="1"/>
          </p:cNvSpPr>
          <p:nvPr/>
        </p:nvSpPr>
        <p:spPr bwMode="auto">
          <a:xfrm>
            <a:off x="152400" y="48768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altLang="zh-CN" b="1"/>
          </a:p>
        </p:txBody>
      </p:sp>
      <p:sp>
        <p:nvSpPr>
          <p:cNvPr id="1187856" name="Text Box 16"/>
          <p:cNvSpPr txBox="1">
            <a:spLocks noChangeArrowheads="1"/>
          </p:cNvSpPr>
          <p:nvPr/>
        </p:nvSpPr>
        <p:spPr bwMode="auto">
          <a:xfrm>
            <a:off x="342900" y="1470026"/>
            <a:ext cx="84582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ts val="2700"/>
              </a:lnSpc>
            </a:pPr>
            <a:r>
              <a:rPr lang="en-US" altLang="zh-CN" sz="2000" b="1" dirty="0" smtClean="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流水线每一个功能段部件后面都要有一个缓冲寄存器，或称为锁存器，其作用是保存本流水段的结果，如图</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所示。由于流水线中每一个流水段的延迟时间不可能绝对相等，再加上电路的延迟时间及时钟等都存在偏移，因此流水段之间传送任务时，必须通过锁存器。</a:t>
            </a:r>
            <a:endParaRPr lang="zh-CN" altLang="en-US" sz="2000" b="1" dirty="0">
              <a:latin typeface="微软雅黑" panose="020B0503020204020204" pitchFamily="34" charset="-122"/>
              <a:ea typeface="微软雅黑" panose="020B0503020204020204" pitchFamily="34" charset="-122"/>
              <a:hlinkClick r:id="rId4" action="ppaction://hlinkfile"/>
            </a:endParaRPr>
          </a:p>
          <a:p>
            <a:pPr eaLnBrk="1" hangingPunct="1">
              <a:lnSpc>
                <a:spcPts val="2700"/>
              </a:lnSpc>
            </a:pPr>
            <a:r>
              <a:rPr lang="zh-CN" altLang="en-US" sz="2000" b="1" dirty="0">
                <a:latin typeface="微软雅黑" panose="020B0503020204020204" pitchFamily="34" charset="-122"/>
                <a:ea typeface="微软雅黑" panose="020B0503020204020204" pitchFamily="34" charset="-122"/>
                <a:hlinkClick r:id="rId4" action="ppaction://hlinkfile"/>
              </a:rPr>
              <a:t> </a:t>
            </a:r>
            <a:r>
              <a:rPr lang="zh-CN" altLang="en-US" sz="2000" b="1" dirty="0">
                <a:latin typeface="微软雅黑" panose="020B0503020204020204" pitchFamily="34" charset="-122"/>
                <a:ea typeface="微软雅黑" panose="020B0503020204020204" pitchFamily="34" charset="-122"/>
              </a:rPr>
              <a:t> </a:t>
            </a:r>
          </a:p>
          <a:p>
            <a:pPr eaLnBrk="1" hangingPunct="1">
              <a:lnSpc>
                <a:spcPts val="2700"/>
              </a:lnSpc>
            </a:pPr>
            <a:r>
              <a:rPr lang="zh-CN" altLang="en-US"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流水线中各功能段的时间应</a:t>
            </a:r>
            <a:r>
              <a:rPr lang="zh-CN" altLang="en-US" sz="2000" b="1" dirty="0">
                <a:solidFill>
                  <a:srgbClr val="0070C0"/>
                </a:solidFill>
                <a:latin typeface="微软雅黑" panose="020B0503020204020204" pitchFamily="34" charset="-122"/>
                <a:ea typeface="微软雅黑" panose="020B0503020204020204" pitchFamily="34" charset="-122"/>
              </a:rPr>
              <a:t>尽量相等</a:t>
            </a:r>
            <a:r>
              <a:rPr lang="zh-CN" altLang="en-US" sz="2000" b="1" dirty="0">
                <a:latin typeface="微软雅黑" panose="020B0503020204020204" pitchFamily="34" charset="-122"/>
                <a:ea typeface="微软雅黑" panose="020B0503020204020204" pitchFamily="34" charset="-122"/>
              </a:rPr>
              <a:t>，否则将引起堵塞、</a:t>
            </a:r>
            <a:r>
              <a:rPr lang="zh-CN" altLang="en-US" sz="2000" b="1" dirty="0" smtClean="0">
                <a:latin typeface="微软雅黑" panose="020B0503020204020204" pitchFamily="34" charset="-122"/>
                <a:ea typeface="微软雅黑" panose="020B0503020204020204" pitchFamily="34" charset="-122"/>
              </a:rPr>
              <a:t>断流，</a:t>
            </a:r>
            <a:r>
              <a:rPr lang="zh-CN" altLang="en-US" sz="2000" dirty="0">
                <a:solidFill>
                  <a:schemeClr val="accent2"/>
                </a:solidFill>
                <a:latin typeface="微软雅黑" panose="020B0503020204020204" pitchFamily="34" charset="-122"/>
                <a:ea typeface="微软雅黑" panose="020B0503020204020204" pitchFamily="34" charset="-122"/>
              </a:rPr>
              <a:t>这个时间一般为一个时钟周期（</a:t>
            </a:r>
            <a:r>
              <a:rPr lang="zh-CN" altLang="en-US" sz="2000" dirty="0">
                <a:solidFill>
                  <a:srgbClr val="FF0000"/>
                </a:solidFill>
                <a:latin typeface="微软雅黑" panose="020B0503020204020204" pitchFamily="34" charset="-122"/>
                <a:ea typeface="微软雅黑" panose="020B0503020204020204" pitchFamily="34" charset="-122"/>
              </a:rPr>
              <a:t>拍</a:t>
            </a:r>
            <a:r>
              <a:rPr lang="zh-CN" altLang="en-US" sz="2000" dirty="0">
                <a:solidFill>
                  <a:schemeClr val="accent2"/>
                </a:solidFill>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要求流水线的时钟周期不能快于最慢的流水段。另一方面，执行时间长的一个流水段将成为整个流水线的瓶颈，此时流水线中的其他功能部件就不能发挥作用。因此瓶颈问题是流水线设计中必须解决的问题。</a:t>
            </a:r>
          </a:p>
          <a:p>
            <a:pPr eaLnBrk="1" hangingPunct="1">
              <a:lnSpc>
                <a:spcPts val="2700"/>
              </a:lnSpc>
            </a:pPr>
            <a:r>
              <a:rPr lang="zh-CN" altLang="en-US"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(7)</a:t>
            </a:r>
            <a:r>
              <a:rPr lang="zh-CN" altLang="en-US" sz="2000" b="1" dirty="0">
                <a:solidFill>
                  <a:srgbClr val="FF0000"/>
                </a:solidFill>
                <a:latin typeface="微软雅黑" panose="020B0503020204020204" pitchFamily="34" charset="-122"/>
                <a:ea typeface="微软雅黑" panose="020B0503020204020204" pitchFamily="34" charset="-122"/>
              </a:rPr>
              <a:t>只有连续不断地提供同一种任务时才能发挥流水线的效率。</a:t>
            </a:r>
            <a:r>
              <a:rPr lang="zh-CN" altLang="en-US" sz="2000" b="1" dirty="0">
                <a:latin typeface="微软雅黑" panose="020B0503020204020204" pitchFamily="34" charset="-122"/>
                <a:ea typeface="微软雅黑" panose="020B0503020204020204" pitchFamily="34" charset="-122"/>
              </a:rPr>
              <a:t>例如，要使浮点加法器流水线充分发挥作用，需要连续提供浮点加法运算。只有流水线完全满载时，整个流水线的效率才能得到充分发挥</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eaLnBrk="1" hangingPunct="1">
              <a:lnSpc>
                <a:spcPts val="2700"/>
              </a:lnSpc>
            </a:pPr>
            <a:r>
              <a:rPr lang="en-US" altLang="zh-CN" sz="2000" b="1" dirty="0" smtClean="0">
                <a:latin typeface="微软雅黑" panose="020B0503020204020204" pitchFamily="34" charset="-122"/>
                <a:ea typeface="微软雅黑" panose="020B0503020204020204" pitchFamily="34" charset="-122"/>
              </a:rPr>
              <a:t>(8)</a:t>
            </a:r>
            <a:r>
              <a:rPr lang="zh-CN" altLang="en-US" sz="2000" b="1" dirty="0" smtClean="0">
                <a:latin typeface="微软雅黑" panose="020B0503020204020204" pitchFamily="34" charset="-122"/>
                <a:ea typeface="微软雅黑" panose="020B0503020204020204" pitchFamily="34" charset="-122"/>
              </a:rPr>
              <a:t> 给</a:t>
            </a:r>
            <a:r>
              <a:rPr lang="zh-CN" altLang="en-US" sz="2000" b="1" dirty="0">
                <a:latin typeface="微软雅黑" panose="020B0503020204020204" pitchFamily="34" charset="-122"/>
                <a:ea typeface="微软雅黑" panose="020B0503020204020204" pitchFamily="34" charset="-122"/>
              </a:rPr>
              <a:t>出指标如最大吞吐率，为满负载最佳指标。</a:t>
            </a:r>
          </a:p>
          <a:p>
            <a:pPr eaLnBrk="1" hangingPunct="1">
              <a:lnSpc>
                <a:spcPts val="2700"/>
              </a:lnSpc>
            </a:pPr>
            <a:endParaRPr lang="zh-CN" altLang="en-US" sz="2000" b="1" dirty="0">
              <a:latin typeface="微软雅黑" panose="020B0503020204020204" pitchFamily="34" charset="-122"/>
              <a:ea typeface="微软雅黑" panose="020B0503020204020204" pitchFamily="34" charset="-122"/>
            </a:endParaRPr>
          </a:p>
          <a:p>
            <a:pPr eaLnBrk="1" hangingPunct="1">
              <a:lnSpc>
                <a:spcPts val="2700"/>
              </a:lnSpc>
            </a:pPr>
            <a:r>
              <a:rPr lang="zh-CN" altLang="en-US" sz="2000" b="1" dirty="0">
                <a:latin typeface="微软雅黑" panose="020B0503020204020204" pitchFamily="34" charset="-122"/>
                <a:ea typeface="微软雅黑" panose="020B0503020204020204" pitchFamily="34" charset="-122"/>
              </a:rPr>
              <a:t> </a:t>
            </a:r>
          </a:p>
        </p:txBody>
      </p:sp>
      <p:graphicFrame>
        <p:nvGraphicFramePr>
          <p:cNvPr id="48136" name="Object 17">
            <a:hlinkClick r:id="" action="ppaction://ole?verb=0"/>
          </p:cNvPr>
          <p:cNvGraphicFramePr>
            <a:graphicFrameLocks noChangeAspect="1"/>
          </p:cNvGraphicFramePr>
          <p:nvPr>
            <p:extLst>
              <p:ext uri="{D42A27DB-BD31-4B8C-83A1-F6EECF244321}">
                <p14:modId xmlns:p14="http://schemas.microsoft.com/office/powerpoint/2010/main" val="3808294492"/>
              </p:ext>
            </p:extLst>
          </p:nvPr>
        </p:nvGraphicFramePr>
        <p:xfrm>
          <a:off x="6067400" y="2614613"/>
          <a:ext cx="822325" cy="711200"/>
        </p:xfrm>
        <a:graphic>
          <a:graphicData uri="http://schemas.openxmlformats.org/presentationml/2006/ole">
            <mc:AlternateContent xmlns:mc="http://schemas.openxmlformats.org/markup-compatibility/2006">
              <mc:Choice xmlns:v="urn:schemas-microsoft-com:vml" Requires="v">
                <p:oleObj spid="_x0000_s329773" name="包装程序外壳对象" showAsIcon="1" r:id="rId5" imgW="825840" imgH="711360" progId="Package">
                  <p:embed/>
                </p:oleObj>
              </mc:Choice>
              <mc:Fallback>
                <p:oleObj name="包装程序外壳对象" showAsIcon="1" r:id="rId5" imgW="825840" imgH="711360" progId="Package">
                  <p:embed/>
                  <p:pic>
                    <p:nvPicPr>
                      <p:cNvPr id="0" name=""/>
                      <p:cNvPicPr>
                        <a:picLocks noChangeAspect="1" noChangeArrowheads="1"/>
                      </p:cNvPicPr>
                      <p:nvPr/>
                    </p:nvPicPr>
                    <p:blipFill>
                      <a:blip r:embed="rId6"/>
                      <a:srcRect/>
                      <a:stretch>
                        <a:fillRect/>
                      </a:stretch>
                    </p:blipFill>
                    <p:spPr bwMode="auto">
                      <a:xfrm>
                        <a:off x="6067400" y="2614613"/>
                        <a:ext cx="822325"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813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3427" y="45525"/>
            <a:ext cx="3516437" cy="122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23</a:t>
            </a:fld>
            <a:endParaRPr lang="en-US" altLang="zh-CN" dirty="0"/>
          </a:p>
        </p:txBody>
      </p:sp>
    </p:spTree>
    <p:extLst>
      <p:ext uri="{BB962C8B-B14F-4D97-AF65-F5344CB8AC3E}">
        <p14:creationId xmlns:p14="http://schemas.microsoft.com/office/powerpoint/2010/main" val="2869410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187842"/>
                                        </p:tgtEl>
                                        <p:attrNameLst>
                                          <p:attrName>style.visibility</p:attrName>
                                        </p:attrNameLst>
                                      </p:cBhvr>
                                      <p:to>
                                        <p:strVal val="visible"/>
                                      </p:to>
                                    </p:set>
                                    <p:animEffect transition="in" filter="slide(fromRight)">
                                      <p:cBhvr>
                                        <p:cTn id="7" dur="500"/>
                                        <p:tgtEl>
                                          <p:spTgt spid="118784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87856">
                                            <p:txEl>
                                              <p:pRg st="0" end="0"/>
                                            </p:txEl>
                                          </p:spTgt>
                                        </p:tgtEl>
                                        <p:attrNameLst>
                                          <p:attrName>style.visibility</p:attrName>
                                        </p:attrNameLst>
                                      </p:cBhvr>
                                      <p:to>
                                        <p:strVal val="visible"/>
                                      </p:to>
                                    </p:set>
                                    <p:anim calcmode="lin" valueType="num">
                                      <p:cBhvr additive="base">
                                        <p:cTn id="12" dur="500" fill="hold"/>
                                        <p:tgtEl>
                                          <p:spTgt spid="118785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878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8139"/>
                                        </p:tgtEl>
                                        <p:attrNameLst>
                                          <p:attrName>style.visibility</p:attrName>
                                        </p:attrNameLst>
                                      </p:cBhvr>
                                      <p:to>
                                        <p:strVal val="visible"/>
                                      </p:to>
                                    </p:set>
                                    <p:anim calcmode="lin" valueType="num">
                                      <p:cBhvr additive="base">
                                        <p:cTn id="18" dur="500" fill="hold"/>
                                        <p:tgtEl>
                                          <p:spTgt spid="48139"/>
                                        </p:tgtEl>
                                        <p:attrNameLst>
                                          <p:attrName>ppt_x</p:attrName>
                                        </p:attrNameLst>
                                      </p:cBhvr>
                                      <p:tavLst>
                                        <p:tav tm="0">
                                          <p:val>
                                            <p:strVal val="#ppt_x"/>
                                          </p:val>
                                        </p:tav>
                                        <p:tav tm="100000">
                                          <p:val>
                                            <p:strVal val="#ppt_x"/>
                                          </p:val>
                                        </p:tav>
                                      </p:tavLst>
                                    </p:anim>
                                    <p:anim calcmode="lin" valueType="num">
                                      <p:cBhvr additive="base">
                                        <p:cTn id="19" dur="500" fill="hold"/>
                                        <p:tgtEl>
                                          <p:spTgt spid="4813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8136"/>
                                        </p:tgtEl>
                                        <p:attrNameLst>
                                          <p:attrName>style.visibility</p:attrName>
                                        </p:attrNameLst>
                                      </p:cBhvr>
                                      <p:to>
                                        <p:strVal val="visible"/>
                                      </p:to>
                                    </p:set>
                                    <p:anim calcmode="lin" valueType="num">
                                      <p:cBhvr additive="base">
                                        <p:cTn id="22" dur="500" fill="hold"/>
                                        <p:tgtEl>
                                          <p:spTgt spid="48136"/>
                                        </p:tgtEl>
                                        <p:attrNameLst>
                                          <p:attrName>ppt_x</p:attrName>
                                        </p:attrNameLst>
                                      </p:cBhvr>
                                      <p:tavLst>
                                        <p:tav tm="0">
                                          <p:val>
                                            <p:strVal val="#ppt_x"/>
                                          </p:val>
                                        </p:tav>
                                        <p:tav tm="100000">
                                          <p:val>
                                            <p:strVal val="#ppt_x"/>
                                          </p:val>
                                        </p:tav>
                                      </p:tavLst>
                                    </p:anim>
                                    <p:anim calcmode="lin" valueType="num">
                                      <p:cBhvr additive="base">
                                        <p:cTn id="23" dur="500" fill="hold"/>
                                        <p:tgtEl>
                                          <p:spTgt spid="4813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87856">
                                            <p:txEl>
                                              <p:pRg st="2" end="2"/>
                                            </p:txEl>
                                          </p:spTgt>
                                        </p:tgtEl>
                                        <p:attrNameLst>
                                          <p:attrName>style.visibility</p:attrName>
                                        </p:attrNameLst>
                                      </p:cBhvr>
                                      <p:to>
                                        <p:strVal val="visible"/>
                                      </p:to>
                                    </p:set>
                                    <p:anim calcmode="lin" valueType="num">
                                      <p:cBhvr additive="base">
                                        <p:cTn id="28" dur="500" fill="hold"/>
                                        <p:tgtEl>
                                          <p:spTgt spid="1187856">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18785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187856">
                                            <p:txEl>
                                              <p:pRg st="3" end="3"/>
                                            </p:txEl>
                                          </p:spTgt>
                                        </p:tgtEl>
                                        <p:attrNameLst>
                                          <p:attrName>style.visibility</p:attrName>
                                        </p:attrNameLst>
                                      </p:cBhvr>
                                      <p:to>
                                        <p:strVal val="visible"/>
                                      </p:to>
                                    </p:set>
                                    <p:anim calcmode="lin" valueType="num">
                                      <p:cBhvr additive="base">
                                        <p:cTn id="34" dur="500" fill="hold"/>
                                        <p:tgtEl>
                                          <p:spTgt spid="1187856">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8785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87856">
                                            <p:txEl>
                                              <p:pRg st="4" end="4"/>
                                            </p:txEl>
                                          </p:spTgt>
                                        </p:tgtEl>
                                        <p:attrNameLst>
                                          <p:attrName>style.visibility</p:attrName>
                                        </p:attrNameLst>
                                      </p:cBhvr>
                                      <p:to>
                                        <p:strVal val="visible"/>
                                      </p:to>
                                    </p:set>
                                    <p:anim calcmode="lin" valueType="num">
                                      <p:cBhvr additive="base">
                                        <p:cTn id="40" dur="500" fill="hold"/>
                                        <p:tgtEl>
                                          <p:spTgt spid="1187856">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18785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187856">
                                            <p:txEl>
                                              <p:pRg st="6" end="6"/>
                                            </p:txEl>
                                          </p:spTgt>
                                        </p:tgtEl>
                                        <p:attrNameLst>
                                          <p:attrName>style.visibility</p:attrName>
                                        </p:attrNameLst>
                                      </p:cBhvr>
                                      <p:to>
                                        <p:strVal val="visible"/>
                                      </p:to>
                                    </p:set>
                                    <p:anim calcmode="lin" valueType="num">
                                      <p:cBhvr additive="base">
                                        <p:cTn id="46" dur="500" fill="hold"/>
                                        <p:tgtEl>
                                          <p:spTgt spid="1187856">
                                            <p:txEl>
                                              <p:pRg st="6" end="6"/>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18785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42" grpId="0" autoUpdateAnimBg="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33475" name="Rectangle 2"/>
          <p:cNvSpPr>
            <a:spLocks noGrp="1" noChangeArrowheads="1"/>
          </p:cNvSpPr>
          <p:nvPr>
            <p:ph type="body" idx="1"/>
          </p:nvPr>
        </p:nvSpPr>
        <p:spPr>
          <a:xfrm>
            <a:off x="381000" y="838200"/>
            <a:ext cx="8305800" cy="5562600"/>
          </a:xfrm>
          <a:noFill/>
        </p:spPr>
        <p:txBody>
          <a:bodyPr lIns="92075" tIns="46038" rIns="92075" bIns="46038"/>
          <a:lstStyle/>
          <a:p>
            <a:pPr marL="1044575" lvl="3" indent="-469900" eaLnBrk="1" hangingPunct="1"/>
            <a:r>
              <a:rPr lang="zh-CN" altLang="en-US" sz="2400" smtClean="0">
                <a:solidFill>
                  <a:schemeClr val="tx2"/>
                </a:solidFill>
              </a:rPr>
              <a:t>从三种指令级并行处理机的性能曲线中，可以得出如下结论：</a:t>
            </a:r>
          </a:p>
          <a:p>
            <a:pPr marL="1044575" lvl="3" indent="-469900" eaLnBrk="1" hangingPunct="1"/>
            <a:r>
              <a:rPr lang="en-US" altLang="zh-CN" sz="2400" smtClean="0">
                <a:solidFill>
                  <a:schemeClr val="tx2"/>
                </a:solidFill>
              </a:rPr>
              <a:t>1</a:t>
            </a:r>
            <a:r>
              <a:rPr lang="zh-CN" altLang="en-US" sz="2400" smtClean="0">
                <a:solidFill>
                  <a:schemeClr val="tx2"/>
                </a:solidFill>
              </a:rPr>
              <a:t>、三种处理机的性能关系</a:t>
            </a:r>
            <a:br>
              <a:rPr lang="zh-CN" altLang="en-US" sz="2400" smtClean="0">
                <a:solidFill>
                  <a:schemeClr val="tx2"/>
                </a:solidFill>
              </a:rPr>
            </a:br>
            <a:r>
              <a:rPr lang="zh-CN" altLang="en-US" sz="2400" smtClean="0"/>
              <a:t>      超标量处理机的相对性能最高，其次是超标量超流水线处理机，超流水线处理机的相对性能最低，主要原因如下：</a:t>
            </a:r>
            <a:br>
              <a:rPr lang="zh-CN" altLang="en-US" sz="2400" smtClean="0"/>
            </a:br>
            <a:r>
              <a:rPr lang="zh-CN" altLang="en-US" sz="2400" smtClean="0"/>
              <a:t>      </a:t>
            </a:r>
            <a:r>
              <a:rPr lang="en-US" altLang="zh-CN" sz="2400" smtClean="0"/>
              <a:t>(1) </a:t>
            </a:r>
            <a:r>
              <a:rPr lang="zh-CN" altLang="en-US" sz="2400" smtClean="0"/>
              <a:t>超标量处理机在每个时钟周期的一开始就同时发射多条指令，而超流水线处理机则要把一个时钟周期平均分成多个流水线周期，每个流水线周期发射一条指令；因此，超流水线处理机的启动延迟比超标量处理机大。</a:t>
            </a:r>
          </a:p>
          <a:p>
            <a:pPr marL="1044575" lvl="3" indent="-469900" eaLnBrk="1" hangingPunct="1"/>
            <a:r>
              <a:rPr lang="zh-CN" altLang="en-US" sz="2800" smtClean="0"/>
              <a:t>     </a:t>
            </a:r>
            <a:r>
              <a:rPr lang="en-US" altLang="zh-CN" sz="2800" smtClean="0"/>
              <a:t>(2) </a:t>
            </a:r>
            <a:r>
              <a:rPr lang="zh-CN" altLang="en-US" sz="2800" smtClean="0"/>
              <a:t>条件转移造成的损失，超流水线处理机要比超标量处理机大。</a:t>
            </a:r>
          </a:p>
        </p:txBody>
      </p:sp>
      <p:sp>
        <p:nvSpPr>
          <p:cNvPr id="2" name="日期占位符 1"/>
          <p:cNvSpPr>
            <a:spLocks noGrp="1"/>
          </p:cNvSpPr>
          <p:nvPr>
            <p:ph type="dt" sz="half" idx="10"/>
          </p:nvPr>
        </p:nvSpPr>
        <p:spPr/>
        <p:txBody>
          <a:bodyPr/>
          <a:lstStyle/>
          <a:p>
            <a:pPr>
              <a:defRPr/>
            </a:pPr>
            <a:fld id="{57CE7BC7-5E62-4225-8BF2-4F75AB3FB5D7}"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230</a:t>
            </a:fld>
            <a:endParaRPr lang="en-US" altLang="zh-CN" dirty="0"/>
          </a:p>
        </p:txBody>
      </p:sp>
    </p:spTree>
    <p:extLst>
      <p:ext uri="{BB962C8B-B14F-4D97-AF65-F5344CB8AC3E}">
        <p14:creationId xmlns:p14="http://schemas.microsoft.com/office/powerpoint/2010/main" val="3661560960"/>
      </p:ext>
    </p:extLst>
  </p:cSld>
  <p:clrMapOvr>
    <a:masterClrMapping/>
  </p:clrMapOvr>
  <p:transition spd="med">
    <p:zoom/>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34499" name="Rectangle 2"/>
          <p:cNvSpPr>
            <a:spLocks noGrp="1" noChangeArrowheads="1"/>
          </p:cNvSpPr>
          <p:nvPr>
            <p:ph type="body" idx="1"/>
          </p:nvPr>
        </p:nvSpPr>
        <p:spPr>
          <a:xfrm>
            <a:off x="228600" y="762000"/>
            <a:ext cx="8305800" cy="6324600"/>
          </a:xfrm>
          <a:noFill/>
        </p:spPr>
        <p:txBody>
          <a:bodyPr lIns="92075" tIns="46038" rIns="92075" bIns="46038"/>
          <a:lstStyle/>
          <a:p>
            <a:pPr marL="1044575" lvl="3" indent="-469900" eaLnBrk="1" hangingPunct="1">
              <a:buFontTx/>
              <a:buNone/>
            </a:pPr>
            <a:r>
              <a:rPr lang="en-US" altLang="zh-CN" sz="2400" smtClean="0"/>
              <a:t>      (3) </a:t>
            </a:r>
            <a:r>
              <a:rPr lang="zh-CN" altLang="en-US" sz="2400" smtClean="0"/>
              <a:t>在指令执行过程中的每一个功能段，超标量处理机都重复设置有多个相同的指令执行部件，而超流水线处理机只是把同一个指令执行部件分解为多个流水级；因此，超标量处理机指令执行部件的冲突要比超流水线处理机小。</a:t>
            </a:r>
          </a:p>
          <a:p>
            <a:pPr marL="1044575" lvl="3" indent="-469900" eaLnBrk="1" hangingPunct="1">
              <a:buFontTx/>
              <a:buNone/>
            </a:pPr>
            <a:r>
              <a:rPr lang="en-US" altLang="zh-CN" sz="2400" smtClean="0">
                <a:solidFill>
                  <a:schemeClr val="tx2"/>
                </a:solidFill>
              </a:rPr>
              <a:t>2</a:t>
            </a:r>
            <a:r>
              <a:rPr lang="zh-CN" altLang="en-US" sz="2400" smtClean="0">
                <a:solidFill>
                  <a:schemeClr val="tx2"/>
                </a:solidFill>
              </a:rPr>
              <a:t>、实际指令级并行度与理论指令级并行度的关系</a:t>
            </a:r>
            <a:br>
              <a:rPr lang="zh-CN" altLang="en-US" sz="2400" smtClean="0">
                <a:solidFill>
                  <a:schemeClr val="tx2"/>
                </a:solidFill>
              </a:rPr>
            </a:br>
            <a:r>
              <a:rPr lang="zh-CN" altLang="en-US" sz="2400" smtClean="0"/>
              <a:t>     当横坐标给出的理论指令级并行度比较低时，处理机的实际指令级并行度的提高比较快。</a:t>
            </a:r>
            <a:br>
              <a:rPr lang="zh-CN" altLang="en-US" sz="2400" smtClean="0"/>
            </a:br>
            <a:r>
              <a:rPr lang="zh-CN" altLang="en-US" sz="2400" smtClean="0"/>
              <a:t>    当理论指令级并行度进一步增加时，处理机实际指令级并行度提高的速度越来越慢。</a:t>
            </a:r>
            <a:br>
              <a:rPr lang="zh-CN" altLang="en-US" sz="2400" smtClean="0"/>
            </a:br>
            <a:r>
              <a:rPr lang="zh-CN" altLang="en-US" sz="2400" smtClean="0"/>
              <a:t>    在实际设计超标量、超流水线、超标量超流水线处理机的指令级并行度时要适当，否则，有可能造成花费了大量的硬件，但实际上处理机所能达到的指令级并行度并不高。</a:t>
            </a:r>
            <a:br>
              <a:rPr lang="zh-CN" altLang="en-US" sz="2400" smtClean="0"/>
            </a:br>
            <a:r>
              <a:rPr lang="zh-CN" altLang="en-US" sz="2400" smtClean="0"/>
              <a:t>    目前，一般认为，</a:t>
            </a:r>
            <a:r>
              <a:rPr lang="en-US" altLang="zh-CN" sz="2400" smtClean="0"/>
              <a:t>m </a:t>
            </a:r>
            <a:r>
              <a:rPr lang="zh-CN" altLang="en-US" sz="2400" smtClean="0"/>
              <a:t>和 </a:t>
            </a:r>
            <a:r>
              <a:rPr lang="en-US" altLang="zh-CN" sz="2400" smtClean="0"/>
              <a:t>n </a:t>
            </a:r>
            <a:r>
              <a:rPr lang="zh-CN" altLang="en-US" sz="2400" smtClean="0"/>
              <a:t>都不要超过</a:t>
            </a:r>
            <a:r>
              <a:rPr lang="en-US" altLang="zh-CN" sz="2400" smtClean="0"/>
              <a:t>4</a:t>
            </a:r>
            <a:r>
              <a:rPr lang="zh-CN" altLang="en-US" sz="2400" smtClean="0"/>
              <a:t>。</a:t>
            </a:r>
          </a:p>
        </p:txBody>
      </p:sp>
      <p:sp>
        <p:nvSpPr>
          <p:cNvPr id="2" name="日期占位符 1"/>
          <p:cNvSpPr>
            <a:spLocks noGrp="1"/>
          </p:cNvSpPr>
          <p:nvPr>
            <p:ph type="dt" sz="half" idx="10"/>
          </p:nvPr>
        </p:nvSpPr>
        <p:spPr/>
        <p:txBody>
          <a:bodyPr/>
          <a:lstStyle/>
          <a:p>
            <a:pPr>
              <a:defRPr/>
            </a:pPr>
            <a:fld id="{6D408008-A9D3-476F-91E9-D710CB3680CE}"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231</a:t>
            </a:fld>
            <a:endParaRPr lang="en-US" altLang="zh-CN" dirty="0"/>
          </a:p>
        </p:txBody>
      </p:sp>
    </p:spTree>
    <p:extLst>
      <p:ext uri="{BB962C8B-B14F-4D97-AF65-F5344CB8AC3E}">
        <p14:creationId xmlns:p14="http://schemas.microsoft.com/office/powerpoint/2010/main" val="3581130163"/>
      </p:ext>
    </p:extLst>
  </p:cSld>
  <p:clrMapOvr>
    <a:masterClrMapping/>
  </p:clrMapOvr>
  <p:transition spd="med">
    <p:zoom/>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35523" name="Rectangle 2"/>
          <p:cNvSpPr>
            <a:spLocks noGrp="1" noChangeArrowheads="1"/>
          </p:cNvSpPr>
          <p:nvPr>
            <p:ph type="body" idx="1"/>
          </p:nvPr>
        </p:nvSpPr>
        <p:spPr>
          <a:xfrm>
            <a:off x="304800" y="914400"/>
            <a:ext cx="8305800" cy="3429000"/>
          </a:xfrm>
          <a:noFill/>
        </p:spPr>
        <p:txBody>
          <a:bodyPr lIns="92075" tIns="46038" rIns="92075" bIns="46038"/>
          <a:lstStyle/>
          <a:p>
            <a:pPr marL="1044575" lvl="3" indent="-469900" eaLnBrk="1" hangingPunct="1"/>
            <a:r>
              <a:rPr lang="en-US" altLang="zh-CN" sz="2400" smtClean="0">
                <a:solidFill>
                  <a:schemeClr val="tx2"/>
                </a:solidFill>
              </a:rPr>
              <a:t>3</a:t>
            </a:r>
            <a:r>
              <a:rPr lang="zh-CN" altLang="en-US" sz="2400" smtClean="0">
                <a:solidFill>
                  <a:schemeClr val="tx2"/>
                </a:solidFill>
              </a:rPr>
              <a:t>、最大指令级并行度</a:t>
            </a:r>
            <a:r>
              <a:rPr lang="zh-CN" altLang="en-US" sz="2400" smtClean="0"/>
              <a:t/>
            </a:r>
            <a:br>
              <a:rPr lang="zh-CN" altLang="en-US" sz="2400" smtClean="0"/>
            </a:br>
            <a:r>
              <a:rPr lang="zh-CN" altLang="en-US" sz="2400" smtClean="0"/>
              <a:t>     一个特定程序由于受到本身的数据相关和控制相关的限制，它的指令级并行度的最大值是有限的，是有个确定的值。这个最大值主要由程序自身的语义来决定，与这个程序运行在那一种处理机上无关。对于某一个特定的程序，图中的三条曲线最终都要收拢到同一个点上。当然，对于各个不同程序，这个收拢点的位置也是不同的。</a:t>
            </a:r>
          </a:p>
        </p:txBody>
      </p:sp>
      <p:sp>
        <p:nvSpPr>
          <p:cNvPr id="2" name="日期占位符 1"/>
          <p:cNvSpPr>
            <a:spLocks noGrp="1"/>
          </p:cNvSpPr>
          <p:nvPr>
            <p:ph type="dt" sz="half" idx="10"/>
          </p:nvPr>
        </p:nvSpPr>
        <p:spPr/>
        <p:txBody>
          <a:bodyPr/>
          <a:lstStyle/>
          <a:p>
            <a:pPr>
              <a:defRPr/>
            </a:pPr>
            <a:fld id="{CAF8AE2E-545A-4998-B5A5-2B7176DCF951}"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232</a:t>
            </a:fld>
            <a:endParaRPr lang="en-US" altLang="zh-CN" dirty="0"/>
          </a:p>
        </p:txBody>
      </p:sp>
    </p:spTree>
    <p:extLst>
      <p:ext uri="{BB962C8B-B14F-4D97-AF65-F5344CB8AC3E}">
        <p14:creationId xmlns:p14="http://schemas.microsoft.com/office/powerpoint/2010/main" val="3497260458"/>
      </p:ext>
    </p:extLst>
  </p:cSld>
  <p:clrMapOvr>
    <a:masterClrMapping/>
  </p:clrMapOvr>
  <p:transition spd="med">
    <p:zoom/>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36547" name="Rectangle 2"/>
          <p:cNvSpPr>
            <a:spLocks noChangeArrowheads="1"/>
          </p:cNvSpPr>
          <p:nvPr/>
        </p:nvSpPr>
        <p:spPr bwMode="auto">
          <a:xfrm>
            <a:off x="468313" y="1268413"/>
            <a:ext cx="8675687"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indent="-114300" algn="just" eaLnBrk="0" hangingPunct="0">
              <a:tabLst>
                <a:tab pos="333375" algn="l"/>
              </a:tabLst>
            </a:pPr>
            <a:r>
              <a:rPr lang="zh-CN" altLang="en-US"/>
              <a:t>假设一条指令的执行过程分为“取指令”、“分析”和“执行”三段，每一段的执行时间分别为</a:t>
            </a:r>
            <a:r>
              <a:rPr lang="en-US" altLang="zh-CN"/>
              <a:t>Δt</a:t>
            </a:r>
            <a:r>
              <a:rPr lang="zh-CN" altLang="en-US"/>
              <a:t>、</a:t>
            </a:r>
            <a:r>
              <a:rPr lang="en-US" altLang="zh-CN"/>
              <a:t>2Δt</a:t>
            </a:r>
            <a:r>
              <a:rPr lang="zh-CN" altLang="en-US"/>
              <a:t>和</a:t>
            </a:r>
            <a:r>
              <a:rPr lang="en-US" altLang="zh-CN"/>
              <a:t>3Δt</a:t>
            </a:r>
            <a:r>
              <a:rPr lang="zh-CN" altLang="en-US"/>
              <a:t>。在下列各种情况下，分别写出连续执行</a:t>
            </a:r>
            <a:r>
              <a:rPr lang="en-US" altLang="zh-CN"/>
              <a:t>n</a:t>
            </a:r>
            <a:r>
              <a:rPr lang="zh-CN" altLang="en-US"/>
              <a:t>条指令所需要的时间表达式。</a:t>
            </a:r>
          </a:p>
          <a:p>
            <a:pPr indent="-114300" algn="just" eaLnBrk="0" hangingPunct="0">
              <a:tabLst>
                <a:tab pos="333375" algn="l"/>
              </a:tabLst>
            </a:pPr>
            <a:r>
              <a:rPr lang="zh-CN" altLang="en-US"/>
              <a:t>（</a:t>
            </a:r>
            <a:r>
              <a:rPr lang="en-US" altLang="zh-CN"/>
              <a:t>1</a:t>
            </a:r>
            <a:r>
              <a:rPr lang="zh-CN" altLang="en-US"/>
              <a:t>）顺序执行方式。</a:t>
            </a:r>
          </a:p>
          <a:p>
            <a:pPr indent="-114300" algn="just" eaLnBrk="0" hangingPunct="0">
              <a:tabLst>
                <a:tab pos="333375" algn="l"/>
              </a:tabLst>
            </a:pPr>
            <a:r>
              <a:rPr lang="zh-CN" altLang="en-US"/>
              <a:t>（</a:t>
            </a:r>
            <a:r>
              <a:rPr lang="en-US" altLang="zh-CN"/>
              <a:t>2</a:t>
            </a:r>
            <a:r>
              <a:rPr lang="zh-CN" altLang="en-US"/>
              <a:t>）仅“取指令”和“执行”重叠。</a:t>
            </a:r>
          </a:p>
          <a:p>
            <a:pPr indent="-114300" algn="just" eaLnBrk="0" hangingPunct="0">
              <a:tabLst>
                <a:tab pos="333375" algn="l"/>
              </a:tabLst>
            </a:pPr>
            <a:r>
              <a:rPr lang="en-US" altLang="zh-CN"/>
              <a:t>33</a:t>
            </a:r>
            <a:r>
              <a:rPr lang="zh-CN" altLang="en-US"/>
              <a:t>） “</a:t>
            </a:r>
            <a:r>
              <a:rPr lang="zh-CN" altLang="en-US">
                <a:latin typeface="Tahoma" pitchFamily="34" charset="0"/>
              </a:rPr>
              <a:t>取指令</a:t>
            </a:r>
            <a:r>
              <a:rPr lang="zh-CN" altLang="en-US"/>
              <a:t>”</a:t>
            </a:r>
            <a:r>
              <a:rPr lang="zh-CN" altLang="en-US">
                <a:latin typeface="Tahoma" pitchFamily="34" charset="0"/>
              </a:rPr>
              <a:t>、</a:t>
            </a:r>
            <a:r>
              <a:rPr lang="zh-CN" altLang="en-US"/>
              <a:t>“</a:t>
            </a:r>
            <a:r>
              <a:rPr lang="zh-CN" altLang="en-US">
                <a:latin typeface="Tahoma" pitchFamily="34" charset="0"/>
              </a:rPr>
              <a:t>分析</a:t>
            </a:r>
            <a:r>
              <a:rPr lang="zh-CN" altLang="en-US"/>
              <a:t>”</a:t>
            </a:r>
            <a:r>
              <a:rPr lang="zh-CN" altLang="en-US">
                <a:latin typeface="Tahoma" pitchFamily="34" charset="0"/>
              </a:rPr>
              <a:t>和</a:t>
            </a:r>
            <a:r>
              <a:rPr lang="zh-CN" altLang="en-US"/>
              <a:t>“</a:t>
            </a:r>
            <a:r>
              <a:rPr lang="zh-CN" altLang="en-US">
                <a:latin typeface="Tahoma" pitchFamily="34" charset="0"/>
              </a:rPr>
              <a:t>执行</a:t>
            </a:r>
            <a:r>
              <a:rPr lang="zh-CN" altLang="en-US"/>
              <a:t>”</a:t>
            </a:r>
            <a:r>
              <a:rPr lang="zh-CN" altLang="en-US">
                <a:latin typeface="Tahoma" pitchFamily="34" charset="0"/>
              </a:rPr>
              <a:t>重叠</a:t>
            </a:r>
            <a:endParaRPr lang="zh-CN" altLang="en-US"/>
          </a:p>
          <a:p>
            <a:pPr indent="-114300" algn="just" eaLnBrk="0" hangingPunct="0">
              <a:tabLst>
                <a:tab pos="333375" algn="l"/>
              </a:tabLst>
            </a:pPr>
            <a:endParaRPr lang="zh-CN" altLang="en-US"/>
          </a:p>
          <a:p>
            <a:pPr indent="-114300" algn="just" eaLnBrk="0" hangingPunct="0">
              <a:tabLst>
                <a:tab pos="333375" algn="l"/>
              </a:tabLst>
            </a:pPr>
            <a:endParaRPr lang="zh-CN" altLang="en-US"/>
          </a:p>
          <a:p>
            <a:pPr indent="-114300" algn="just" eaLnBrk="0" hangingPunct="0">
              <a:tabLst>
                <a:tab pos="333375" algn="l"/>
              </a:tabLst>
            </a:pPr>
            <a:endParaRPr lang="zh-CN" altLang="en-US"/>
          </a:p>
        </p:txBody>
      </p:sp>
      <p:sp>
        <p:nvSpPr>
          <p:cNvPr id="236548" name="Rectangle 3"/>
          <p:cNvSpPr>
            <a:spLocks noChangeArrowheads="1"/>
          </p:cNvSpPr>
          <p:nvPr/>
        </p:nvSpPr>
        <p:spPr bwMode="auto">
          <a:xfrm>
            <a:off x="0" y="762000"/>
            <a:ext cx="77724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algn="ctr"/>
            <a:r>
              <a:rPr lang="en-US" altLang="zh-CN" sz="2800"/>
              <a:t>[</a:t>
            </a:r>
            <a:r>
              <a:rPr lang="zh-CN" altLang="en-US" sz="2800"/>
              <a:t>习题</a:t>
            </a:r>
            <a:r>
              <a:rPr lang="en-US" altLang="zh-CN" sz="2800"/>
              <a:t>5.2]</a:t>
            </a:r>
          </a:p>
        </p:txBody>
      </p:sp>
      <p:sp>
        <p:nvSpPr>
          <p:cNvPr id="2" name="日期占位符 1"/>
          <p:cNvSpPr>
            <a:spLocks noGrp="1"/>
          </p:cNvSpPr>
          <p:nvPr>
            <p:ph type="dt" sz="half" idx="10"/>
          </p:nvPr>
        </p:nvSpPr>
        <p:spPr/>
        <p:txBody>
          <a:bodyPr/>
          <a:lstStyle/>
          <a:p>
            <a:pPr>
              <a:defRPr/>
            </a:pPr>
            <a:fld id="{BF47A9A8-9209-4F13-804E-6021D897C3BD}"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233</a:t>
            </a:fld>
            <a:endParaRPr lang="en-US" altLang="zh-CN" dirty="0"/>
          </a:p>
        </p:txBody>
      </p:sp>
    </p:spTree>
    <p:extLst>
      <p:ext uri="{BB962C8B-B14F-4D97-AF65-F5344CB8AC3E}">
        <p14:creationId xmlns:p14="http://schemas.microsoft.com/office/powerpoint/2010/main" val="1052315527"/>
      </p:ext>
    </p:extLst>
  </p:cSld>
  <p:clrMapOvr>
    <a:masterClrMapping/>
  </p:clrMapOvr>
  <p:transition spd="med">
    <p:zoom/>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73734" name="Rectangle 2"/>
          <p:cNvSpPr>
            <a:spLocks noChangeArrowheads="1"/>
          </p:cNvSpPr>
          <p:nvPr/>
        </p:nvSpPr>
        <p:spPr bwMode="auto">
          <a:xfrm>
            <a:off x="684213" y="1524000"/>
            <a:ext cx="8459787"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indent="269875" algn="just" eaLnBrk="0" hangingPunct="0">
              <a:tabLst>
                <a:tab pos="333375" algn="l"/>
              </a:tabLst>
            </a:pPr>
            <a:r>
              <a:rPr lang="en-US" altLang="zh-CN">
                <a:solidFill>
                  <a:schemeClr val="accent2"/>
                </a:solidFill>
              </a:rPr>
              <a:t>          </a:t>
            </a:r>
          </a:p>
          <a:p>
            <a:pPr indent="269875" algn="just" eaLnBrk="0" hangingPunct="0">
              <a:tabLst>
                <a:tab pos="333375" algn="l"/>
              </a:tabLst>
            </a:pPr>
            <a:endParaRPr lang="en-US" altLang="zh-CN">
              <a:solidFill>
                <a:schemeClr val="accent2"/>
              </a:solidFill>
            </a:endParaRPr>
          </a:p>
          <a:p>
            <a:pPr indent="269875" algn="just" eaLnBrk="0" hangingPunct="0">
              <a:tabLst>
                <a:tab pos="333375" algn="l"/>
              </a:tabLst>
            </a:pPr>
            <a:r>
              <a:rPr lang="zh-CN" altLang="en-US"/>
              <a:t>（</a:t>
            </a:r>
            <a:r>
              <a:rPr lang="en-US" altLang="zh-CN"/>
              <a:t>1</a:t>
            </a:r>
            <a:r>
              <a:rPr lang="zh-CN" altLang="en-US"/>
              <a:t>）顺序执行需要的时间如下：</a:t>
            </a:r>
          </a:p>
          <a:p>
            <a:pPr indent="269875" algn="just" eaLnBrk="0" hangingPunct="0">
              <a:tabLst>
                <a:tab pos="333375" algn="l"/>
              </a:tabLst>
            </a:pPr>
            <a:endParaRPr lang="zh-CN" altLang="en-US"/>
          </a:p>
          <a:p>
            <a:pPr indent="269875" algn="just" eaLnBrk="0" hangingPunct="0">
              <a:tabLst>
                <a:tab pos="333375" algn="l"/>
              </a:tabLst>
            </a:pPr>
            <a:endParaRPr lang="zh-CN" altLang="en-US"/>
          </a:p>
          <a:p>
            <a:pPr indent="269875" algn="just" eaLnBrk="0" hangingPunct="0">
              <a:tabLst>
                <a:tab pos="333375" algn="l"/>
              </a:tabLst>
            </a:pPr>
            <a:r>
              <a:rPr lang="zh-CN" altLang="en-US"/>
              <a:t>（</a:t>
            </a:r>
            <a:r>
              <a:rPr lang="en-US" altLang="zh-CN"/>
              <a:t>2</a:t>
            </a:r>
            <a:r>
              <a:rPr lang="zh-CN" altLang="en-US"/>
              <a:t>）取指令和执行重叠，即一次重叠执行方式，我们假设第</a:t>
            </a:r>
            <a:r>
              <a:rPr lang="en-US" altLang="zh-CN"/>
              <a:t>n+1</a:t>
            </a:r>
            <a:r>
              <a:rPr lang="zh-CN" altLang="en-US"/>
              <a:t>条指令的取指令和第</a:t>
            </a:r>
            <a:r>
              <a:rPr lang="en-US" altLang="zh-CN"/>
              <a:t>n</a:t>
            </a:r>
            <a:r>
              <a:rPr lang="zh-CN" altLang="en-US"/>
              <a:t>条指令的执行同时结束，那么所需要的时间为：</a:t>
            </a:r>
          </a:p>
          <a:p>
            <a:pPr indent="269875" algn="just" eaLnBrk="0" hangingPunct="0">
              <a:tabLst>
                <a:tab pos="333375" algn="l"/>
              </a:tabLst>
            </a:pPr>
            <a:endParaRPr lang="zh-CN" altLang="en-US"/>
          </a:p>
          <a:p>
            <a:pPr indent="269875" algn="just" eaLnBrk="0" hangingPunct="0">
              <a:tabLst>
                <a:tab pos="333375" algn="l"/>
              </a:tabLst>
            </a:pPr>
            <a:endParaRPr lang="zh-CN" altLang="en-US"/>
          </a:p>
          <a:p>
            <a:pPr indent="269875" algn="just" eaLnBrk="0" hangingPunct="0">
              <a:tabLst>
                <a:tab pos="333375" algn="l"/>
              </a:tabLst>
            </a:pPr>
            <a:r>
              <a:rPr lang="zh-CN" altLang="en-US"/>
              <a:t>（</a:t>
            </a:r>
            <a:r>
              <a:rPr lang="en-US" altLang="zh-CN"/>
              <a:t>3</a:t>
            </a:r>
            <a:r>
              <a:rPr lang="zh-CN" altLang="en-US"/>
              <a:t>）取指令、分析和执行重叠</a:t>
            </a:r>
          </a:p>
          <a:p>
            <a:pPr indent="269875" algn="just" eaLnBrk="0" hangingPunct="0">
              <a:tabLst>
                <a:tab pos="333375" algn="l"/>
              </a:tabLst>
            </a:pPr>
            <a:endParaRPr lang="zh-CN" altLang="en-US"/>
          </a:p>
          <a:p>
            <a:pPr indent="269875" algn="just" eaLnBrk="0" hangingPunct="0">
              <a:tabLst>
                <a:tab pos="333375" algn="l"/>
              </a:tabLst>
            </a:pPr>
            <a:endParaRPr lang="zh-CN" altLang="en-US"/>
          </a:p>
        </p:txBody>
      </p:sp>
      <p:graphicFrame>
        <p:nvGraphicFramePr>
          <p:cNvPr id="73730" name="Object 3"/>
          <p:cNvGraphicFramePr>
            <a:graphicFrameLocks/>
          </p:cNvGraphicFramePr>
          <p:nvPr/>
        </p:nvGraphicFramePr>
        <p:xfrm>
          <a:off x="684213" y="2852738"/>
          <a:ext cx="6883400" cy="547687"/>
        </p:xfrm>
        <a:graphic>
          <a:graphicData uri="http://schemas.openxmlformats.org/presentationml/2006/ole">
            <mc:AlternateContent xmlns:mc="http://schemas.openxmlformats.org/markup-compatibility/2006">
              <mc:Choice xmlns:v="urn:schemas-microsoft-com:vml" Requires="v">
                <p:oleObj spid="_x0000_s269542" r:id="rId4" imgW="6883200" imgH="547560" progId="Equation.3">
                  <p:embed/>
                </p:oleObj>
              </mc:Choice>
              <mc:Fallback>
                <p:oleObj r:id="rId4" imgW="6883200" imgH="54756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2852738"/>
                        <a:ext cx="6883400"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1" name="Object 4"/>
          <p:cNvGraphicFramePr>
            <a:graphicFrameLocks/>
          </p:cNvGraphicFramePr>
          <p:nvPr/>
        </p:nvGraphicFramePr>
        <p:xfrm>
          <a:off x="755650" y="4652963"/>
          <a:ext cx="7264400" cy="511175"/>
        </p:xfrm>
        <a:graphic>
          <a:graphicData uri="http://schemas.openxmlformats.org/presentationml/2006/ole">
            <mc:AlternateContent xmlns:mc="http://schemas.openxmlformats.org/markup-compatibility/2006">
              <mc:Choice xmlns:v="urn:schemas-microsoft-com:vml" Requires="v">
                <p:oleObj spid="_x0000_s269543" r:id="rId6" imgW="7264080" imgH="510840" progId="Equation.3">
                  <p:embed/>
                </p:oleObj>
              </mc:Choice>
              <mc:Fallback>
                <p:oleObj r:id="rId6" imgW="7264080" imgH="51084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4652963"/>
                        <a:ext cx="72644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5" name="Rectangle 5"/>
          <p:cNvSpPr>
            <a:spLocks noChangeArrowheads="1"/>
          </p:cNvSpPr>
          <p:nvPr/>
        </p:nvSpPr>
        <p:spPr bwMode="auto">
          <a:xfrm>
            <a:off x="304800" y="8382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algn="ctr"/>
            <a:r>
              <a:rPr lang="en-US" altLang="zh-CN" sz="2800">
                <a:solidFill>
                  <a:srgbClr val="FF0000"/>
                </a:solidFill>
              </a:rPr>
              <a:t>[</a:t>
            </a:r>
            <a:r>
              <a:rPr lang="zh-CN" altLang="en-US" sz="2800">
                <a:solidFill>
                  <a:srgbClr val="FF0000"/>
                </a:solidFill>
              </a:rPr>
              <a:t>解答</a:t>
            </a:r>
            <a:r>
              <a:rPr lang="en-US" altLang="zh-CN" sz="2800">
                <a:solidFill>
                  <a:srgbClr val="FF0000"/>
                </a:solidFill>
              </a:rPr>
              <a:t>]</a:t>
            </a:r>
            <a:r>
              <a:rPr lang="en-US" altLang="zh-CN" sz="2800"/>
              <a:t/>
            </a:r>
            <a:br>
              <a:rPr lang="en-US" altLang="zh-CN" sz="2800"/>
            </a:br>
            <a:endParaRPr lang="en-US" altLang="zh-CN" sz="2800"/>
          </a:p>
        </p:txBody>
      </p:sp>
      <p:graphicFrame>
        <p:nvGraphicFramePr>
          <p:cNvPr id="73732" name="Object 6"/>
          <p:cNvGraphicFramePr>
            <a:graphicFrameLocks/>
          </p:cNvGraphicFramePr>
          <p:nvPr/>
        </p:nvGraphicFramePr>
        <p:xfrm>
          <a:off x="755650" y="5661025"/>
          <a:ext cx="7991475" cy="574675"/>
        </p:xfrm>
        <a:graphic>
          <a:graphicData uri="http://schemas.openxmlformats.org/presentationml/2006/ole">
            <mc:AlternateContent xmlns:mc="http://schemas.openxmlformats.org/markup-compatibility/2006">
              <mc:Choice xmlns:v="urn:schemas-microsoft-com:vml" Requires="v">
                <p:oleObj spid="_x0000_s269544" name="公式" r:id="rId8" imgW="2768400" imgH="203040" progId="Equation.3">
                  <p:embed/>
                </p:oleObj>
              </mc:Choice>
              <mc:Fallback>
                <p:oleObj name="公式" r:id="rId8" imgW="2768400" imgH="20304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650" y="5661025"/>
                        <a:ext cx="799147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55839A6A-F698-49A7-A92F-748FE86E4E51}"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234</a:t>
            </a:fld>
            <a:endParaRPr lang="en-US" altLang="zh-CN" dirty="0"/>
          </a:p>
        </p:txBody>
      </p:sp>
    </p:spTree>
    <p:extLst>
      <p:ext uri="{BB962C8B-B14F-4D97-AF65-F5344CB8AC3E}">
        <p14:creationId xmlns:p14="http://schemas.microsoft.com/office/powerpoint/2010/main" val="1317485655"/>
      </p:ext>
    </p:extLst>
  </p:cSld>
  <p:clrMapOvr>
    <a:masterClrMapping/>
  </p:clrMapOvr>
  <p:transition spd="med">
    <p:zoom/>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74756" name="Rectangle 2"/>
          <p:cNvSpPr>
            <a:spLocks noChangeArrowheads="1"/>
          </p:cNvSpPr>
          <p:nvPr/>
        </p:nvSpPr>
        <p:spPr bwMode="auto">
          <a:xfrm>
            <a:off x="685800" y="1981200"/>
            <a:ext cx="80010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eaLnBrk="0" hangingPunct="0">
              <a:tabLst>
                <a:tab pos="750888" algn="l"/>
              </a:tabLst>
            </a:pPr>
            <a:r>
              <a:rPr lang="zh-CN" altLang="en-US"/>
              <a:t>一条线性流水线有</a:t>
            </a:r>
            <a:r>
              <a:rPr lang="en-US" altLang="zh-CN"/>
              <a:t>4</a:t>
            </a:r>
            <a:r>
              <a:rPr lang="zh-CN" altLang="en-US"/>
              <a:t>个功能段组成，每个功能段的延迟时间都相等，都为</a:t>
            </a:r>
            <a:r>
              <a:rPr lang="en-US" altLang="zh-CN"/>
              <a:t>Δt</a:t>
            </a:r>
            <a:r>
              <a:rPr lang="zh-CN" altLang="en-US"/>
              <a:t>。开始</a:t>
            </a:r>
            <a:r>
              <a:rPr lang="en-US" altLang="zh-CN"/>
              <a:t>5</a:t>
            </a:r>
            <a:r>
              <a:rPr lang="zh-CN" altLang="en-US"/>
              <a:t>个</a:t>
            </a:r>
            <a:r>
              <a:rPr lang="en-US" altLang="zh-CN"/>
              <a:t>Δt</a:t>
            </a:r>
            <a:r>
              <a:rPr lang="zh-CN" altLang="en-US"/>
              <a:t>，每间隔一个</a:t>
            </a:r>
            <a:r>
              <a:rPr lang="en-US" altLang="zh-CN"/>
              <a:t>Δt</a:t>
            </a:r>
            <a:r>
              <a:rPr lang="zh-CN" altLang="en-US"/>
              <a:t>向流水线输入一个任务，然后停顿</a:t>
            </a:r>
            <a:r>
              <a:rPr lang="en-US" altLang="zh-CN"/>
              <a:t>2</a:t>
            </a:r>
            <a:r>
              <a:rPr lang="zh-CN" altLang="en-US"/>
              <a:t>个</a:t>
            </a:r>
            <a:r>
              <a:rPr lang="en-US" altLang="zh-CN"/>
              <a:t>Δt</a:t>
            </a:r>
            <a:r>
              <a:rPr lang="zh-CN" altLang="en-US"/>
              <a:t>，如此重复。求流水线的实际吞吐率、加速比和效率。</a:t>
            </a:r>
          </a:p>
          <a:p>
            <a:pPr algn="just" eaLnBrk="0" hangingPunct="0">
              <a:tabLst>
                <a:tab pos="750888" algn="l"/>
              </a:tabLst>
            </a:pPr>
            <a:endParaRPr lang="zh-CN" altLang="en-US"/>
          </a:p>
        </p:txBody>
      </p:sp>
      <p:sp>
        <p:nvSpPr>
          <p:cNvPr id="74757" name="Rectangle 3"/>
          <p:cNvSpPr>
            <a:spLocks noChangeArrowheads="1"/>
          </p:cNvSpPr>
          <p:nvPr/>
        </p:nvSpPr>
        <p:spPr bwMode="auto">
          <a:xfrm>
            <a:off x="685800" y="1066800"/>
            <a:ext cx="77724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algn="ctr"/>
            <a:r>
              <a:rPr lang="en-US" altLang="zh-CN" sz="2800"/>
              <a:t>[</a:t>
            </a:r>
            <a:r>
              <a:rPr lang="zh-CN" altLang="en-US" sz="2800"/>
              <a:t>习题</a:t>
            </a:r>
            <a:r>
              <a:rPr lang="en-US" altLang="zh-CN" sz="2800"/>
              <a:t>5.6]</a:t>
            </a:r>
          </a:p>
        </p:txBody>
      </p:sp>
      <p:sp>
        <p:nvSpPr>
          <p:cNvPr id="74758" name="Rectangle 4"/>
          <p:cNvSpPr>
            <a:spLocks noChangeArrowheads="1"/>
          </p:cNvSpPr>
          <p:nvPr/>
        </p:nvSpPr>
        <p:spPr bwMode="auto">
          <a:xfrm>
            <a:off x="609600" y="3657600"/>
            <a:ext cx="8001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eaLnBrk="0" hangingPunct="0"/>
            <a:r>
              <a:rPr lang="en-US" altLang="zh-CN">
                <a:solidFill>
                  <a:srgbClr val="FF0000"/>
                </a:solidFill>
              </a:rPr>
              <a:t>[</a:t>
            </a:r>
            <a:r>
              <a:rPr lang="zh-CN" altLang="en-US">
                <a:solidFill>
                  <a:srgbClr val="FF0000"/>
                </a:solidFill>
              </a:rPr>
              <a:t>解答</a:t>
            </a:r>
            <a:r>
              <a:rPr lang="en-US" altLang="zh-CN">
                <a:solidFill>
                  <a:srgbClr val="FF0000"/>
                </a:solidFill>
              </a:rPr>
              <a:t>]</a:t>
            </a:r>
            <a:endParaRPr lang="en-US" altLang="zh-CN"/>
          </a:p>
          <a:p>
            <a:pPr eaLnBrk="0" hangingPunct="0"/>
            <a:r>
              <a:rPr lang="zh-CN" altLang="en-US"/>
              <a:t>流水线的时空图如下： </a:t>
            </a:r>
          </a:p>
        </p:txBody>
      </p:sp>
      <p:sp>
        <p:nvSpPr>
          <p:cNvPr id="74759" name="Rectangle 5"/>
          <p:cNvSpPr>
            <a:spLocks noChangeArrowheads="1"/>
          </p:cNvSpPr>
          <p:nvPr/>
        </p:nvSpPr>
        <p:spPr bwMode="auto">
          <a:xfrm>
            <a:off x="1314450" y="2443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4760" name="Rectangle 6"/>
          <p:cNvSpPr>
            <a:spLocks noChangeArrowheads="1"/>
          </p:cNvSpPr>
          <p:nvPr/>
        </p:nvSpPr>
        <p:spPr bwMode="auto">
          <a:xfrm>
            <a:off x="1314450" y="2443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4761" name="Rectangle 7"/>
          <p:cNvSpPr>
            <a:spLocks noChangeArrowheads="1"/>
          </p:cNvSpPr>
          <p:nvPr/>
        </p:nvSpPr>
        <p:spPr bwMode="auto">
          <a:xfrm>
            <a:off x="1314450" y="2443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4762" name="Rectangle 8"/>
          <p:cNvSpPr>
            <a:spLocks noChangeArrowheads="1"/>
          </p:cNvSpPr>
          <p:nvPr/>
        </p:nvSpPr>
        <p:spPr bwMode="auto">
          <a:xfrm>
            <a:off x="0" y="2443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74754" name="Object 9"/>
          <p:cNvGraphicFramePr>
            <a:graphicFrameLocks noChangeAspect="1"/>
          </p:cNvGraphicFramePr>
          <p:nvPr/>
        </p:nvGraphicFramePr>
        <p:xfrm>
          <a:off x="250825" y="4221163"/>
          <a:ext cx="8497888" cy="2376487"/>
        </p:xfrm>
        <a:graphic>
          <a:graphicData uri="http://schemas.openxmlformats.org/presentationml/2006/ole">
            <mc:AlternateContent xmlns:mc="http://schemas.openxmlformats.org/markup-compatibility/2006">
              <mc:Choice xmlns:v="urn:schemas-microsoft-com:vml" Requires="v">
                <p:oleObj spid="_x0000_s270414" name="图片" r:id="rId4" imgW="6515100" imgH="1975104" progId="Word.Picture.8">
                  <p:embed/>
                </p:oleObj>
              </mc:Choice>
              <mc:Fallback>
                <p:oleObj name="图片" r:id="rId4" imgW="6515100" imgH="1975104"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4221163"/>
                        <a:ext cx="8497888" cy="237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4AEC7164-C8C8-459B-90CD-1B268B9F8847}"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235</a:t>
            </a:fld>
            <a:endParaRPr lang="en-US" altLang="zh-CN" dirty="0"/>
          </a:p>
        </p:txBody>
      </p:sp>
    </p:spTree>
    <p:extLst>
      <p:ext uri="{BB962C8B-B14F-4D97-AF65-F5344CB8AC3E}">
        <p14:creationId xmlns:p14="http://schemas.microsoft.com/office/powerpoint/2010/main" val="1572061664"/>
      </p:ext>
    </p:extLst>
  </p:cSld>
  <p:clrMapOvr>
    <a:masterClrMapping/>
  </p:clrMapOvr>
  <p:transition spd="med">
    <p:zoom/>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75782" name="Rectangle 2"/>
          <p:cNvSpPr>
            <a:spLocks noChangeArrowheads="1"/>
          </p:cNvSpPr>
          <p:nvPr/>
        </p:nvSpPr>
        <p:spPr bwMode="auto">
          <a:xfrm>
            <a:off x="609600" y="1066800"/>
            <a:ext cx="76962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indent="269875" algn="just" eaLnBrk="0" hangingPunct="0"/>
            <a:r>
              <a:rPr lang="zh-CN" altLang="en-US"/>
              <a:t>我们可以看出，在（</a:t>
            </a:r>
            <a:r>
              <a:rPr lang="en-US" altLang="zh-CN"/>
              <a:t>11n+1</a:t>
            </a:r>
            <a:r>
              <a:rPr lang="zh-CN" altLang="en-US"/>
              <a:t>）</a:t>
            </a:r>
            <a:r>
              <a:rPr lang="en-US" altLang="zh-CN"/>
              <a:t>Δt</a:t>
            </a:r>
            <a:r>
              <a:rPr lang="zh-CN" altLang="en-US"/>
              <a:t>的时间内，可以输出</a:t>
            </a:r>
            <a:r>
              <a:rPr lang="en-US" altLang="zh-CN">
                <a:solidFill>
                  <a:srgbClr val="D5FFF4"/>
                </a:solidFill>
              </a:rPr>
              <a:t>5n</a:t>
            </a:r>
            <a:r>
              <a:rPr lang="zh-CN" altLang="en-US"/>
              <a:t>个结果，如果指令的序列足够长（</a:t>
            </a:r>
            <a:r>
              <a:rPr lang="en-US" altLang="zh-CN"/>
              <a:t>n→∞</a:t>
            </a:r>
            <a:r>
              <a:rPr lang="zh-CN" altLang="en-US"/>
              <a:t>），并且指令间不存在相关，那么，吞吐率可以认为满足：</a:t>
            </a:r>
          </a:p>
          <a:p>
            <a:pPr indent="269875" algn="just" eaLnBrk="0" hangingPunct="0"/>
            <a:endParaRPr lang="zh-CN" altLang="en-US"/>
          </a:p>
          <a:p>
            <a:pPr indent="269875" algn="just" eaLnBrk="0" hangingPunct="0"/>
            <a:endParaRPr lang="zh-CN" altLang="en-US"/>
          </a:p>
          <a:p>
            <a:pPr indent="269875" algn="just" eaLnBrk="0" hangingPunct="0"/>
            <a:endParaRPr lang="zh-CN" altLang="en-US"/>
          </a:p>
          <a:p>
            <a:pPr indent="269875" algn="just" eaLnBrk="0" hangingPunct="0"/>
            <a:r>
              <a:rPr lang="zh-CN" altLang="en-US"/>
              <a:t>加速比为：</a:t>
            </a:r>
          </a:p>
          <a:p>
            <a:pPr indent="269875" algn="just" eaLnBrk="0" hangingPunct="0"/>
            <a:endParaRPr lang="zh-CN" altLang="en-US"/>
          </a:p>
          <a:p>
            <a:pPr indent="269875" algn="just" eaLnBrk="0" hangingPunct="0"/>
            <a:endParaRPr lang="zh-CN" altLang="en-US"/>
          </a:p>
          <a:p>
            <a:pPr indent="269875" algn="just" eaLnBrk="0" hangingPunct="0"/>
            <a:endParaRPr lang="zh-CN" altLang="en-US"/>
          </a:p>
          <a:p>
            <a:pPr indent="269875" algn="just" eaLnBrk="0" hangingPunct="0"/>
            <a:r>
              <a:rPr lang="zh-CN" altLang="en-US"/>
              <a:t>从上面的时空图很容易看出，效率为：</a:t>
            </a:r>
          </a:p>
          <a:p>
            <a:pPr indent="269875" algn="just" eaLnBrk="0" hangingPunct="0"/>
            <a:endParaRPr lang="zh-CN" altLang="en-US"/>
          </a:p>
        </p:txBody>
      </p:sp>
      <p:graphicFrame>
        <p:nvGraphicFramePr>
          <p:cNvPr id="75778" name="Object 3"/>
          <p:cNvGraphicFramePr>
            <a:graphicFrameLocks/>
          </p:cNvGraphicFramePr>
          <p:nvPr/>
        </p:nvGraphicFramePr>
        <p:xfrm>
          <a:off x="990600" y="2209800"/>
          <a:ext cx="6426200" cy="930275"/>
        </p:xfrm>
        <a:graphic>
          <a:graphicData uri="http://schemas.openxmlformats.org/presentationml/2006/ole">
            <mc:AlternateContent xmlns:mc="http://schemas.openxmlformats.org/markup-compatibility/2006">
              <mc:Choice xmlns:v="urn:schemas-microsoft-com:vml" Requires="v">
                <p:oleObj spid="_x0000_s271590" r:id="rId4" imgW="6426000" imgH="930240" progId="Equation.3">
                  <p:embed/>
                </p:oleObj>
              </mc:Choice>
              <mc:Fallback>
                <p:oleObj r:id="rId4" imgW="6426000" imgH="93024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209800"/>
                        <a:ext cx="6426200"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779" name="Object 4"/>
          <p:cNvGraphicFramePr>
            <a:graphicFrameLocks/>
          </p:cNvGraphicFramePr>
          <p:nvPr/>
        </p:nvGraphicFramePr>
        <p:xfrm>
          <a:off x="990600" y="3733800"/>
          <a:ext cx="6350000" cy="876300"/>
        </p:xfrm>
        <a:graphic>
          <a:graphicData uri="http://schemas.openxmlformats.org/presentationml/2006/ole">
            <mc:AlternateContent xmlns:mc="http://schemas.openxmlformats.org/markup-compatibility/2006">
              <mc:Choice xmlns:v="urn:schemas-microsoft-com:vml" Requires="v">
                <p:oleObj spid="_x0000_s271591" r:id="rId6" imgW="6349680" imgH="876240" progId="Equation.3">
                  <p:embed/>
                </p:oleObj>
              </mc:Choice>
              <mc:Fallback>
                <p:oleObj r:id="rId6" imgW="6349680" imgH="87624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3733800"/>
                        <a:ext cx="63500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780" name="Object 5"/>
          <p:cNvGraphicFramePr>
            <a:graphicFrameLocks/>
          </p:cNvGraphicFramePr>
          <p:nvPr/>
        </p:nvGraphicFramePr>
        <p:xfrm>
          <a:off x="990600" y="5181600"/>
          <a:ext cx="6731000" cy="950913"/>
        </p:xfrm>
        <a:graphic>
          <a:graphicData uri="http://schemas.openxmlformats.org/presentationml/2006/ole">
            <mc:AlternateContent xmlns:mc="http://schemas.openxmlformats.org/markup-compatibility/2006">
              <mc:Choice xmlns:v="urn:schemas-microsoft-com:vml" Requires="v">
                <p:oleObj spid="_x0000_s271592" r:id="rId8" imgW="6730920" imgH="950760" progId="Equation.3">
                  <p:embed/>
                </p:oleObj>
              </mc:Choice>
              <mc:Fallback>
                <p:oleObj r:id="rId8" imgW="6730920" imgH="95076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5181600"/>
                        <a:ext cx="673100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5B636C37-5026-4078-9CD5-C165492C320D}"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236</a:t>
            </a:fld>
            <a:endParaRPr lang="en-US" altLang="zh-CN" dirty="0"/>
          </a:p>
        </p:txBody>
      </p:sp>
    </p:spTree>
    <p:extLst>
      <p:ext uri="{BB962C8B-B14F-4D97-AF65-F5344CB8AC3E}">
        <p14:creationId xmlns:p14="http://schemas.microsoft.com/office/powerpoint/2010/main" val="3469273528"/>
      </p:ext>
    </p:extLst>
  </p:cSld>
  <p:clrMapOvr>
    <a:masterClrMapping/>
  </p:clrMapOvr>
  <p:transition spd="med">
    <p:zoom/>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76804" name="Rectangle 2"/>
          <p:cNvSpPr>
            <a:spLocks noChangeArrowheads="1"/>
          </p:cNvSpPr>
          <p:nvPr/>
        </p:nvSpPr>
        <p:spPr bwMode="auto">
          <a:xfrm>
            <a:off x="381000" y="1447800"/>
            <a:ext cx="82296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eaLnBrk="0" hangingPunct="0"/>
            <a:r>
              <a:rPr lang="en-US" altLang="zh-CN"/>
              <a:t>        </a:t>
            </a:r>
            <a:r>
              <a:rPr lang="zh-CN" altLang="en-US"/>
              <a:t>用一条</a:t>
            </a:r>
            <a:r>
              <a:rPr lang="en-US" altLang="zh-CN"/>
              <a:t>5</a:t>
            </a:r>
            <a:r>
              <a:rPr lang="zh-CN" altLang="en-US"/>
              <a:t>个功能段的浮点加法器流水线计算                     </a:t>
            </a:r>
          </a:p>
          <a:p>
            <a:pPr algn="just" eaLnBrk="0" hangingPunct="0"/>
            <a:endParaRPr lang="zh-CN" altLang="en-US"/>
          </a:p>
          <a:p>
            <a:pPr algn="just" eaLnBrk="0" hangingPunct="0"/>
            <a:endParaRPr lang="zh-CN" altLang="en-US"/>
          </a:p>
          <a:p>
            <a:pPr algn="just" eaLnBrk="0" hangingPunct="0"/>
            <a:endParaRPr lang="zh-CN" altLang="en-US"/>
          </a:p>
          <a:p>
            <a:pPr algn="just" eaLnBrk="0" hangingPunct="0"/>
            <a:r>
              <a:rPr lang="zh-CN" altLang="en-US"/>
              <a:t>每个功能段的延迟时间均相等，流水线的输出端和输入端之间有直接数据通路，而且设置有足够的缓冲寄存器。要求用尽可能短的时间完成计算，画出流水线时空图，并计算流水线的实际吞吐率、加速比和效率。</a:t>
            </a:r>
          </a:p>
          <a:p>
            <a:pPr algn="just" eaLnBrk="0" hangingPunct="0"/>
            <a:r>
              <a:rPr lang="en-US" altLang="zh-CN">
                <a:solidFill>
                  <a:srgbClr val="FF0000"/>
                </a:solidFill>
              </a:rPr>
              <a:t>[</a:t>
            </a:r>
            <a:r>
              <a:rPr lang="zh-CN" altLang="en-US">
                <a:solidFill>
                  <a:srgbClr val="FF0000"/>
                </a:solidFill>
              </a:rPr>
              <a:t>解答</a:t>
            </a:r>
            <a:r>
              <a:rPr lang="en-US" altLang="zh-CN">
                <a:solidFill>
                  <a:srgbClr val="FF0000"/>
                </a:solidFill>
              </a:rPr>
              <a:t>]</a:t>
            </a:r>
            <a:endParaRPr lang="en-US" altLang="zh-CN"/>
          </a:p>
          <a:p>
            <a:pPr algn="just" eaLnBrk="0" hangingPunct="0"/>
            <a:r>
              <a:rPr lang="en-US" altLang="zh-CN"/>
              <a:t>        </a:t>
            </a:r>
            <a:r>
              <a:rPr lang="zh-CN" altLang="en-US"/>
              <a:t>首先需要考虑的是，</a:t>
            </a:r>
            <a:r>
              <a:rPr lang="en-US" altLang="zh-CN"/>
              <a:t>10</a:t>
            </a:r>
            <a:r>
              <a:rPr lang="zh-CN" altLang="en-US"/>
              <a:t>个数的的和最少需要做几次加法。我们可以发现，加法的次数是不能减少的：</a:t>
            </a:r>
            <a:r>
              <a:rPr lang="en-US" altLang="zh-CN"/>
              <a:t>9</a:t>
            </a:r>
            <a:r>
              <a:rPr lang="zh-CN" altLang="en-US"/>
              <a:t>次；于是我们要尽可能快的完成任务，就只有考虑如何让流水线尽可能</a:t>
            </a:r>
          </a:p>
          <a:p>
            <a:pPr algn="just" eaLnBrk="0" hangingPunct="0"/>
            <a:endParaRPr lang="zh-CN" altLang="en-US"/>
          </a:p>
        </p:txBody>
      </p:sp>
      <p:graphicFrame>
        <p:nvGraphicFramePr>
          <p:cNvPr id="76802" name="Object 3"/>
          <p:cNvGraphicFramePr>
            <a:graphicFrameLocks/>
          </p:cNvGraphicFramePr>
          <p:nvPr/>
        </p:nvGraphicFramePr>
        <p:xfrm>
          <a:off x="3429000" y="1905000"/>
          <a:ext cx="1549400" cy="1033463"/>
        </p:xfrm>
        <a:graphic>
          <a:graphicData uri="http://schemas.openxmlformats.org/presentationml/2006/ole">
            <mc:AlternateContent xmlns:mc="http://schemas.openxmlformats.org/markup-compatibility/2006">
              <mc:Choice xmlns:v="urn:schemas-microsoft-com:vml" Requires="v">
                <p:oleObj spid="_x0000_s272462" r:id="rId4" imgW="1549080" imgH="1033200" progId="Equation.3">
                  <p:embed/>
                </p:oleObj>
              </mc:Choice>
              <mc:Fallback>
                <p:oleObj r:id="rId4" imgW="1549080" imgH="10332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905000"/>
                        <a:ext cx="1549400" cy="103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5" name="Rectangle 4"/>
          <p:cNvSpPr>
            <a:spLocks noChangeArrowheads="1"/>
          </p:cNvSpPr>
          <p:nvPr/>
        </p:nvSpPr>
        <p:spPr bwMode="auto">
          <a:xfrm>
            <a:off x="533400" y="914400"/>
            <a:ext cx="77724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algn="ctr"/>
            <a:r>
              <a:rPr lang="en-US" altLang="zh-CN" sz="3200"/>
              <a:t>[</a:t>
            </a:r>
            <a:r>
              <a:rPr lang="zh-CN" altLang="en-US" sz="3200"/>
              <a:t>习题</a:t>
            </a:r>
            <a:r>
              <a:rPr lang="en-US" altLang="zh-CN" sz="3200"/>
              <a:t>5.7]</a:t>
            </a:r>
          </a:p>
        </p:txBody>
      </p:sp>
      <p:sp>
        <p:nvSpPr>
          <p:cNvPr id="2" name="日期占位符 1"/>
          <p:cNvSpPr>
            <a:spLocks noGrp="1"/>
          </p:cNvSpPr>
          <p:nvPr>
            <p:ph type="dt" sz="half" idx="10"/>
          </p:nvPr>
        </p:nvSpPr>
        <p:spPr/>
        <p:txBody>
          <a:bodyPr/>
          <a:lstStyle/>
          <a:p>
            <a:pPr>
              <a:defRPr/>
            </a:pPr>
            <a:fld id="{3BB3AA1D-0595-45C0-BC38-7977F4C44C56}"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237</a:t>
            </a:fld>
            <a:endParaRPr lang="en-US" altLang="zh-CN" dirty="0"/>
          </a:p>
        </p:txBody>
      </p:sp>
    </p:spTree>
    <p:extLst>
      <p:ext uri="{BB962C8B-B14F-4D97-AF65-F5344CB8AC3E}">
        <p14:creationId xmlns:p14="http://schemas.microsoft.com/office/powerpoint/2010/main" val="1473380401"/>
      </p:ext>
    </p:extLst>
  </p:cSld>
  <p:clrMapOvr>
    <a:masterClrMapping/>
  </p:clrMapOvr>
  <p:transition spd="med">
    <p:zoom/>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37571" name="Rectangle 2"/>
          <p:cNvSpPr>
            <a:spLocks noChangeArrowheads="1"/>
          </p:cNvSpPr>
          <p:nvPr/>
        </p:nvSpPr>
        <p:spPr bwMode="auto">
          <a:xfrm>
            <a:off x="609600" y="990600"/>
            <a:ext cx="80010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eaLnBrk="0" hangingPunct="0"/>
            <a:r>
              <a:rPr lang="zh-CN" altLang="en-US"/>
              <a:t>充满，这需要消除前后指令之间的相关。由于加法满足交换率和结合率，我们可以调整运算次序如以下的指令序列，我们把中间结果寄存器称为</a:t>
            </a:r>
            <a:r>
              <a:rPr lang="en-US" altLang="zh-CN"/>
              <a:t>R</a:t>
            </a:r>
            <a:r>
              <a:rPr lang="zh-CN" altLang="en-US"/>
              <a:t>，源操作数寄存器称为</a:t>
            </a:r>
            <a:r>
              <a:rPr lang="en-US" altLang="zh-CN"/>
              <a:t>A</a:t>
            </a:r>
            <a:r>
              <a:rPr lang="zh-CN" altLang="en-US"/>
              <a:t>，最后结果寄存器称为</a:t>
            </a:r>
            <a:r>
              <a:rPr lang="en-US" altLang="zh-CN"/>
              <a:t>F</a:t>
            </a:r>
            <a:r>
              <a:rPr lang="zh-CN" altLang="en-US"/>
              <a:t>，并假设源操作数已经在寄存器中，则指令如下：</a:t>
            </a:r>
          </a:p>
          <a:p>
            <a:pPr algn="just" eaLnBrk="0" hangingPunct="0"/>
            <a:r>
              <a:rPr lang="en-US" altLang="zh-CN"/>
              <a:t>I1</a:t>
            </a:r>
            <a:r>
              <a:rPr lang="zh-CN" altLang="en-US"/>
              <a:t>：			</a:t>
            </a:r>
            <a:r>
              <a:rPr lang="en-US" altLang="zh-CN"/>
              <a:t>R1←A1+A2</a:t>
            </a:r>
          </a:p>
          <a:p>
            <a:pPr algn="just" eaLnBrk="0" hangingPunct="0"/>
            <a:r>
              <a:rPr lang="en-US" altLang="zh-CN"/>
              <a:t>I2</a:t>
            </a:r>
            <a:r>
              <a:rPr lang="zh-CN" altLang="en-US"/>
              <a:t>：			</a:t>
            </a:r>
            <a:r>
              <a:rPr lang="en-US" altLang="zh-CN"/>
              <a:t>R2←A3+A4</a:t>
            </a:r>
          </a:p>
          <a:p>
            <a:pPr algn="just" eaLnBrk="0" hangingPunct="0"/>
            <a:r>
              <a:rPr lang="en-US" altLang="zh-CN"/>
              <a:t>I3</a:t>
            </a:r>
            <a:r>
              <a:rPr lang="zh-CN" altLang="en-US"/>
              <a:t>：			</a:t>
            </a:r>
            <a:r>
              <a:rPr lang="en-US" altLang="zh-CN"/>
              <a:t>R3←A5+A6</a:t>
            </a:r>
          </a:p>
          <a:p>
            <a:pPr algn="just" eaLnBrk="0" hangingPunct="0"/>
            <a:r>
              <a:rPr lang="en-US" altLang="zh-CN"/>
              <a:t>I4</a:t>
            </a:r>
            <a:r>
              <a:rPr lang="zh-CN" altLang="en-US"/>
              <a:t>：			</a:t>
            </a:r>
            <a:r>
              <a:rPr lang="en-US" altLang="zh-CN"/>
              <a:t>R4←A7+A8</a:t>
            </a:r>
          </a:p>
          <a:p>
            <a:pPr algn="just" eaLnBrk="0" hangingPunct="0"/>
            <a:r>
              <a:rPr lang="en-US" altLang="zh-CN"/>
              <a:t>I5</a:t>
            </a:r>
            <a:r>
              <a:rPr lang="zh-CN" altLang="en-US"/>
              <a:t>：			</a:t>
            </a:r>
            <a:r>
              <a:rPr lang="en-US" altLang="zh-CN"/>
              <a:t>R5←A9+A10</a:t>
            </a:r>
          </a:p>
          <a:p>
            <a:pPr algn="just" eaLnBrk="0" hangingPunct="0"/>
            <a:r>
              <a:rPr lang="en-US" altLang="zh-CN"/>
              <a:t>I6</a:t>
            </a:r>
            <a:r>
              <a:rPr lang="zh-CN" altLang="en-US"/>
              <a:t>：			</a:t>
            </a:r>
            <a:r>
              <a:rPr lang="en-US" altLang="zh-CN"/>
              <a:t>R6←R1+R2</a:t>
            </a:r>
          </a:p>
          <a:p>
            <a:pPr algn="just" eaLnBrk="0" hangingPunct="0"/>
            <a:r>
              <a:rPr lang="en-US" altLang="zh-CN"/>
              <a:t>I7</a:t>
            </a:r>
            <a:r>
              <a:rPr lang="zh-CN" altLang="en-US"/>
              <a:t>：			</a:t>
            </a:r>
            <a:r>
              <a:rPr lang="en-US" altLang="zh-CN"/>
              <a:t>R7←R3+R4</a:t>
            </a:r>
          </a:p>
          <a:p>
            <a:pPr algn="just" eaLnBrk="0" hangingPunct="0"/>
            <a:r>
              <a:rPr lang="en-US" altLang="zh-CN"/>
              <a:t>I8</a:t>
            </a:r>
            <a:r>
              <a:rPr lang="zh-CN" altLang="en-US"/>
              <a:t>：			</a:t>
            </a:r>
            <a:r>
              <a:rPr lang="en-US" altLang="zh-CN"/>
              <a:t>R8←R5+R6</a:t>
            </a:r>
          </a:p>
          <a:p>
            <a:pPr eaLnBrk="0" hangingPunct="0"/>
            <a:r>
              <a:rPr lang="en-US" altLang="zh-CN"/>
              <a:t>I9</a:t>
            </a:r>
            <a:r>
              <a:rPr lang="zh-CN" altLang="en-US"/>
              <a:t>：			</a:t>
            </a:r>
            <a:r>
              <a:rPr lang="en-US" altLang="zh-CN"/>
              <a:t>F←R7+R8 </a:t>
            </a:r>
          </a:p>
        </p:txBody>
      </p:sp>
      <p:sp>
        <p:nvSpPr>
          <p:cNvPr id="2" name="日期占位符 1"/>
          <p:cNvSpPr>
            <a:spLocks noGrp="1"/>
          </p:cNvSpPr>
          <p:nvPr>
            <p:ph type="dt" sz="half" idx="10"/>
          </p:nvPr>
        </p:nvSpPr>
        <p:spPr/>
        <p:txBody>
          <a:bodyPr/>
          <a:lstStyle/>
          <a:p>
            <a:pPr>
              <a:defRPr/>
            </a:pPr>
            <a:fld id="{3BDFDB36-0E58-4417-89D6-05F50DCFE2CE}"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238</a:t>
            </a:fld>
            <a:endParaRPr lang="en-US" altLang="zh-CN" dirty="0"/>
          </a:p>
        </p:txBody>
      </p:sp>
    </p:spTree>
    <p:extLst>
      <p:ext uri="{BB962C8B-B14F-4D97-AF65-F5344CB8AC3E}">
        <p14:creationId xmlns:p14="http://schemas.microsoft.com/office/powerpoint/2010/main" val="977905990"/>
      </p:ext>
    </p:extLst>
  </p:cSld>
  <p:clrMapOvr>
    <a:masterClrMapping/>
  </p:clrMapOvr>
  <p:transition spd="med">
    <p:zoom/>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77830" name="Rectangle 2"/>
          <p:cNvSpPr>
            <a:spLocks noChangeArrowheads="1"/>
          </p:cNvSpPr>
          <p:nvPr/>
        </p:nvSpPr>
        <p:spPr bwMode="auto">
          <a:xfrm>
            <a:off x="609600" y="762000"/>
            <a:ext cx="7696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zh-CN" altLang="en-US"/>
              <a:t>这并不是唯一可能的计算方法。假设功能段的延迟为</a:t>
            </a:r>
            <a:r>
              <a:rPr lang="en-US" altLang="zh-CN"/>
              <a:t>Δt</a:t>
            </a:r>
            <a:r>
              <a:rPr lang="zh-CN" altLang="en-US"/>
              <a:t>。时空图如下，图中的数字是指令号。 </a:t>
            </a:r>
          </a:p>
        </p:txBody>
      </p:sp>
      <p:sp>
        <p:nvSpPr>
          <p:cNvPr id="77831" name="Rectangle 3"/>
          <p:cNvSpPr>
            <a:spLocks noChangeArrowheads="1"/>
          </p:cNvSpPr>
          <p:nvPr/>
        </p:nvSpPr>
        <p:spPr bwMode="auto">
          <a:xfrm>
            <a:off x="457200" y="1905000"/>
            <a:ext cx="77724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indent="269875" algn="just" eaLnBrk="0" hangingPunct="0"/>
            <a:r>
              <a:rPr lang="zh-CN" altLang="en-US"/>
              <a:t>整个计算过程需要</a:t>
            </a:r>
            <a:r>
              <a:rPr lang="en-US" altLang="zh-CN"/>
              <a:t>21Δt</a:t>
            </a:r>
            <a:r>
              <a:rPr lang="zh-CN" altLang="en-US"/>
              <a:t>，所以吞吐率为：</a:t>
            </a:r>
          </a:p>
          <a:p>
            <a:pPr indent="269875" algn="just" eaLnBrk="0" hangingPunct="0"/>
            <a:endParaRPr lang="zh-CN" altLang="en-US"/>
          </a:p>
          <a:p>
            <a:pPr indent="269875" algn="just" eaLnBrk="0" hangingPunct="0"/>
            <a:endParaRPr lang="zh-CN" altLang="en-US"/>
          </a:p>
          <a:p>
            <a:pPr indent="269875" algn="just" eaLnBrk="0" hangingPunct="0"/>
            <a:endParaRPr lang="zh-CN" altLang="en-US"/>
          </a:p>
          <a:p>
            <a:pPr indent="269875" algn="just" eaLnBrk="0" hangingPunct="0"/>
            <a:r>
              <a:rPr lang="zh-CN" altLang="en-US"/>
              <a:t>加速比为：</a:t>
            </a:r>
          </a:p>
          <a:p>
            <a:pPr indent="269875" algn="just" eaLnBrk="0" hangingPunct="0"/>
            <a:endParaRPr lang="zh-CN" altLang="en-US"/>
          </a:p>
          <a:p>
            <a:pPr indent="269875" algn="just" eaLnBrk="0" hangingPunct="0"/>
            <a:endParaRPr lang="zh-CN" altLang="en-US"/>
          </a:p>
          <a:p>
            <a:pPr indent="269875" algn="just" eaLnBrk="0" hangingPunct="0"/>
            <a:endParaRPr lang="zh-CN" altLang="en-US"/>
          </a:p>
          <a:p>
            <a:pPr indent="269875" algn="just" eaLnBrk="0" hangingPunct="0"/>
            <a:r>
              <a:rPr lang="zh-CN" altLang="en-US"/>
              <a:t>效率为：</a:t>
            </a:r>
          </a:p>
          <a:p>
            <a:pPr indent="269875" algn="just" eaLnBrk="0" hangingPunct="0"/>
            <a:endParaRPr lang="zh-CN" altLang="en-US"/>
          </a:p>
        </p:txBody>
      </p:sp>
      <p:graphicFrame>
        <p:nvGraphicFramePr>
          <p:cNvPr id="77826" name="Object 4"/>
          <p:cNvGraphicFramePr>
            <a:graphicFrameLocks/>
          </p:cNvGraphicFramePr>
          <p:nvPr/>
        </p:nvGraphicFramePr>
        <p:xfrm>
          <a:off x="2590800" y="2362200"/>
          <a:ext cx="2692400" cy="976313"/>
        </p:xfrm>
        <a:graphic>
          <a:graphicData uri="http://schemas.openxmlformats.org/presentationml/2006/ole">
            <mc:AlternateContent xmlns:mc="http://schemas.openxmlformats.org/markup-compatibility/2006">
              <mc:Choice xmlns:v="urn:schemas-microsoft-com:vml" Requires="v">
                <p:oleObj spid="_x0000_s273638" r:id="rId4" imgW="2692080" imgH="975960" progId="Equation.3">
                  <p:embed/>
                </p:oleObj>
              </mc:Choice>
              <mc:Fallback>
                <p:oleObj r:id="rId4" imgW="2692080" imgH="97596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362200"/>
                        <a:ext cx="2692400" cy="97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27" name="Object 5"/>
          <p:cNvGraphicFramePr>
            <a:graphicFrameLocks/>
          </p:cNvGraphicFramePr>
          <p:nvPr/>
        </p:nvGraphicFramePr>
        <p:xfrm>
          <a:off x="2438400" y="3733800"/>
          <a:ext cx="4216400" cy="1008063"/>
        </p:xfrm>
        <a:graphic>
          <a:graphicData uri="http://schemas.openxmlformats.org/presentationml/2006/ole">
            <mc:AlternateContent xmlns:mc="http://schemas.openxmlformats.org/markup-compatibility/2006">
              <mc:Choice xmlns:v="urn:schemas-microsoft-com:vml" Requires="v">
                <p:oleObj spid="_x0000_s273639" r:id="rId6" imgW="4216320" imgH="1008000" progId="Equation.3">
                  <p:embed/>
                </p:oleObj>
              </mc:Choice>
              <mc:Fallback>
                <p:oleObj r:id="rId6" imgW="4216320" imgH="10080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733800"/>
                        <a:ext cx="42164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28" name="Object 6"/>
          <p:cNvGraphicFramePr>
            <a:graphicFrameLocks/>
          </p:cNvGraphicFramePr>
          <p:nvPr/>
        </p:nvGraphicFramePr>
        <p:xfrm>
          <a:off x="2438400" y="5029200"/>
          <a:ext cx="3911600" cy="1093788"/>
        </p:xfrm>
        <a:graphic>
          <a:graphicData uri="http://schemas.openxmlformats.org/presentationml/2006/ole">
            <mc:AlternateContent xmlns:mc="http://schemas.openxmlformats.org/markup-compatibility/2006">
              <mc:Choice xmlns:v="urn:schemas-microsoft-com:vml" Requires="v">
                <p:oleObj spid="_x0000_s273640" r:id="rId8" imgW="3911400" imgH="1093680" progId="Equation.3">
                  <p:embed/>
                </p:oleObj>
              </mc:Choice>
              <mc:Fallback>
                <p:oleObj r:id="rId8" imgW="3911400" imgH="109368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400" y="5029200"/>
                        <a:ext cx="3911600"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B7D62EBD-DB8B-47C5-BACD-73CB4A2867A7}"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239</a:t>
            </a:fld>
            <a:endParaRPr lang="en-US" altLang="zh-CN" dirty="0"/>
          </a:p>
        </p:txBody>
      </p:sp>
    </p:spTree>
    <p:extLst>
      <p:ext uri="{BB962C8B-B14F-4D97-AF65-F5344CB8AC3E}">
        <p14:creationId xmlns:p14="http://schemas.microsoft.com/office/powerpoint/2010/main" val="2508152166"/>
      </p:ext>
    </p:extLst>
  </p:cSld>
  <p:clrMapOvr>
    <a:masterClrMapping/>
  </p:clrMapOvr>
  <p:transition spd="med">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B272090-D4F7-4421-BE4B-AF9C91078796}" type="datetime1">
              <a:rPr lang="zh-CN" altLang="en-US" sz="1400" smtClean="0"/>
              <a:t>2021/11/7</a:t>
            </a:fld>
            <a:endParaRPr lang="en-US" altLang="zh-CN" sz="1400"/>
          </a:p>
        </p:txBody>
      </p:sp>
      <p:sp>
        <p:nvSpPr>
          <p:cNvPr id="9011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grpSp>
        <p:nvGrpSpPr>
          <p:cNvPr id="2" name="Group 2"/>
          <p:cNvGrpSpPr>
            <a:grpSpLocks/>
          </p:cNvGrpSpPr>
          <p:nvPr/>
        </p:nvGrpSpPr>
        <p:grpSpPr bwMode="auto">
          <a:xfrm>
            <a:off x="304800" y="4876800"/>
            <a:ext cx="7854950" cy="1447800"/>
            <a:chOff x="192" y="3072"/>
            <a:chExt cx="4948" cy="912"/>
          </a:xfrm>
        </p:grpSpPr>
        <p:sp>
          <p:nvSpPr>
            <p:cNvPr id="90121" name="Rectangle 3"/>
            <p:cNvSpPr>
              <a:spLocks noChangeArrowheads="1"/>
            </p:cNvSpPr>
            <p:nvPr/>
          </p:nvSpPr>
          <p:spPr bwMode="auto">
            <a:xfrm>
              <a:off x="768" y="3216"/>
              <a:ext cx="432"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b="1"/>
                <a:t>1</a:t>
              </a:r>
            </a:p>
          </p:txBody>
        </p:sp>
        <p:sp>
          <p:nvSpPr>
            <p:cNvPr id="90122" name="Rectangle 4"/>
            <p:cNvSpPr>
              <a:spLocks noChangeArrowheads="1"/>
            </p:cNvSpPr>
            <p:nvPr/>
          </p:nvSpPr>
          <p:spPr bwMode="auto">
            <a:xfrm>
              <a:off x="1760" y="3216"/>
              <a:ext cx="432"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b="1"/>
                <a:t>2</a:t>
              </a:r>
            </a:p>
          </p:txBody>
        </p:sp>
        <p:sp>
          <p:nvSpPr>
            <p:cNvPr id="90123" name="Rectangle 5"/>
            <p:cNvSpPr>
              <a:spLocks noChangeArrowheads="1"/>
            </p:cNvSpPr>
            <p:nvPr/>
          </p:nvSpPr>
          <p:spPr bwMode="auto">
            <a:xfrm>
              <a:off x="2752" y="3216"/>
              <a:ext cx="432"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b="1"/>
                <a:t>3</a:t>
              </a:r>
            </a:p>
          </p:txBody>
        </p:sp>
        <p:sp>
          <p:nvSpPr>
            <p:cNvPr id="90124" name="Rectangle 6"/>
            <p:cNvSpPr>
              <a:spLocks noChangeArrowheads="1"/>
            </p:cNvSpPr>
            <p:nvPr/>
          </p:nvSpPr>
          <p:spPr bwMode="auto">
            <a:xfrm>
              <a:off x="3744" y="3216"/>
              <a:ext cx="432"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b="1"/>
                <a:t>4</a:t>
              </a:r>
            </a:p>
          </p:txBody>
        </p:sp>
        <p:sp>
          <p:nvSpPr>
            <p:cNvPr id="90125" name="Line 7"/>
            <p:cNvSpPr>
              <a:spLocks noChangeShapeType="1"/>
            </p:cNvSpPr>
            <p:nvPr/>
          </p:nvSpPr>
          <p:spPr bwMode="auto">
            <a:xfrm>
              <a:off x="192" y="3360"/>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6" name="Rectangle 8"/>
            <p:cNvSpPr>
              <a:spLocks noChangeArrowheads="1"/>
            </p:cNvSpPr>
            <p:nvPr/>
          </p:nvSpPr>
          <p:spPr bwMode="auto">
            <a:xfrm>
              <a:off x="1392" y="3216"/>
              <a:ext cx="4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90127" name="Rectangle 9"/>
            <p:cNvSpPr>
              <a:spLocks noChangeArrowheads="1"/>
            </p:cNvSpPr>
            <p:nvPr/>
          </p:nvSpPr>
          <p:spPr bwMode="auto">
            <a:xfrm>
              <a:off x="2448" y="3216"/>
              <a:ext cx="4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90128" name="Rectangle 10"/>
            <p:cNvSpPr>
              <a:spLocks noChangeArrowheads="1"/>
            </p:cNvSpPr>
            <p:nvPr/>
          </p:nvSpPr>
          <p:spPr bwMode="auto">
            <a:xfrm>
              <a:off x="3408" y="3216"/>
              <a:ext cx="4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90129" name="Line 11"/>
            <p:cNvSpPr>
              <a:spLocks noChangeShapeType="1"/>
            </p:cNvSpPr>
            <p:nvPr/>
          </p:nvSpPr>
          <p:spPr bwMode="auto">
            <a:xfrm>
              <a:off x="1200" y="336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0" name="Line 12"/>
            <p:cNvSpPr>
              <a:spLocks noChangeShapeType="1"/>
            </p:cNvSpPr>
            <p:nvPr/>
          </p:nvSpPr>
          <p:spPr bwMode="auto">
            <a:xfrm>
              <a:off x="1440" y="3360"/>
              <a:ext cx="3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1" name="Line 13"/>
            <p:cNvSpPr>
              <a:spLocks noChangeShapeType="1"/>
            </p:cNvSpPr>
            <p:nvPr/>
          </p:nvSpPr>
          <p:spPr bwMode="auto">
            <a:xfrm>
              <a:off x="2192" y="3360"/>
              <a:ext cx="2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2" name="Line 14"/>
            <p:cNvSpPr>
              <a:spLocks noChangeShapeType="1"/>
            </p:cNvSpPr>
            <p:nvPr/>
          </p:nvSpPr>
          <p:spPr bwMode="auto">
            <a:xfrm>
              <a:off x="2496" y="3360"/>
              <a:ext cx="2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3" name="Line 15"/>
            <p:cNvSpPr>
              <a:spLocks noChangeShapeType="1"/>
            </p:cNvSpPr>
            <p:nvPr/>
          </p:nvSpPr>
          <p:spPr bwMode="auto">
            <a:xfrm>
              <a:off x="3184" y="3360"/>
              <a:ext cx="2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4" name="Line 16"/>
            <p:cNvSpPr>
              <a:spLocks noChangeShapeType="1"/>
            </p:cNvSpPr>
            <p:nvPr/>
          </p:nvSpPr>
          <p:spPr bwMode="auto">
            <a:xfrm>
              <a:off x="3456" y="336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5" name="Freeform 17"/>
            <p:cNvSpPr>
              <a:spLocks/>
            </p:cNvSpPr>
            <p:nvPr/>
          </p:nvSpPr>
          <p:spPr bwMode="auto">
            <a:xfrm>
              <a:off x="2452" y="3108"/>
              <a:ext cx="1967" cy="252"/>
            </a:xfrm>
            <a:custGeom>
              <a:avLst/>
              <a:gdLst>
                <a:gd name="T0" fmla="*/ 1964 w 1967"/>
                <a:gd name="T1" fmla="*/ 252 h 252"/>
                <a:gd name="T2" fmla="*/ 1967 w 1967"/>
                <a:gd name="T3" fmla="*/ 0 h 252"/>
                <a:gd name="T4" fmla="*/ 0 w 1967"/>
                <a:gd name="T5" fmla="*/ 0 h 252"/>
                <a:gd name="T6" fmla="*/ 11 w 1967"/>
                <a:gd name="T7" fmla="*/ 111 h 252"/>
                <a:gd name="T8" fmla="*/ 0 60000 65536"/>
                <a:gd name="T9" fmla="*/ 0 60000 65536"/>
                <a:gd name="T10" fmla="*/ 0 60000 65536"/>
                <a:gd name="T11" fmla="*/ 0 60000 65536"/>
                <a:gd name="T12" fmla="*/ 0 w 1967"/>
                <a:gd name="T13" fmla="*/ 0 h 252"/>
                <a:gd name="T14" fmla="*/ 1967 w 1967"/>
                <a:gd name="T15" fmla="*/ 252 h 252"/>
              </a:gdLst>
              <a:ahLst/>
              <a:cxnLst>
                <a:cxn ang="T8">
                  <a:pos x="T0" y="T1"/>
                </a:cxn>
                <a:cxn ang="T9">
                  <a:pos x="T2" y="T3"/>
                </a:cxn>
                <a:cxn ang="T10">
                  <a:pos x="T4" y="T5"/>
                </a:cxn>
                <a:cxn ang="T11">
                  <a:pos x="T6" y="T7"/>
                </a:cxn>
              </a:cxnLst>
              <a:rect l="T12" t="T13" r="T14" b="T15"/>
              <a:pathLst>
                <a:path w="1967" h="252">
                  <a:moveTo>
                    <a:pt x="1964" y="252"/>
                  </a:moveTo>
                  <a:lnTo>
                    <a:pt x="1967" y="0"/>
                  </a:lnTo>
                  <a:lnTo>
                    <a:pt x="0" y="0"/>
                  </a:lnTo>
                  <a:lnTo>
                    <a:pt x="11" y="111"/>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0136" name="Freeform 18"/>
            <p:cNvSpPr>
              <a:spLocks/>
            </p:cNvSpPr>
            <p:nvPr/>
          </p:nvSpPr>
          <p:spPr bwMode="auto">
            <a:xfrm>
              <a:off x="3430" y="3519"/>
              <a:ext cx="1400" cy="156"/>
            </a:xfrm>
            <a:custGeom>
              <a:avLst/>
              <a:gdLst>
                <a:gd name="T0" fmla="*/ 0 w 1400"/>
                <a:gd name="T1" fmla="*/ 0 h 156"/>
                <a:gd name="T2" fmla="*/ 0 w 1400"/>
                <a:gd name="T3" fmla="*/ 156 h 156"/>
                <a:gd name="T4" fmla="*/ 1400 w 1400"/>
                <a:gd name="T5" fmla="*/ 156 h 156"/>
                <a:gd name="T6" fmla="*/ 0 60000 65536"/>
                <a:gd name="T7" fmla="*/ 0 60000 65536"/>
                <a:gd name="T8" fmla="*/ 0 60000 65536"/>
                <a:gd name="T9" fmla="*/ 0 w 1400"/>
                <a:gd name="T10" fmla="*/ 0 h 156"/>
                <a:gd name="T11" fmla="*/ 1400 w 1400"/>
                <a:gd name="T12" fmla="*/ 156 h 156"/>
              </a:gdLst>
              <a:ahLst/>
              <a:cxnLst>
                <a:cxn ang="T6">
                  <a:pos x="T0" y="T1"/>
                </a:cxn>
                <a:cxn ang="T7">
                  <a:pos x="T2" y="T3"/>
                </a:cxn>
                <a:cxn ang="T8">
                  <a:pos x="T4" y="T5"/>
                </a:cxn>
              </a:cxnLst>
              <a:rect l="T9" t="T10" r="T11" b="T12"/>
              <a:pathLst>
                <a:path w="1400" h="156">
                  <a:moveTo>
                    <a:pt x="0" y="0"/>
                  </a:moveTo>
                  <a:lnTo>
                    <a:pt x="0" y="156"/>
                  </a:lnTo>
                  <a:lnTo>
                    <a:pt x="1400" y="156"/>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0137" name="Line 19"/>
            <p:cNvSpPr>
              <a:spLocks noChangeShapeType="1"/>
            </p:cNvSpPr>
            <p:nvPr/>
          </p:nvSpPr>
          <p:spPr bwMode="auto">
            <a:xfrm>
              <a:off x="4176" y="3360"/>
              <a:ext cx="24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8" name="Text Box 20"/>
            <p:cNvSpPr txBox="1">
              <a:spLocks noChangeArrowheads="1"/>
            </p:cNvSpPr>
            <p:nvPr/>
          </p:nvSpPr>
          <p:spPr bwMode="auto">
            <a:xfrm>
              <a:off x="4830" y="3504"/>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出</a:t>
              </a:r>
            </a:p>
          </p:txBody>
        </p:sp>
        <p:sp>
          <p:nvSpPr>
            <p:cNvPr id="90139" name="Text Box 21"/>
            <p:cNvSpPr txBox="1">
              <a:spLocks noChangeArrowheads="1"/>
            </p:cNvSpPr>
            <p:nvPr/>
          </p:nvSpPr>
          <p:spPr bwMode="auto">
            <a:xfrm>
              <a:off x="192" y="3072"/>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入</a:t>
              </a:r>
            </a:p>
          </p:txBody>
        </p:sp>
        <p:sp>
          <p:nvSpPr>
            <p:cNvPr id="90140" name="Text Box 22"/>
            <p:cNvSpPr txBox="1">
              <a:spLocks noChangeArrowheads="1"/>
            </p:cNvSpPr>
            <p:nvPr/>
          </p:nvSpPr>
          <p:spPr bwMode="auto">
            <a:xfrm>
              <a:off x="1776" y="3696"/>
              <a:ext cx="12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非线性流水线</a:t>
              </a:r>
            </a:p>
          </p:txBody>
        </p:sp>
      </p:grpSp>
      <p:sp>
        <p:nvSpPr>
          <p:cNvPr id="90118" name="Text Box 23"/>
          <p:cNvSpPr txBox="1">
            <a:spLocks noChangeArrowheads="1"/>
          </p:cNvSpPr>
          <p:nvPr/>
        </p:nvSpPr>
        <p:spPr bwMode="auto">
          <a:xfrm>
            <a:off x="2743200" y="0"/>
            <a:ext cx="373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eaLnBrk="0" hangingPunct="0">
              <a:defRPr kumimoji="1" sz="2400">
                <a:solidFill>
                  <a:schemeClr val="tx1"/>
                </a:solidFill>
                <a:latin typeface="Times New Roman" pitchFamily="18" charset="0"/>
                <a:ea typeface="宋体" pitchFamily="2" charset="-122"/>
              </a:defRPr>
            </a:lvl1pPr>
            <a:lvl2pPr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lvl="1" eaLnBrk="1" hangingPunct="1"/>
            <a:r>
              <a:rPr lang="zh-CN" altLang="en-US" sz="2800" b="1">
                <a:solidFill>
                  <a:srgbClr val="6600CC"/>
                </a:solidFill>
              </a:rPr>
              <a:t>流水的分级、分类</a:t>
            </a:r>
            <a:endParaRPr lang="zh-CN" altLang="en-US" sz="2800" b="1"/>
          </a:p>
        </p:txBody>
      </p:sp>
      <p:sp>
        <p:nvSpPr>
          <p:cNvPr id="1198104" name="Text Box 24"/>
          <p:cNvSpPr txBox="1">
            <a:spLocks noChangeArrowheads="1"/>
          </p:cNvSpPr>
          <p:nvPr/>
        </p:nvSpPr>
        <p:spPr bwMode="auto">
          <a:xfrm>
            <a:off x="457200" y="609600"/>
            <a:ext cx="83820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rgbClr val="FF3300"/>
                </a:solidFill>
              </a:rPr>
              <a:t>分级</a:t>
            </a:r>
            <a:r>
              <a:rPr lang="zh-CN" altLang="en-US" b="1"/>
              <a:t>：（处理的级别分类）</a:t>
            </a:r>
          </a:p>
          <a:p>
            <a:pPr eaLnBrk="1" hangingPunct="1">
              <a:buClr>
                <a:srgbClr val="FF3300"/>
              </a:buClr>
              <a:buFont typeface="Wingdings" pitchFamily="2" charset="2"/>
              <a:buChar char="v"/>
            </a:pPr>
            <a:r>
              <a:rPr lang="zh-CN" altLang="en-US" b="1"/>
              <a:t>  部件级：将复杂的算逻运算组成流水工作方式； </a:t>
            </a:r>
          </a:p>
          <a:p>
            <a:pPr eaLnBrk="1" hangingPunct="1">
              <a:buClr>
                <a:srgbClr val="FF3300"/>
              </a:buClr>
              <a:buFont typeface="Wingdings" pitchFamily="2" charset="2"/>
              <a:buChar char="v"/>
            </a:pPr>
            <a:r>
              <a:rPr lang="zh-CN" altLang="en-US" b="1"/>
              <a:t>  指令级：把一条指令解释过程分成多个子过程 ；</a:t>
            </a:r>
          </a:p>
          <a:p>
            <a:pPr eaLnBrk="1" hangingPunct="1">
              <a:buClr>
                <a:srgbClr val="FF3300"/>
              </a:buClr>
              <a:buFont typeface="Wingdings" pitchFamily="2" charset="2"/>
              <a:buChar char="v"/>
            </a:pPr>
            <a:r>
              <a:rPr lang="zh-CN" altLang="en-US" b="1"/>
              <a:t>  处理机级：每个处理机完成某一专门任务，各个处理机所得到的结果需存放在与下一个处理机所共享的存储器中 </a:t>
            </a:r>
          </a:p>
        </p:txBody>
      </p:sp>
      <p:sp>
        <p:nvSpPr>
          <p:cNvPr id="1198105" name="Text Box 25"/>
          <p:cNvSpPr txBox="1">
            <a:spLocks noChangeArrowheads="1"/>
          </p:cNvSpPr>
          <p:nvPr/>
        </p:nvSpPr>
        <p:spPr bwMode="auto">
          <a:xfrm>
            <a:off x="533400" y="2438400"/>
            <a:ext cx="81534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rgbClr val="FF3300"/>
                </a:solidFill>
              </a:rPr>
              <a:t>其他分类：</a:t>
            </a:r>
          </a:p>
          <a:p>
            <a:pPr eaLnBrk="1" hangingPunct="1">
              <a:buClr>
                <a:srgbClr val="FF3300"/>
              </a:buClr>
              <a:buFont typeface="Wingdings" pitchFamily="2" charset="2"/>
              <a:buChar char="Ø"/>
            </a:pPr>
            <a:r>
              <a:rPr lang="zh-CN" altLang="en-US" b="1"/>
              <a:t>  功能：单功能流水线（如</a:t>
            </a:r>
            <a:r>
              <a:rPr lang="en-US" altLang="zh-CN" b="1"/>
              <a:t>CRAY-1</a:t>
            </a:r>
            <a:r>
              <a:rPr lang="zh-CN" altLang="en-US" b="1"/>
              <a:t>）、多功能流水线   （如</a:t>
            </a:r>
            <a:r>
              <a:rPr lang="en-US" altLang="zh-CN" b="1"/>
              <a:t>TI-ASC</a:t>
            </a:r>
            <a:r>
              <a:rPr lang="zh-CN" altLang="en-US" b="1"/>
              <a:t>）</a:t>
            </a:r>
          </a:p>
          <a:p>
            <a:pPr eaLnBrk="1" hangingPunct="1">
              <a:buClr>
                <a:srgbClr val="FF3300"/>
              </a:buClr>
              <a:buFont typeface="Wingdings" pitchFamily="2" charset="2"/>
              <a:buChar char="Ø"/>
            </a:pPr>
            <a:r>
              <a:rPr lang="zh-CN" altLang="en-US" b="1"/>
              <a:t>  工作方式：静态流水线、动态流水线</a:t>
            </a:r>
          </a:p>
          <a:p>
            <a:pPr eaLnBrk="1" hangingPunct="1">
              <a:buClr>
                <a:srgbClr val="FF3300"/>
              </a:buClr>
              <a:buFont typeface="Wingdings" pitchFamily="2" charset="2"/>
              <a:buChar char="Ø"/>
            </a:pPr>
            <a:r>
              <a:rPr lang="zh-CN" altLang="en-US" b="1"/>
              <a:t>  连接方式：线性、非线性</a:t>
            </a:r>
          </a:p>
          <a:p>
            <a:pPr eaLnBrk="1" hangingPunct="1">
              <a:buClr>
                <a:srgbClr val="FF3300"/>
              </a:buClr>
              <a:buFont typeface="Wingdings" pitchFamily="2" charset="2"/>
              <a:buChar char="Ø"/>
            </a:pPr>
            <a:r>
              <a:rPr lang="zh-CN" altLang="en-US" b="1"/>
              <a:t>  处理数据：标量流水、向量流水</a:t>
            </a:r>
          </a:p>
          <a:p>
            <a:pPr eaLnBrk="1" hangingPunct="1">
              <a:buClr>
                <a:srgbClr val="FF3300"/>
              </a:buClr>
              <a:buFont typeface="Wingdings" pitchFamily="2" charset="2"/>
              <a:buNone/>
            </a:pPr>
            <a:endParaRPr lang="zh-CN" altLang="en-US" sz="1600" b="1"/>
          </a:p>
        </p:txBody>
      </p:sp>
      <p:sp>
        <p:nvSpPr>
          <p:cNvPr id="3" name="灯片编号占位符 2"/>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24</a:t>
            </a:fld>
            <a:endParaRPr lang="en-US" altLang="zh-CN" dirty="0"/>
          </a:p>
        </p:txBody>
      </p:sp>
    </p:spTree>
    <p:extLst>
      <p:ext uri="{BB962C8B-B14F-4D97-AF65-F5344CB8AC3E}">
        <p14:creationId xmlns:p14="http://schemas.microsoft.com/office/powerpoint/2010/main" val="493257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98104">
                                            <p:txEl>
                                              <p:pRg st="0" end="0"/>
                                            </p:txEl>
                                          </p:spTgt>
                                        </p:tgtEl>
                                        <p:attrNameLst>
                                          <p:attrName>style.visibility</p:attrName>
                                        </p:attrNameLst>
                                      </p:cBhvr>
                                      <p:to>
                                        <p:strVal val="visible"/>
                                      </p:to>
                                    </p:set>
                                    <p:animEffect transition="in" filter="box(out)">
                                      <p:cBhvr>
                                        <p:cTn id="7" dur="500"/>
                                        <p:tgtEl>
                                          <p:spTgt spid="119810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98104">
                                            <p:txEl>
                                              <p:pRg st="1" end="1"/>
                                            </p:txEl>
                                          </p:spTgt>
                                        </p:tgtEl>
                                        <p:attrNameLst>
                                          <p:attrName>style.visibility</p:attrName>
                                        </p:attrNameLst>
                                      </p:cBhvr>
                                      <p:to>
                                        <p:strVal val="visible"/>
                                      </p:to>
                                    </p:set>
                                    <p:animEffect transition="in" filter="box(out)">
                                      <p:cBhvr>
                                        <p:cTn id="12" dur="500"/>
                                        <p:tgtEl>
                                          <p:spTgt spid="1198104">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198104">
                                            <p:txEl>
                                              <p:pRg st="2" end="2"/>
                                            </p:txEl>
                                          </p:spTgt>
                                        </p:tgtEl>
                                        <p:attrNameLst>
                                          <p:attrName>style.visibility</p:attrName>
                                        </p:attrNameLst>
                                      </p:cBhvr>
                                      <p:to>
                                        <p:strVal val="visible"/>
                                      </p:to>
                                    </p:set>
                                    <p:animEffect transition="in" filter="box(out)">
                                      <p:cBhvr>
                                        <p:cTn id="17" dur="500"/>
                                        <p:tgtEl>
                                          <p:spTgt spid="1198104">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198104">
                                            <p:txEl>
                                              <p:pRg st="3" end="3"/>
                                            </p:txEl>
                                          </p:spTgt>
                                        </p:tgtEl>
                                        <p:attrNameLst>
                                          <p:attrName>style.visibility</p:attrName>
                                        </p:attrNameLst>
                                      </p:cBhvr>
                                      <p:to>
                                        <p:strVal val="visible"/>
                                      </p:to>
                                    </p:set>
                                    <p:animEffect transition="in" filter="box(out)">
                                      <p:cBhvr>
                                        <p:cTn id="22" dur="500"/>
                                        <p:tgtEl>
                                          <p:spTgt spid="1198104">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198105"/>
                                        </p:tgtEl>
                                        <p:attrNameLst>
                                          <p:attrName>style.visibility</p:attrName>
                                        </p:attrNameLst>
                                      </p:cBhvr>
                                      <p:to>
                                        <p:strVal val="visible"/>
                                      </p:to>
                                    </p:set>
                                    <p:anim calcmode="lin" valueType="num">
                                      <p:cBhvr additive="base">
                                        <p:cTn id="27" dur="500" fill="hold"/>
                                        <p:tgtEl>
                                          <p:spTgt spid="1198105"/>
                                        </p:tgtEl>
                                        <p:attrNameLst>
                                          <p:attrName>ppt_x</p:attrName>
                                        </p:attrNameLst>
                                      </p:cBhvr>
                                      <p:tavLst>
                                        <p:tav tm="0">
                                          <p:val>
                                            <p:strVal val="0-#ppt_w/2"/>
                                          </p:val>
                                        </p:tav>
                                        <p:tav tm="100000">
                                          <p:val>
                                            <p:strVal val="#ppt_x"/>
                                          </p:val>
                                        </p:tav>
                                      </p:tavLst>
                                    </p:anim>
                                    <p:anim calcmode="lin" valueType="num">
                                      <p:cBhvr additive="base">
                                        <p:cTn id="28" dur="500" fill="hold"/>
                                        <p:tgtEl>
                                          <p:spTgt spid="1198105"/>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4" grpId="0" build="p" autoUpdateAnimBg="0"/>
      <p:bldP spid="1198105" grpId="0" autoUpdateAnimBg="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78852" name="Rectangle 2"/>
          <p:cNvSpPr>
            <a:spLocks noChangeArrowheads="1"/>
          </p:cNvSpPr>
          <p:nvPr/>
        </p:nvSpPr>
        <p:spPr bwMode="auto">
          <a:xfrm>
            <a:off x="533400" y="1752600"/>
            <a:ext cx="82296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eaLnBrk="0" hangingPunct="0">
              <a:tabLst>
                <a:tab pos="754063" algn="l"/>
              </a:tabLst>
            </a:pPr>
            <a:r>
              <a:rPr lang="zh-CN" altLang="en-US"/>
              <a:t>一条线性静态多功能流水线由</a:t>
            </a:r>
            <a:r>
              <a:rPr lang="en-US" altLang="zh-CN"/>
              <a:t>6</a:t>
            </a:r>
            <a:r>
              <a:rPr lang="zh-CN" altLang="en-US"/>
              <a:t>个功能段组成，加法操作使用其中的</a:t>
            </a:r>
            <a:r>
              <a:rPr lang="en-US" altLang="zh-CN"/>
              <a:t>1</a:t>
            </a:r>
            <a:r>
              <a:rPr lang="zh-CN" altLang="en-US"/>
              <a:t>、</a:t>
            </a:r>
            <a:r>
              <a:rPr lang="en-US" altLang="zh-CN"/>
              <a:t>2</a:t>
            </a:r>
            <a:r>
              <a:rPr lang="zh-CN" altLang="en-US"/>
              <a:t>、</a:t>
            </a:r>
            <a:r>
              <a:rPr lang="en-US" altLang="zh-CN"/>
              <a:t>3</a:t>
            </a:r>
            <a:r>
              <a:rPr lang="zh-CN" altLang="en-US"/>
              <a:t>、</a:t>
            </a:r>
            <a:r>
              <a:rPr lang="en-US" altLang="zh-CN"/>
              <a:t>6</a:t>
            </a:r>
            <a:r>
              <a:rPr lang="zh-CN" altLang="en-US"/>
              <a:t>功能段，乘法操作使用其中的</a:t>
            </a:r>
            <a:r>
              <a:rPr lang="en-US" altLang="zh-CN"/>
              <a:t>1</a:t>
            </a:r>
            <a:r>
              <a:rPr lang="zh-CN" altLang="en-US"/>
              <a:t>、</a:t>
            </a:r>
            <a:r>
              <a:rPr lang="en-US" altLang="zh-CN"/>
              <a:t>4</a:t>
            </a:r>
            <a:r>
              <a:rPr lang="zh-CN" altLang="en-US"/>
              <a:t>、</a:t>
            </a:r>
            <a:r>
              <a:rPr lang="en-US" altLang="zh-CN"/>
              <a:t>5</a:t>
            </a:r>
            <a:r>
              <a:rPr lang="zh-CN" altLang="en-US"/>
              <a:t>、</a:t>
            </a:r>
            <a:r>
              <a:rPr lang="en-US" altLang="zh-CN"/>
              <a:t>6</a:t>
            </a:r>
            <a:r>
              <a:rPr lang="zh-CN" altLang="en-US"/>
              <a:t>功能段，每个功能段的延迟时间均相等。流水线的输入端与输出端之间有直接数据通路，而且设置有足够的缓冲寄存器。现在用这条流水线计算：</a:t>
            </a:r>
          </a:p>
          <a:p>
            <a:pPr algn="just" eaLnBrk="0" hangingPunct="0">
              <a:tabLst>
                <a:tab pos="754063" algn="l"/>
              </a:tabLst>
            </a:pPr>
            <a:endParaRPr lang="zh-CN" altLang="en-US"/>
          </a:p>
          <a:p>
            <a:pPr algn="just" eaLnBrk="0" hangingPunct="0">
              <a:tabLst>
                <a:tab pos="754063" algn="l"/>
              </a:tabLst>
            </a:pPr>
            <a:endParaRPr lang="zh-CN" altLang="en-US"/>
          </a:p>
          <a:p>
            <a:pPr algn="just" eaLnBrk="0" hangingPunct="0">
              <a:tabLst>
                <a:tab pos="754063" algn="l"/>
              </a:tabLst>
            </a:pPr>
            <a:endParaRPr lang="zh-CN" altLang="en-US"/>
          </a:p>
          <a:p>
            <a:pPr algn="just" eaLnBrk="0" hangingPunct="0">
              <a:tabLst>
                <a:tab pos="754063" algn="l"/>
              </a:tabLst>
            </a:pPr>
            <a:r>
              <a:rPr lang="zh-CN" altLang="en-US"/>
              <a:t>画出流水线时空图，并计算流水线的实际吞吐率、加速比和效率。</a:t>
            </a:r>
          </a:p>
          <a:p>
            <a:pPr algn="just" eaLnBrk="0" hangingPunct="0">
              <a:tabLst>
                <a:tab pos="754063" algn="l"/>
              </a:tabLst>
            </a:pPr>
            <a:endParaRPr lang="zh-CN" altLang="en-US"/>
          </a:p>
        </p:txBody>
      </p:sp>
      <p:graphicFrame>
        <p:nvGraphicFramePr>
          <p:cNvPr id="78850" name="Object 3"/>
          <p:cNvGraphicFramePr>
            <a:graphicFrameLocks/>
          </p:cNvGraphicFramePr>
          <p:nvPr/>
        </p:nvGraphicFramePr>
        <p:xfrm>
          <a:off x="1981200" y="3657600"/>
          <a:ext cx="3378200" cy="1011238"/>
        </p:xfrm>
        <a:graphic>
          <a:graphicData uri="http://schemas.openxmlformats.org/presentationml/2006/ole">
            <mc:AlternateContent xmlns:mc="http://schemas.openxmlformats.org/markup-compatibility/2006">
              <mc:Choice xmlns:v="urn:schemas-microsoft-com:vml" Requires="v">
                <p:oleObj spid="_x0000_s274510" r:id="rId4" imgW="3377880" imgH="1010880" progId="Equation.3">
                  <p:embed/>
                </p:oleObj>
              </mc:Choice>
              <mc:Fallback>
                <p:oleObj r:id="rId4" imgW="3377880" imgH="10108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657600"/>
                        <a:ext cx="3378200"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3" name="Rectangle 4"/>
          <p:cNvSpPr>
            <a:spLocks noChangeArrowheads="1"/>
          </p:cNvSpPr>
          <p:nvPr/>
        </p:nvSpPr>
        <p:spPr bwMode="auto">
          <a:xfrm>
            <a:off x="304800" y="990600"/>
            <a:ext cx="77724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algn="ctr"/>
            <a:r>
              <a:rPr lang="en-US" altLang="zh-CN" sz="3200"/>
              <a:t>[</a:t>
            </a:r>
            <a:r>
              <a:rPr lang="zh-CN" altLang="en-US" sz="3200"/>
              <a:t>习题</a:t>
            </a:r>
            <a:r>
              <a:rPr lang="en-US" altLang="zh-CN" sz="3200"/>
              <a:t>5.9]</a:t>
            </a:r>
          </a:p>
        </p:txBody>
      </p:sp>
      <p:sp>
        <p:nvSpPr>
          <p:cNvPr id="2" name="日期占位符 1"/>
          <p:cNvSpPr>
            <a:spLocks noGrp="1"/>
          </p:cNvSpPr>
          <p:nvPr>
            <p:ph type="dt" sz="half" idx="10"/>
          </p:nvPr>
        </p:nvSpPr>
        <p:spPr/>
        <p:txBody>
          <a:bodyPr/>
          <a:lstStyle/>
          <a:p>
            <a:pPr>
              <a:defRPr/>
            </a:pPr>
            <a:fld id="{F3A7CC92-E8F6-4705-9597-DA3E83780A2D}"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240</a:t>
            </a:fld>
            <a:endParaRPr lang="en-US" altLang="zh-CN" dirty="0"/>
          </a:p>
        </p:txBody>
      </p:sp>
    </p:spTree>
    <p:extLst>
      <p:ext uri="{BB962C8B-B14F-4D97-AF65-F5344CB8AC3E}">
        <p14:creationId xmlns:p14="http://schemas.microsoft.com/office/powerpoint/2010/main" val="376967852"/>
      </p:ext>
    </p:extLst>
  </p:cSld>
  <p:clrMapOvr>
    <a:masterClrMapping/>
  </p:clrMapOvr>
  <p:transition spd="med">
    <p:zoom/>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38595" name="Rectangle 2"/>
          <p:cNvSpPr>
            <a:spLocks noChangeArrowheads="1"/>
          </p:cNvSpPr>
          <p:nvPr/>
        </p:nvSpPr>
        <p:spPr bwMode="auto">
          <a:xfrm>
            <a:off x="533400" y="1143000"/>
            <a:ext cx="86106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eaLnBrk="0" hangingPunct="0"/>
            <a:r>
              <a:rPr lang="en-US" altLang="zh-CN"/>
              <a:t>             </a:t>
            </a:r>
            <a:r>
              <a:rPr lang="zh-CN" altLang="en-US"/>
              <a:t>为了取得较高的速度，我们需要一次将乘法作完，设源操作数存放在寄存器</a:t>
            </a:r>
            <a:r>
              <a:rPr lang="en-US" altLang="zh-CN"/>
              <a:t>A</a:t>
            </a:r>
            <a:r>
              <a:rPr lang="zh-CN" altLang="en-US"/>
              <a:t>、</a:t>
            </a:r>
            <a:r>
              <a:rPr lang="en-US" altLang="zh-CN"/>
              <a:t>B</a:t>
            </a:r>
            <a:r>
              <a:rPr lang="zh-CN" altLang="en-US"/>
              <a:t>中，中间结果存放在寄存器</a:t>
            </a:r>
            <a:r>
              <a:rPr lang="en-US" altLang="zh-CN"/>
              <a:t>R</a:t>
            </a:r>
            <a:r>
              <a:rPr lang="zh-CN" altLang="en-US"/>
              <a:t>中，最后结果存放在寄存器</a:t>
            </a:r>
            <a:r>
              <a:rPr lang="en-US" altLang="zh-CN"/>
              <a:t>F</a:t>
            </a:r>
            <a:r>
              <a:rPr lang="zh-CN" altLang="en-US"/>
              <a:t>中，则执行的指令序列如下所示：</a:t>
            </a:r>
          </a:p>
          <a:p>
            <a:pPr algn="just" eaLnBrk="0" hangingPunct="0"/>
            <a:r>
              <a:rPr lang="en-US" altLang="zh-CN"/>
              <a:t>I1</a:t>
            </a:r>
            <a:r>
              <a:rPr lang="zh-CN" altLang="en-US"/>
              <a:t>：		</a:t>
            </a:r>
            <a:r>
              <a:rPr lang="en-US" altLang="zh-CN"/>
              <a:t>R1←A1*B1</a:t>
            </a:r>
          </a:p>
          <a:p>
            <a:pPr algn="just" eaLnBrk="0" hangingPunct="0"/>
            <a:r>
              <a:rPr lang="en-US" altLang="zh-CN"/>
              <a:t>I2</a:t>
            </a:r>
            <a:r>
              <a:rPr lang="zh-CN" altLang="en-US"/>
              <a:t>：		</a:t>
            </a:r>
            <a:r>
              <a:rPr lang="en-US" altLang="zh-CN"/>
              <a:t>R2←A2*B2</a:t>
            </a:r>
          </a:p>
          <a:p>
            <a:pPr algn="just" eaLnBrk="0" hangingPunct="0"/>
            <a:r>
              <a:rPr lang="en-US" altLang="zh-CN"/>
              <a:t>I3</a:t>
            </a:r>
            <a:r>
              <a:rPr lang="zh-CN" altLang="en-US"/>
              <a:t>：		</a:t>
            </a:r>
            <a:r>
              <a:rPr lang="en-US" altLang="zh-CN"/>
              <a:t>R3←A3*B3</a:t>
            </a:r>
          </a:p>
          <a:p>
            <a:pPr algn="just" eaLnBrk="0" hangingPunct="0"/>
            <a:r>
              <a:rPr lang="en-US" altLang="zh-CN"/>
              <a:t>I4</a:t>
            </a:r>
            <a:r>
              <a:rPr lang="zh-CN" altLang="en-US"/>
              <a:t>：		</a:t>
            </a:r>
            <a:r>
              <a:rPr lang="en-US" altLang="zh-CN"/>
              <a:t>R4←A4*B4</a:t>
            </a:r>
          </a:p>
          <a:p>
            <a:pPr algn="just" eaLnBrk="0" hangingPunct="0"/>
            <a:r>
              <a:rPr lang="en-US" altLang="zh-CN"/>
              <a:t>I5</a:t>
            </a:r>
            <a:r>
              <a:rPr lang="zh-CN" altLang="en-US"/>
              <a:t>：		</a:t>
            </a:r>
            <a:r>
              <a:rPr lang="en-US" altLang="zh-CN"/>
              <a:t>R5←A5*B5</a:t>
            </a:r>
          </a:p>
          <a:p>
            <a:pPr algn="just" eaLnBrk="0" hangingPunct="0"/>
            <a:r>
              <a:rPr lang="en-US" altLang="zh-CN"/>
              <a:t>I6</a:t>
            </a:r>
            <a:r>
              <a:rPr lang="zh-CN" altLang="en-US"/>
              <a:t>：		</a:t>
            </a:r>
            <a:r>
              <a:rPr lang="en-US" altLang="zh-CN"/>
              <a:t>R6←A6*B6</a:t>
            </a:r>
          </a:p>
          <a:p>
            <a:pPr algn="just" eaLnBrk="0" hangingPunct="0"/>
            <a:r>
              <a:rPr lang="en-US" altLang="zh-CN"/>
              <a:t>I7</a:t>
            </a:r>
            <a:r>
              <a:rPr lang="zh-CN" altLang="en-US"/>
              <a:t>：		</a:t>
            </a:r>
            <a:r>
              <a:rPr lang="en-US" altLang="zh-CN"/>
              <a:t>R7←R1+R2</a:t>
            </a:r>
          </a:p>
          <a:p>
            <a:pPr algn="just" eaLnBrk="0" hangingPunct="0"/>
            <a:r>
              <a:rPr lang="en-US" altLang="zh-CN"/>
              <a:t>I8</a:t>
            </a:r>
            <a:r>
              <a:rPr lang="zh-CN" altLang="en-US"/>
              <a:t>：		</a:t>
            </a:r>
            <a:r>
              <a:rPr lang="en-US" altLang="zh-CN"/>
              <a:t>R8←R3+R4</a:t>
            </a:r>
          </a:p>
          <a:p>
            <a:pPr algn="just" eaLnBrk="0" hangingPunct="0"/>
            <a:r>
              <a:rPr lang="en-US" altLang="zh-CN"/>
              <a:t>I9</a:t>
            </a:r>
            <a:r>
              <a:rPr lang="zh-CN" altLang="en-US"/>
              <a:t>：		</a:t>
            </a:r>
            <a:r>
              <a:rPr lang="en-US" altLang="zh-CN"/>
              <a:t>R9←R5+R6</a:t>
            </a:r>
          </a:p>
          <a:p>
            <a:pPr algn="just" eaLnBrk="0" hangingPunct="0"/>
            <a:r>
              <a:rPr lang="en-US" altLang="zh-CN"/>
              <a:t>I10</a:t>
            </a:r>
            <a:r>
              <a:rPr lang="zh-CN" altLang="en-US"/>
              <a:t>：		</a:t>
            </a:r>
            <a:r>
              <a:rPr lang="en-US" altLang="zh-CN"/>
              <a:t>R10←R7+R8</a:t>
            </a:r>
          </a:p>
          <a:p>
            <a:pPr algn="just" eaLnBrk="0" hangingPunct="0"/>
            <a:r>
              <a:rPr lang="en-US" altLang="zh-CN"/>
              <a:t>I11</a:t>
            </a:r>
            <a:r>
              <a:rPr lang="zh-CN" altLang="en-US"/>
              <a:t>：		</a:t>
            </a:r>
            <a:r>
              <a:rPr lang="en-US" altLang="zh-CN"/>
              <a:t>F←R9+R10</a:t>
            </a:r>
          </a:p>
        </p:txBody>
      </p:sp>
      <p:sp>
        <p:nvSpPr>
          <p:cNvPr id="238596" name="Rectangle 3"/>
          <p:cNvSpPr>
            <a:spLocks noChangeArrowheads="1"/>
          </p:cNvSpPr>
          <p:nvPr/>
        </p:nvSpPr>
        <p:spPr bwMode="auto">
          <a:xfrm>
            <a:off x="0" y="1295400"/>
            <a:ext cx="1828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algn="ctr"/>
            <a:r>
              <a:rPr lang="en-US" altLang="zh-CN" sz="3200">
                <a:solidFill>
                  <a:srgbClr val="FF0000"/>
                </a:solidFill>
              </a:rPr>
              <a:t>[</a:t>
            </a:r>
            <a:r>
              <a:rPr lang="zh-CN" altLang="en-US" sz="3200">
                <a:solidFill>
                  <a:srgbClr val="FF0000"/>
                </a:solidFill>
              </a:rPr>
              <a:t>解答</a:t>
            </a:r>
            <a:r>
              <a:rPr lang="en-US" altLang="zh-CN" sz="3200">
                <a:solidFill>
                  <a:srgbClr val="FF0000"/>
                </a:solidFill>
              </a:rPr>
              <a:t>]</a:t>
            </a:r>
            <a:r>
              <a:rPr lang="en-US" altLang="zh-CN" sz="3200"/>
              <a:t/>
            </a:r>
            <a:br>
              <a:rPr lang="en-US" altLang="zh-CN" sz="3200"/>
            </a:br>
            <a:endParaRPr lang="en-US" altLang="zh-CN" sz="3200"/>
          </a:p>
        </p:txBody>
      </p:sp>
      <p:sp>
        <p:nvSpPr>
          <p:cNvPr id="238597" name="Text Box 4"/>
          <p:cNvSpPr txBox="1">
            <a:spLocks noChangeArrowheads="1"/>
          </p:cNvSpPr>
          <p:nvPr/>
        </p:nvSpPr>
        <p:spPr bwMode="auto">
          <a:xfrm>
            <a:off x="4724400" y="3962400"/>
            <a:ext cx="39624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a:solidFill>
                  <a:srgbClr val="4844EE"/>
                </a:solidFill>
              </a:rPr>
              <a:t>这并不是唯一可能的计算方法。假设功能段的延迟为</a:t>
            </a:r>
            <a:r>
              <a:rPr lang="en-US" altLang="zh-CN">
                <a:solidFill>
                  <a:srgbClr val="4844EE"/>
                </a:solidFill>
              </a:rPr>
              <a:t>Δt</a:t>
            </a:r>
            <a:r>
              <a:rPr lang="zh-CN" altLang="en-US">
                <a:solidFill>
                  <a:srgbClr val="4844EE"/>
                </a:solidFill>
              </a:rPr>
              <a:t>。时空图（不完全）如下，图中的数字是指令号。</a:t>
            </a:r>
          </a:p>
          <a:p>
            <a:pPr eaLnBrk="1" hangingPunct="1">
              <a:spcBef>
                <a:spcPct val="50000"/>
              </a:spcBef>
            </a:pPr>
            <a:endParaRPr lang="zh-CN" altLang="en-US">
              <a:solidFill>
                <a:srgbClr val="4844EE"/>
              </a:solidFill>
              <a:latin typeface="Tahoma" pitchFamily="34" charset="0"/>
            </a:endParaRPr>
          </a:p>
        </p:txBody>
      </p:sp>
      <p:sp>
        <p:nvSpPr>
          <p:cNvPr id="2" name="日期占位符 1"/>
          <p:cNvSpPr>
            <a:spLocks noGrp="1"/>
          </p:cNvSpPr>
          <p:nvPr>
            <p:ph type="dt" sz="half" idx="10"/>
          </p:nvPr>
        </p:nvSpPr>
        <p:spPr/>
        <p:txBody>
          <a:bodyPr/>
          <a:lstStyle/>
          <a:p>
            <a:pPr>
              <a:defRPr/>
            </a:pPr>
            <a:fld id="{30374E4E-7B33-4713-B522-3B06422E5CE8}"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241</a:t>
            </a:fld>
            <a:endParaRPr lang="en-US" altLang="zh-CN" dirty="0"/>
          </a:p>
        </p:txBody>
      </p:sp>
    </p:spTree>
    <p:extLst>
      <p:ext uri="{BB962C8B-B14F-4D97-AF65-F5344CB8AC3E}">
        <p14:creationId xmlns:p14="http://schemas.microsoft.com/office/powerpoint/2010/main" val="3511755249"/>
      </p:ext>
    </p:extLst>
  </p:cSld>
  <p:clrMapOvr>
    <a:masterClrMapping/>
  </p:clrMapOvr>
  <p:transition spd="med">
    <p:zoom/>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F53C89B-90B5-40C0-9930-45E81F4A2F7A}" type="datetime1">
              <a:rPr lang="zh-CN" altLang="en-US" sz="1400" smtClean="0"/>
              <a:t>2021/11/7</a:t>
            </a:fld>
            <a:endParaRPr lang="en-US" altLang="zh-CN" sz="1400"/>
          </a:p>
        </p:txBody>
      </p:sp>
      <p:sp>
        <p:nvSpPr>
          <p:cNvPr id="23961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grpSp>
        <p:nvGrpSpPr>
          <p:cNvPr id="239621" name="Group 2"/>
          <p:cNvGrpSpPr>
            <a:grpSpLocks/>
          </p:cNvGrpSpPr>
          <p:nvPr/>
        </p:nvGrpSpPr>
        <p:grpSpPr bwMode="auto">
          <a:xfrm>
            <a:off x="304800" y="1752600"/>
            <a:ext cx="8839200" cy="3830638"/>
            <a:chOff x="192" y="1104"/>
            <a:chExt cx="5568" cy="2413"/>
          </a:xfrm>
        </p:grpSpPr>
        <p:sp>
          <p:nvSpPr>
            <p:cNvPr id="239622" name="Rectangle 3"/>
            <p:cNvSpPr>
              <a:spLocks noChangeArrowheads="1"/>
            </p:cNvSpPr>
            <p:nvPr/>
          </p:nvSpPr>
          <p:spPr bwMode="auto">
            <a:xfrm>
              <a:off x="5415" y="3165"/>
              <a:ext cx="15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23" name="Rectangle 4"/>
            <p:cNvSpPr>
              <a:spLocks noChangeArrowheads="1"/>
            </p:cNvSpPr>
            <p:nvPr/>
          </p:nvSpPr>
          <p:spPr bwMode="auto">
            <a:xfrm>
              <a:off x="5415" y="2880"/>
              <a:ext cx="153"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24" name="Rectangle 5"/>
            <p:cNvSpPr>
              <a:spLocks noChangeArrowheads="1"/>
            </p:cNvSpPr>
            <p:nvPr/>
          </p:nvSpPr>
          <p:spPr bwMode="auto">
            <a:xfrm>
              <a:off x="5415" y="2592"/>
              <a:ext cx="1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25" name="Rectangle 6"/>
            <p:cNvSpPr>
              <a:spLocks noChangeArrowheads="1"/>
            </p:cNvSpPr>
            <p:nvPr/>
          </p:nvSpPr>
          <p:spPr bwMode="auto">
            <a:xfrm>
              <a:off x="5415" y="2297"/>
              <a:ext cx="153"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26" name="Rectangle 7"/>
            <p:cNvSpPr>
              <a:spLocks noChangeArrowheads="1"/>
            </p:cNvSpPr>
            <p:nvPr/>
          </p:nvSpPr>
          <p:spPr bwMode="auto">
            <a:xfrm>
              <a:off x="5415" y="2011"/>
              <a:ext cx="15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27" name="Rectangle 8"/>
            <p:cNvSpPr>
              <a:spLocks noChangeArrowheads="1"/>
            </p:cNvSpPr>
            <p:nvPr/>
          </p:nvSpPr>
          <p:spPr bwMode="auto">
            <a:xfrm>
              <a:off x="5415" y="1726"/>
              <a:ext cx="153"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28" name="Rectangle 9"/>
            <p:cNvSpPr>
              <a:spLocks noChangeArrowheads="1"/>
            </p:cNvSpPr>
            <p:nvPr/>
          </p:nvSpPr>
          <p:spPr bwMode="auto">
            <a:xfrm>
              <a:off x="5415" y="1440"/>
              <a:ext cx="15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29" name="Rectangle 10"/>
            <p:cNvSpPr>
              <a:spLocks noChangeArrowheads="1"/>
            </p:cNvSpPr>
            <p:nvPr/>
          </p:nvSpPr>
          <p:spPr bwMode="auto">
            <a:xfrm>
              <a:off x="5107" y="3165"/>
              <a:ext cx="308"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30" name="Rectangle 11"/>
            <p:cNvSpPr>
              <a:spLocks noChangeArrowheads="1"/>
            </p:cNvSpPr>
            <p:nvPr/>
          </p:nvSpPr>
          <p:spPr bwMode="auto">
            <a:xfrm>
              <a:off x="5107" y="2880"/>
              <a:ext cx="30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31" name="Rectangle 12"/>
            <p:cNvSpPr>
              <a:spLocks noChangeArrowheads="1"/>
            </p:cNvSpPr>
            <p:nvPr/>
          </p:nvSpPr>
          <p:spPr bwMode="auto">
            <a:xfrm>
              <a:off x="5107" y="259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32" name="Rectangle 13"/>
            <p:cNvSpPr>
              <a:spLocks noChangeArrowheads="1"/>
            </p:cNvSpPr>
            <p:nvPr/>
          </p:nvSpPr>
          <p:spPr bwMode="auto">
            <a:xfrm>
              <a:off x="5107" y="2297"/>
              <a:ext cx="30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33" name="Rectangle 14"/>
            <p:cNvSpPr>
              <a:spLocks noChangeArrowheads="1"/>
            </p:cNvSpPr>
            <p:nvPr/>
          </p:nvSpPr>
          <p:spPr bwMode="auto">
            <a:xfrm>
              <a:off x="5107" y="2011"/>
              <a:ext cx="30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34" name="Rectangle 15"/>
            <p:cNvSpPr>
              <a:spLocks noChangeArrowheads="1"/>
            </p:cNvSpPr>
            <p:nvPr/>
          </p:nvSpPr>
          <p:spPr bwMode="auto">
            <a:xfrm>
              <a:off x="5107" y="1726"/>
              <a:ext cx="30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11</a:t>
              </a:r>
            </a:p>
          </p:txBody>
        </p:sp>
        <p:sp>
          <p:nvSpPr>
            <p:cNvPr id="239635" name="Rectangle 16"/>
            <p:cNvSpPr>
              <a:spLocks noChangeArrowheads="1"/>
            </p:cNvSpPr>
            <p:nvPr/>
          </p:nvSpPr>
          <p:spPr bwMode="auto">
            <a:xfrm>
              <a:off x="5107" y="1440"/>
              <a:ext cx="30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19</a:t>
              </a:r>
            </a:p>
          </p:txBody>
        </p:sp>
        <p:sp>
          <p:nvSpPr>
            <p:cNvPr id="239636" name="Rectangle 17"/>
            <p:cNvSpPr>
              <a:spLocks noChangeArrowheads="1"/>
            </p:cNvSpPr>
            <p:nvPr/>
          </p:nvSpPr>
          <p:spPr bwMode="auto">
            <a:xfrm>
              <a:off x="4800" y="3165"/>
              <a:ext cx="30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37" name="Rectangle 18"/>
            <p:cNvSpPr>
              <a:spLocks noChangeArrowheads="1"/>
            </p:cNvSpPr>
            <p:nvPr/>
          </p:nvSpPr>
          <p:spPr bwMode="auto">
            <a:xfrm>
              <a:off x="4800" y="2880"/>
              <a:ext cx="30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38" name="Rectangle 19"/>
            <p:cNvSpPr>
              <a:spLocks noChangeArrowheads="1"/>
            </p:cNvSpPr>
            <p:nvPr/>
          </p:nvSpPr>
          <p:spPr bwMode="auto">
            <a:xfrm>
              <a:off x="4800" y="2592"/>
              <a:ext cx="3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11</a:t>
              </a:r>
            </a:p>
          </p:txBody>
        </p:sp>
        <p:sp>
          <p:nvSpPr>
            <p:cNvPr id="239639" name="Rectangle 20"/>
            <p:cNvSpPr>
              <a:spLocks noChangeArrowheads="1"/>
            </p:cNvSpPr>
            <p:nvPr/>
          </p:nvSpPr>
          <p:spPr bwMode="auto">
            <a:xfrm>
              <a:off x="4800" y="2297"/>
              <a:ext cx="30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40" name="Rectangle 21"/>
            <p:cNvSpPr>
              <a:spLocks noChangeArrowheads="1"/>
            </p:cNvSpPr>
            <p:nvPr/>
          </p:nvSpPr>
          <p:spPr bwMode="auto">
            <a:xfrm>
              <a:off x="4800" y="2011"/>
              <a:ext cx="30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41" name="Rectangle 22"/>
            <p:cNvSpPr>
              <a:spLocks noChangeArrowheads="1"/>
            </p:cNvSpPr>
            <p:nvPr/>
          </p:nvSpPr>
          <p:spPr bwMode="auto">
            <a:xfrm>
              <a:off x="4800" y="1726"/>
              <a:ext cx="30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42" name="Rectangle 23"/>
            <p:cNvSpPr>
              <a:spLocks noChangeArrowheads="1"/>
            </p:cNvSpPr>
            <p:nvPr/>
          </p:nvSpPr>
          <p:spPr bwMode="auto">
            <a:xfrm>
              <a:off x="4800" y="1440"/>
              <a:ext cx="30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18</a:t>
              </a:r>
            </a:p>
          </p:txBody>
        </p:sp>
        <p:sp>
          <p:nvSpPr>
            <p:cNvPr id="239643" name="Rectangle 24"/>
            <p:cNvSpPr>
              <a:spLocks noChangeArrowheads="1"/>
            </p:cNvSpPr>
            <p:nvPr/>
          </p:nvSpPr>
          <p:spPr bwMode="auto">
            <a:xfrm>
              <a:off x="4493" y="3165"/>
              <a:ext cx="30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44" name="Rectangle 25"/>
            <p:cNvSpPr>
              <a:spLocks noChangeArrowheads="1"/>
            </p:cNvSpPr>
            <p:nvPr/>
          </p:nvSpPr>
          <p:spPr bwMode="auto">
            <a:xfrm>
              <a:off x="4493" y="2880"/>
              <a:ext cx="30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11</a:t>
              </a:r>
            </a:p>
          </p:txBody>
        </p:sp>
        <p:sp>
          <p:nvSpPr>
            <p:cNvPr id="239645" name="Rectangle 26"/>
            <p:cNvSpPr>
              <a:spLocks noChangeArrowheads="1"/>
            </p:cNvSpPr>
            <p:nvPr/>
          </p:nvSpPr>
          <p:spPr bwMode="auto">
            <a:xfrm>
              <a:off x="4493" y="2592"/>
              <a:ext cx="3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46" name="Rectangle 27"/>
            <p:cNvSpPr>
              <a:spLocks noChangeArrowheads="1"/>
            </p:cNvSpPr>
            <p:nvPr/>
          </p:nvSpPr>
          <p:spPr bwMode="auto">
            <a:xfrm>
              <a:off x="4493" y="2297"/>
              <a:ext cx="30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47" name="Rectangle 28"/>
            <p:cNvSpPr>
              <a:spLocks noChangeArrowheads="1"/>
            </p:cNvSpPr>
            <p:nvPr/>
          </p:nvSpPr>
          <p:spPr bwMode="auto">
            <a:xfrm>
              <a:off x="4493" y="2011"/>
              <a:ext cx="30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48" name="Rectangle 29"/>
            <p:cNvSpPr>
              <a:spLocks noChangeArrowheads="1"/>
            </p:cNvSpPr>
            <p:nvPr/>
          </p:nvSpPr>
          <p:spPr bwMode="auto">
            <a:xfrm>
              <a:off x="4493" y="1726"/>
              <a:ext cx="30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49" name="Rectangle 30"/>
            <p:cNvSpPr>
              <a:spLocks noChangeArrowheads="1"/>
            </p:cNvSpPr>
            <p:nvPr/>
          </p:nvSpPr>
          <p:spPr bwMode="auto">
            <a:xfrm>
              <a:off x="4493" y="1440"/>
              <a:ext cx="30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17</a:t>
              </a:r>
            </a:p>
          </p:txBody>
        </p:sp>
        <p:sp>
          <p:nvSpPr>
            <p:cNvPr id="239650" name="Rectangle 31"/>
            <p:cNvSpPr>
              <a:spLocks noChangeArrowheads="1"/>
            </p:cNvSpPr>
            <p:nvPr/>
          </p:nvSpPr>
          <p:spPr bwMode="auto">
            <a:xfrm>
              <a:off x="4237"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11</a:t>
              </a:r>
            </a:p>
          </p:txBody>
        </p:sp>
        <p:sp>
          <p:nvSpPr>
            <p:cNvPr id="239651" name="Rectangle 32"/>
            <p:cNvSpPr>
              <a:spLocks noChangeArrowheads="1"/>
            </p:cNvSpPr>
            <p:nvPr/>
          </p:nvSpPr>
          <p:spPr bwMode="auto">
            <a:xfrm>
              <a:off x="4237"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52" name="Rectangle 33"/>
            <p:cNvSpPr>
              <a:spLocks noChangeArrowheads="1"/>
            </p:cNvSpPr>
            <p:nvPr/>
          </p:nvSpPr>
          <p:spPr bwMode="auto">
            <a:xfrm>
              <a:off x="4237"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53" name="Rectangle 34"/>
            <p:cNvSpPr>
              <a:spLocks noChangeArrowheads="1"/>
            </p:cNvSpPr>
            <p:nvPr/>
          </p:nvSpPr>
          <p:spPr bwMode="auto">
            <a:xfrm>
              <a:off x="4237"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54" name="Rectangle 35"/>
            <p:cNvSpPr>
              <a:spLocks noChangeArrowheads="1"/>
            </p:cNvSpPr>
            <p:nvPr/>
          </p:nvSpPr>
          <p:spPr bwMode="auto">
            <a:xfrm>
              <a:off x="4237"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55" name="Rectangle 36"/>
            <p:cNvSpPr>
              <a:spLocks noChangeArrowheads="1"/>
            </p:cNvSpPr>
            <p:nvPr/>
          </p:nvSpPr>
          <p:spPr bwMode="auto">
            <a:xfrm>
              <a:off x="4237"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56" name="Rectangle 37"/>
            <p:cNvSpPr>
              <a:spLocks noChangeArrowheads="1"/>
            </p:cNvSpPr>
            <p:nvPr/>
          </p:nvSpPr>
          <p:spPr bwMode="auto">
            <a:xfrm>
              <a:off x="4237"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16</a:t>
              </a:r>
            </a:p>
          </p:txBody>
        </p:sp>
        <p:sp>
          <p:nvSpPr>
            <p:cNvPr id="239657" name="Rectangle 38"/>
            <p:cNvSpPr>
              <a:spLocks noChangeArrowheads="1"/>
            </p:cNvSpPr>
            <p:nvPr/>
          </p:nvSpPr>
          <p:spPr bwMode="auto">
            <a:xfrm>
              <a:off x="3930" y="3165"/>
              <a:ext cx="30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58" name="Rectangle 39"/>
            <p:cNvSpPr>
              <a:spLocks noChangeArrowheads="1"/>
            </p:cNvSpPr>
            <p:nvPr/>
          </p:nvSpPr>
          <p:spPr bwMode="auto">
            <a:xfrm>
              <a:off x="3930" y="2880"/>
              <a:ext cx="30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59" name="Rectangle 40"/>
            <p:cNvSpPr>
              <a:spLocks noChangeArrowheads="1"/>
            </p:cNvSpPr>
            <p:nvPr/>
          </p:nvSpPr>
          <p:spPr bwMode="auto">
            <a:xfrm>
              <a:off x="3930" y="2592"/>
              <a:ext cx="3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60" name="Rectangle 41"/>
            <p:cNvSpPr>
              <a:spLocks noChangeArrowheads="1"/>
            </p:cNvSpPr>
            <p:nvPr/>
          </p:nvSpPr>
          <p:spPr bwMode="auto">
            <a:xfrm>
              <a:off x="3930" y="2297"/>
              <a:ext cx="30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61" name="Rectangle 42"/>
            <p:cNvSpPr>
              <a:spLocks noChangeArrowheads="1"/>
            </p:cNvSpPr>
            <p:nvPr/>
          </p:nvSpPr>
          <p:spPr bwMode="auto">
            <a:xfrm>
              <a:off x="3930" y="2011"/>
              <a:ext cx="30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62" name="Rectangle 43"/>
            <p:cNvSpPr>
              <a:spLocks noChangeArrowheads="1"/>
            </p:cNvSpPr>
            <p:nvPr/>
          </p:nvSpPr>
          <p:spPr bwMode="auto">
            <a:xfrm>
              <a:off x="3930" y="1726"/>
              <a:ext cx="30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10</a:t>
              </a:r>
            </a:p>
          </p:txBody>
        </p:sp>
        <p:sp>
          <p:nvSpPr>
            <p:cNvPr id="239663" name="Rectangle 44"/>
            <p:cNvSpPr>
              <a:spLocks noChangeArrowheads="1"/>
            </p:cNvSpPr>
            <p:nvPr/>
          </p:nvSpPr>
          <p:spPr bwMode="auto">
            <a:xfrm>
              <a:off x="3930" y="1440"/>
              <a:ext cx="30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15</a:t>
              </a:r>
            </a:p>
          </p:txBody>
        </p:sp>
        <p:sp>
          <p:nvSpPr>
            <p:cNvPr id="239664" name="Rectangle 45"/>
            <p:cNvSpPr>
              <a:spLocks noChangeArrowheads="1"/>
            </p:cNvSpPr>
            <p:nvPr/>
          </p:nvSpPr>
          <p:spPr bwMode="auto">
            <a:xfrm>
              <a:off x="3622" y="3165"/>
              <a:ext cx="308"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65" name="Rectangle 46"/>
            <p:cNvSpPr>
              <a:spLocks noChangeArrowheads="1"/>
            </p:cNvSpPr>
            <p:nvPr/>
          </p:nvSpPr>
          <p:spPr bwMode="auto">
            <a:xfrm>
              <a:off x="3315" y="3165"/>
              <a:ext cx="30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66" name="Rectangle 47"/>
            <p:cNvSpPr>
              <a:spLocks noChangeArrowheads="1"/>
            </p:cNvSpPr>
            <p:nvPr/>
          </p:nvSpPr>
          <p:spPr bwMode="auto">
            <a:xfrm>
              <a:off x="3059"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10</a:t>
              </a:r>
            </a:p>
          </p:txBody>
        </p:sp>
        <p:sp>
          <p:nvSpPr>
            <p:cNvPr id="239667" name="Rectangle 48"/>
            <p:cNvSpPr>
              <a:spLocks noChangeArrowheads="1"/>
            </p:cNvSpPr>
            <p:nvPr/>
          </p:nvSpPr>
          <p:spPr bwMode="auto">
            <a:xfrm>
              <a:off x="2803"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68" name="Rectangle 49"/>
            <p:cNvSpPr>
              <a:spLocks noChangeArrowheads="1"/>
            </p:cNvSpPr>
            <p:nvPr/>
          </p:nvSpPr>
          <p:spPr bwMode="auto">
            <a:xfrm>
              <a:off x="2496" y="3165"/>
              <a:ext cx="30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9</a:t>
              </a:r>
            </a:p>
          </p:txBody>
        </p:sp>
        <p:sp>
          <p:nvSpPr>
            <p:cNvPr id="239669" name="Rectangle 50"/>
            <p:cNvSpPr>
              <a:spLocks noChangeArrowheads="1"/>
            </p:cNvSpPr>
            <p:nvPr/>
          </p:nvSpPr>
          <p:spPr bwMode="auto">
            <a:xfrm>
              <a:off x="2240"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70" name="Rectangle 51"/>
            <p:cNvSpPr>
              <a:spLocks noChangeArrowheads="1"/>
            </p:cNvSpPr>
            <p:nvPr/>
          </p:nvSpPr>
          <p:spPr bwMode="auto">
            <a:xfrm>
              <a:off x="1984"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8</a:t>
              </a:r>
            </a:p>
          </p:txBody>
        </p:sp>
        <p:sp>
          <p:nvSpPr>
            <p:cNvPr id="239671" name="Rectangle 52"/>
            <p:cNvSpPr>
              <a:spLocks noChangeArrowheads="1"/>
            </p:cNvSpPr>
            <p:nvPr/>
          </p:nvSpPr>
          <p:spPr bwMode="auto">
            <a:xfrm>
              <a:off x="1728"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7</a:t>
              </a:r>
            </a:p>
          </p:txBody>
        </p:sp>
        <p:sp>
          <p:nvSpPr>
            <p:cNvPr id="239672" name="Rectangle 53"/>
            <p:cNvSpPr>
              <a:spLocks noChangeArrowheads="1"/>
            </p:cNvSpPr>
            <p:nvPr/>
          </p:nvSpPr>
          <p:spPr bwMode="auto">
            <a:xfrm>
              <a:off x="1472"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6</a:t>
              </a:r>
            </a:p>
          </p:txBody>
        </p:sp>
        <p:sp>
          <p:nvSpPr>
            <p:cNvPr id="239673" name="Rectangle 54"/>
            <p:cNvSpPr>
              <a:spLocks noChangeArrowheads="1"/>
            </p:cNvSpPr>
            <p:nvPr/>
          </p:nvSpPr>
          <p:spPr bwMode="auto">
            <a:xfrm>
              <a:off x="1216"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5</a:t>
              </a:r>
            </a:p>
          </p:txBody>
        </p:sp>
        <p:sp>
          <p:nvSpPr>
            <p:cNvPr id="239674" name="Rectangle 55"/>
            <p:cNvSpPr>
              <a:spLocks noChangeArrowheads="1"/>
            </p:cNvSpPr>
            <p:nvPr/>
          </p:nvSpPr>
          <p:spPr bwMode="auto">
            <a:xfrm>
              <a:off x="960"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4</a:t>
              </a:r>
            </a:p>
          </p:txBody>
        </p:sp>
        <p:sp>
          <p:nvSpPr>
            <p:cNvPr id="239675" name="Rectangle 56"/>
            <p:cNvSpPr>
              <a:spLocks noChangeArrowheads="1"/>
            </p:cNvSpPr>
            <p:nvPr/>
          </p:nvSpPr>
          <p:spPr bwMode="auto">
            <a:xfrm>
              <a:off x="704"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3</a:t>
              </a:r>
            </a:p>
            <a:p>
              <a:pPr algn="ctr" eaLnBrk="0" hangingPunct="0"/>
              <a:endParaRPr kumimoji="0" lang="en-US" altLang="zh-CN" sz="1400"/>
            </a:p>
          </p:txBody>
        </p:sp>
        <p:sp>
          <p:nvSpPr>
            <p:cNvPr id="239676" name="Rectangle 57"/>
            <p:cNvSpPr>
              <a:spLocks noChangeArrowheads="1"/>
            </p:cNvSpPr>
            <p:nvPr/>
          </p:nvSpPr>
          <p:spPr bwMode="auto">
            <a:xfrm>
              <a:off x="448"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2</a:t>
              </a:r>
            </a:p>
            <a:p>
              <a:pPr algn="ctr" eaLnBrk="0" hangingPunct="0"/>
              <a:endParaRPr kumimoji="0" lang="en-US" altLang="zh-CN" sz="1400"/>
            </a:p>
          </p:txBody>
        </p:sp>
        <p:sp>
          <p:nvSpPr>
            <p:cNvPr id="239677" name="Rectangle 58"/>
            <p:cNvSpPr>
              <a:spLocks noChangeArrowheads="1"/>
            </p:cNvSpPr>
            <p:nvPr/>
          </p:nvSpPr>
          <p:spPr bwMode="auto">
            <a:xfrm>
              <a:off x="192" y="3165"/>
              <a:ext cx="25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a:t>
              </a:r>
            </a:p>
          </p:txBody>
        </p:sp>
        <p:sp>
          <p:nvSpPr>
            <p:cNvPr id="239678" name="Rectangle 59"/>
            <p:cNvSpPr>
              <a:spLocks noChangeArrowheads="1"/>
            </p:cNvSpPr>
            <p:nvPr/>
          </p:nvSpPr>
          <p:spPr bwMode="auto">
            <a:xfrm>
              <a:off x="3622" y="2880"/>
              <a:ext cx="30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79" name="Rectangle 60"/>
            <p:cNvSpPr>
              <a:spLocks noChangeArrowheads="1"/>
            </p:cNvSpPr>
            <p:nvPr/>
          </p:nvSpPr>
          <p:spPr bwMode="auto">
            <a:xfrm>
              <a:off x="3315" y="2880"/>
              <a:ext cx="30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10</a:t>
              </a:r>
            </a:p>
          </p:txBody>
        </p:sp>
        <p:sp>
          <p:nvSpPr>
            <p:cNvPr id="239680" name="Rectangle 61"/>
            <p:cNvSpPr>
              <a:spLocks noChangeArrowheads="1"/>
            </p:cNvSpPr>
            <p:nvPr/>
          </p:nvSpPr>
          <p:spPr bwMode="auto">
            <a:xfrm>
              <a:off x="3059"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81" name="Rectangle 62"/>
            <p:cNvSpPr>
              <a:spLocks noChangeArrowheads="1"/>
            </p:cNvSpPr>
            <p:nvPr/>
          </p:nvSpPr>
          <p:spPr bwMode="auto">
            <a:xfrm>
              <a:off x="2803"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9</a:t>
              </a:r>
            </a:p>
          </p:txBody>
        </p:sp>
        <p:sp>
          <p:nvSpPr>
            <p:cNvPr id="239682" name="Rectangle 63"/>
            <p:cNvSpPr>
              <a:spLocks noChangeArrowheads="1"/>
            </p:cNvSpPr>
            <p:nvPr/>
          </p:nvSpPr>
          <p:spPr bwMode="auto">
            <a:xfrm>
              <a:off x="2496" y="2880"/>
              <a:ext cx="30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83" name="Rectangle 64"/>
            <p:cNvSpPr>
              <a:spLocks noChangeArrowheads="1"/>
            </p:cNvSpPr>
            <p:nvPr/>
          </p:nvSpPr>
          <p:spPr bwMode="auto">
            <a:xfrm>
              <a:off x="2240"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8</a:t>
              </a:r>
            </a:p>
          </p:txBody>
        </p:sp>
        <p:sp>
          <p:nvSpPr>
            <p:cNvPr id="239684" name="Rectangle 65"/>
            <p:cNvSpPr>
              <a:spLocks noChangeArrowheads="1"/>
            </p:cNvSpPr>
            <p:nvPr/>
          </p:nvSpPr>
          <p:spPr bwMode="auto">
            <a:xfrm>
              <a:off x="1984"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7</a:t>
              </a:r>
            </a:p>
          </p:txBody>
        </p:sp>
        <p:sp>
          <p:nvSpPr>
            <p:cNvPr id="239685" name="Rectangle 66"/>
            <p:cNvSpPr>
              <a:spLocks noChangeArrowheads="1"/>
            </p:cNvSpPr>
            <p:nvPr/>
          </p:nvSpPr>
          <p:spPr bwMode="auto">
            <a:xfrm>
              <a:off x="1728"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86" name="Rectangle 67"/>
            <p:cNvSpPr>
              <a:spLocks noChangeArrowheads="1"/>
            </p:cNvSpPr>
            <p:nvPr/>
          </p:nvSpPr>
          <p:spPr bwMode="auto">
            <a:xfrm>
              <a:off x="1472"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87" name="Rectangle 68"/>
            <p:cNvSpPr>
              <a:spLocks noChangeArrowheads="1"/>
            </p:cNvSpPr>
            <p:nvPr/>
          </p:nvSpPr>
          <p:spPr bwMode="auto">
            <a:xfrm>
              <a:off x="1216"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88" name="Rectangle 69"/>
            <p:cNvSpPr>
              <a:spLocks noChangeArrowheads="1"/>
            </p:cNvSpPr>
            <p:nvPr/>
          </p:nvSpPr>
          <p:spPr bwMode="auto">
            <a:xfrm>
              <a:off x="960"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89" name="Rectangle 70"/>
            <p:cNvSpPr>
              <a:spLocks noChangeArrowheads="1"/>
            </p:cNvSpPr>
            <p:nvPr/>
          </p:nvSpPr>
          <p:spPr bwMode="auto">
            <a:xfrm>
              <a:off x="704"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90" name="Rectangle 71"/>
            <p:cNvSpPr>
              <a:spLocks noChangeArrowheads="1"/>
            </p:cNvSpPr>
            <p:nvPr/>
          </p:nvSpPr>
          <p:spPr bwMode="auto">
            <a:xfrm>
              <a:off x="448"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91" name="Rectangle 72"/>
            <p:cNvSpPr>
              <a:spLocks noChangeArrowheads="1"/>
            </p:cNvSpPr>
            <p:nvPr/>
          </p:nvSpPr>
          <p:spPr bwMode="auto">
            <a:xfrm>
              <a:off x="192" y="2880"/>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92" name="Rectangle 73"/>
            <p:cNvSpPr>
              <a:spLocks noChangeArrowheads="1"/>
            </p:cNvSpPr>
            <p:nvPr/>
          </p:nvSpPr>
          <p:spPr bwMode="auto">
            <a:xfrm>
              <a:off x="3622" y="259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10</a:t>
              </a:r>
            </a:p>
          </p:txBody>
        </p:sp>
        <p:sp>
          <p:nvSpPr>
            <p:cNvPr id="239693" name="Rectangle 74"/>
            <p:cNvSpPr>
              <a:spLocks noChangeArrowheads="1"/>
            </p:cNvSpPr>
            <p:nvPr/>
          </p:nvSpPr>
          <p:spPr bwMode="auto">
            <a:xfrm>
              <a:off x="3315" y="2592"/>
              <a:ext cx="3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94" name="Rectangle 75"/>
            <p:cNvSpPr>
              <a:spLocks noChangeArrowheads="1"/>
            </p:cNvSpPr>
            <p:nvPr/>
          </p:nvSpPr>
          <p:spPr bwMode="auto">
            <a:xfrm>
              <a:off x="3059"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9</a:t>
              </a:r>
            </a:p>
          </p:txBody>
        </p:sp>
        <p:sp>
          <p:nvSpPr>
            <p:cNvPr id="239695" name="Rectangle 76"/>
            <p:cNvSpPr>
              <a:spLocks noChangeArrowheads="1"/>
            </p:cNvSpPr>
            <p:nvPr/>
          </p:nvSpPr>
          <p:spPr bwMode="auto">
            <a:xfrm>
              <a:off x="2803"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96" name="Rectangle 77"/>
            <p:cNvSpPr>
              <a:spLocks noChangeArrowheads="1"/>
            </p:cNvSpPr>
            <p:nvPr/>
          </p:nvSpPr>
          <p:spPr bwMode="auto">
            <a:xfrm>
              <a:off x="2496" y="2592"/>
              <a:ext cx="3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8</a:t>
              </a:r>
            </a:p>
          </p:txBody>
        </p:sp>
        <p:sp>
          <p:nvSpPr>
            <p:cNvPr id="239697" name="Rectangle 78"/>
            <p:cNvSpPr>
              <a:spLocks noChangeArrowheads="1"/>
            </p:cNvSpPr>
            <p:nvPr/>
          </p:nvSpPr>
          <p:spPr bwMode="auto">
            <a:xfrm>
              <a:off x="2240"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7</a:t>
              </a:r>
            </a:p>
          </p:txBody>
        </p:sp>
        <p:sp>
          <p:nvSpPr>
            <p:cNvPr id="239698" name="Rectangle 79"/>
            <p:cNvSpPr>
              <a:spLocks noChangeArrowheads="1"/>
            </p:cNvSpPr>
            <p:nvPr/>
          </p:nvSpPr>
          <p:spPr bwMode="auto">
            <a:xfrm>
              <a:off x="1984"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699" name="Rectangle 80"/>
            <p:cNvSpPr>
              <a:spLocks noChangeArrowheads="1"/>
            </p:cNvSpPr>
            <p:nvPr/>
          </p:nvSpPr>
          <p:spPr bwMode="auto">
            <a:xfrm>
              <a:off x="1728"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00" name="Rectangle 81"/>
            <p:cNvSpPr>
              <a:spLocks noChangeArrowheads="1"/>
            </p:cNvSpPr>
            <p:nvPr/>
          </p:nvSpPr>
          <p:spPr bwMode="auto">
            <a:xfrm>
              <a:off x="1472"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01" name="Rectangle 82"/>
            <p:cNvSpPr>
              <a:spLocks noChangeArrowheads="1"/>
            </p:cNvSpPr>
            <p:nvPr/>
          </p:nvSpPr>
          <p:spPr bwMode="auto">
            <a:xfrm>
              <a:off x="1216"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02" name="Rectangle 83"/>
            <p:cNvSpPr>
              <a:spLocks noChangeArrowheads="1"/>
            </p:cNvSpPr>
            <p:nvPr/>
          </p:nvSpPr>
          <p:spPr bwMode="auto">
            <a:xfrm>
              <a:off x="960"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03" name="Rectangle 84"/>
            <p:cNvSpPr>
              <a:spLocks noChangeArrowheads="1"/>
            </p:cNvSpPr>
            <p:nvPr/>
          </p:nvSpPr>
          <p:spPr bwMode="auto">
            <a:xfrm>
              <a:off x="704"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04" name="Rectangle 85"/>
            <p:cNvSpPr>
              <a:spLocks noChangeArrowheads="1"/>
            </p:cNvSpPr>
            <p:nvPr/>
          </p:nvSpPr>
          <p:spPr bwMode="auto">
            <a:xfrm>
              <a:off x="448"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05" name="Rectangle 86"/>
            <p:cNvSpPr>
              <a:spLocks noChangeArrowheads="1"/>
            </p:cNvSpPr>
            <p:nvPr/>
          </p:nvSpPr>
          <p:spPr bwMode="auto">
            <a:xfrm>
              <a:off x="192" y="2592"/>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06" name="Rectangle 87"/>
            <p:cNvSpPr>
              <a:spLocks noChangeArrowheads="1"/>
            </p:cNvSpPr>
            <p:nvPr/>
          </p:nvSpPr>
          <p:spPr bwMode="auto">
            <a:xfrm>
              <a:off x="3622" y="2297"/>
              <a:ext cx="30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07" name="Rectangle 88"/>
            <p:cNvSpPr>
              <a:spLocks noChangeArrowheads="1"/>
            </p:cNvSpPr>
            <p:nvPr/>
          </p:nvSpPr>
          <p:spPr bwMode="auto">
            <a:xfrm>
              <a:off x="3315" y="2297"/>
              <a:ext cx="30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08" name="Rectangle 89"/>
            <p:cNvSpPr>
              <a:spLocks noChangeArrowheads="1"/>
            </p:cNvSpPr>
            <p:nvPr/>
          </p:nvSpPr>
          <p:spPr bwMode="auto">
            <a:xfrm>
              <a:off x="3059"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09" name="Rectangle 90"/>
            <p:cNvSpPr>
              <a:spLocks noChangeArrowheads="1"/>
            </p:cNvSpPr>
            <p:nvPr/>
          </p:nvSpPr>
          <p:spPr bwMode="auto">
            <a:xfrm>
              <a:off x="2803"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10" name="Rectangle 91"/>
            <p:cNvSpPr>
              <a:spLocks noChangeArrowheads="1"/>
            </p:cNvSpPr>
            <p:nvPr/>
          </p:nvSpPr>
          <p:spPr bwMode="auto">
            <a:xfrm>
              <a:off x="2496" y="2297"/>
              <a:ext cx="30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11" name="Rectangle 92"/>
            <p:cNvSpPr>
              <a:spLocks noChangeArrowheads="1"/>
            </p:cNvSpPr>
            <p:nvPr/>
          </p:nvSpPr>
          <p:spPr bwMode="auto">
            <a:xfrm>
              <a:off x="2240"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12" name="Rectangle 93"/>
            <p:cNvSpPr>
              <a:spLocks noChangeArrowheads="1"/>
            </p:cNvSpPr>
            <p:nvPr/>
          </p:nvSpPr>
          <p:spPr bwMode="auto">
            <a:xfrm>
              <a:off x="1984"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13" name="Rectangle 94"/>
            <p:cNvSpPr>
              <a:spLocks noChangeArrowheads="1"/>
            </p:cNvSpPr>
            <p:nvPr/>
          </p:nvSpPr>
          <p:spPr bwMode="auto">
            <a:xfrm>
              <a:off x="1728"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6</a:t>
              </a:r>
            </a:p>
          </p:txBody>
        </p:sp>
        <p:sp>
          <p:nvSpPr>
            <p:cNvPr id="239714" name="Rectangle 95"/>
            <p:cNvSpPr>
              <a:spLocks noChangeArrowheads="1"/>
            </p:cNvSpPr>
            <p:nvPr/>
          </p:nvSpPr>
          <p:spPr bwMode="auto">
            <a:xfrm>
              <a:off x="1472"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5</a:t>
              </a:r>
            </a:p>
          </p:txBody>
        </p:sp>
        <p:sp>
          <p:nvSpPr>
            <p:cNvPr id="239715" name="Rectangle 96"/>
            <p:cNvSpPr>
              <a:spLocks noChangeArrowheads="1"/>
            </p:cNvSpPr>
            <p:nvPr/>
          </p:nvSpPr>
          <p:spPr bwMode="auto">
            <a:xfrm>
              <a:off x="1216"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4</a:t>
              </a:r>
            </a:p>
          </p:txBody>
        </p:sp>
        <p:sp>
          <p:nvSpPr>
            <p:cNvPr id="239716" name="Rectangle 97"/>
            <p:cNvSpPr>
              <a:spLocks noChangeArrowheads="1"/>
            </p:cNvSpPr>
            <p:nvPr/>
          </p:nvSpPr>
          <p:spPr bwMode="auto">
            <a:xfrm>
              <a:off x="960"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3</a:t>
              </a:r>
            </a:p>
          </p:txBody>
        </p:sp>
        <p:sp>
          <p:nvSpPr>
            <p:cNvPr id="239717" name="Rectangle 98"/>
            <p:cNvSpPr>
              <a:spLocks noChangeArrowheads="1"/>
            </p:cNvSpPr>
            <p:nvPr/>
          </p:nvSpPr>
          <p:spPr bwMode="auto">
            <a:xfrm>
              <a:off x="704"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2</a:t>
              </a:r>
            </a:p>
          </p:txBody>
        </p:sp>
        <p:sp>
          <p:nvSpPr>
            <p:cNvPr id="239718" name="Rectangle 99"/>
            <p:cNvSpPr>
              <a:spLocks noChangeArrowheads="1"/>
            </p:cNvSpPr>
            <p:nvPr/>
          </p:nvSpPr>
          <p:spPr bwMode="auto">
            <a:xfrm>
              <a:off x="448"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a:t>
              </a:r>
            </a:p>
          </p:txBody>
        </p:sp>
        <p:sp>
          <p:nvSpPr>
            <p:cNvPr id="239719" name="Rectangle 100"/>
            <p:cNvSpPr>
              <a:spLocks noChangeArrowheads="1"/>
            </p:cNvSpPr>
            <p:nvPr/>
          </p:nvSpPr>
          <p:spPr bwMode="auto">
            <a:xfrm>
              <a:off x="192" y="2297"/>
              <a:ext cx="25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20" name="Rectangle 101"/>
            <p:cNvSpPr>
              <a:spLocks noChangeArrowheads="1"/>
            </p:cNvSpPr>
            <p:nvPr/>
          </p:nvSpPr>
          <p:spPr bwMode="auto">
            <a:xfrm>
              <a:off x="3622" y="2011"/>
              <a:ext cx="30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21" name="Rectangle 102"/>
            <p:cNvSpPr>
              <a:spLocks noChangeArrowheads="1"/>
            </p:cNvSpPr>
            <p:nvPr/>
          </p:nvSpPr>
          <p:spPr bwMode="auto">
            <a:xfrm>
              <a:off x="3315" y="2011"/>
              <a:ext cx="30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22" name="Rectangle 103"/>
            <p:cNvSpPr>
              <a:spLocks noChangeArrowheads="1"/>
            </p:cNvSpPr>
            <p:nvPr/>
          </p:nvSpPr>
          <p:spPr bwMode="auto">
            <a:xfrm>
              <a:off x="3059"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23" name="Rectangle 104"/>
            <p:cNvSpPr>
              <a:spLocks noChangeArrowheads="1"/>
            </p:cNvSpPr>
            <p:nvPr/>
          </p:nvSpPr>
          <p:spPr bwMode="auto">
            <a:xfrm>
              <a:off x="2803"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24" name="Rectangle 105"/>
            <p:cNvSpPr>
              <a:spLocks noChangeArrowheads="1"/>
            </p:cNvSpPr>
            <p:nvPr/>
          </p:nvSpPr>
          <p:spPr bwMode="auto">
            <a:xfrm>
              <a:off x="2496" y="2011"/>
              <a:ext cx="30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25" name="Rectangle 106"/>
            <p:cNvSpPr>
              <a:spLocks noChangeArrowheads="1"/>
            </p:cNvSpPr>
            <p:nvPr/>
          </p:nvSpPr>
          <p:spPr bwMode="auto">
            <a:xfrm>
              <a:off x="2240"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26" name="Rectangle 107"/>
            <p:cNvSpPr>
              <a:spLocks noChangeArrowheads="1"/>
            </p:cNvSpPr>
            <p:nvPr/>
          </p:nvSpPr>
          <p:spPr bwMode="auto">
            <a:xfrm>
              <a:off x="1984"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6</a:t>
              </a:r>
            </a:p>
          </p:txBody>
        </p:sp>
        <p:sp>
          <p:nvSpPr>
            <p:cNvPr id="239727" name="Rectangle 108"/>
            <p:cNvSpPr>
              <a:spLocks noChangeArrowheads="1"/>
            </p:cNvSpPr>
            <p:nvPr/>
          </p:nvSpPr>
          <p:spPr bwMode="auto">
            <a:xfrm>
              <a:off x="1728"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5</a:t>
              </a:r>
            </a:p>
          </p:txBody>
        </p:sp>
        <p:sp>
          <p:nvSpPr>
            <p:cNvPr id="239728" name="Rectangle 109"/>
            <p:cNvSpPr>
              <a:spLocks noChangeArrowheads="1"/>
            </p:cNvSpPr>
            <p:nvPr/>
          </p:nvSpPr>
          <p:spPr bwMode="auto">
            <a:xfrm>
              <a:off x="1472"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4</a:t>
              </a:r>
            </a:p>
          </p:txBody>
        </p:sp>
        <p:sp>
          <p:nvSpPr>
            <p:cNvPr id="239729" name="Rectangle 110"/>
            <p:cNvSpPr>
              <a:spLocks noChangeArrowheads="1"/>
            </p:cNvSpPr>
            <p:nvPr/>
          </p:nvSpPr>
          <p:spPr bwMode="auto">
            <a:xfrm>
              <a:off x="1216"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3</a:t>
              </a:r>
            </a:p>
          </p:txBody>
        </p:sp>
        <p:sp>
          <p:nvSpPr>
            <p:cNvPr id="239730" name="Rectangle 111"/>
            <p:cNvSpPr>
              <a:spLocks noChangeArrowheads="1"/>
            </p:cNvSpPr>
            <p:nvPr/>
          </p:nvSpPr>
          <p:spPr bwMode="auto">
            <a:xfrm>
              <a:off x="960"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2</a:t>
              </a:r>
            </a:p>
          </p:txBody>
        </p:sp>
        <p:sp>
          <p:nvSpPr>
            <p:cNvPr id="239731" name="Rectangle 112"/>
            <p:cNvSpPr>
              <a:spLocks noChangeArrowheads="1"/>
            </p:cNvSpPr>
            <p:nvPr/>
          </p:nvSpPr>
          <p:spPr bwMode="auto">
            <a:xfrm>
              <a:off x="704"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a:t>
              </a:r>
            </a:p>
          </p:txBody>
        </p:sp>
        <p:sp>
          <p:nvSpPr>
            <p:cNvPr id="239732" name="Rectangle 113"/>
            <p:cNvSpPr>
              <a:spLocks noChangeArrowheads="1"/>
            </p:cNvSpPr>
            <p:nvPr/>
          </p:nvSpPr>
          <p:spPr bwMode="auto">
            <a:xfrm>
              <a:off x="448"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33" name="Rectangle 114"/>
            <p:cNvSpPr>
              <a:spLocks noChangeArrowheads="1"/>
            </p:cNvSpPr>
            <p:nvPr/>
          </p:nvSpPr>
          <p:spPr bwMode="auto">
            <a:xfrm>
              <a:off x="192" y="2011"/>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34" name="Rectangle 115"/>
            <p:cNvSpPr>
              <a:spLocks noChangeArrowheads="1"/>
            </p:cNvSpPr>
            <p:nvPr/>
          </p:nvSpPr>
          <p:spPr bwMode="auto">
            <a:xfrm>
              <a:off x="3622" y="1726"/>
              <a:ext cx="30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35" name="Rectangle 116"/>
            <p:cNvSpPr>
              <a:spLocks noChangeArrowheads="1"/>
            </p:cNvSpPr>
            <p:nvPr/>
          </p:nvSpPr>
          <p:spPr bwMode="auto">
            <a:xfrm>
              <a:off x="3315" y="1726"/>
              <a:ext cx="30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9</a:t>
              </a:r>
            </a:p>
          </p:txBody>
        </p:sp>
        <p:sp>
          <p:nvSpPr>
            <p:cNvPr id="239736" name="Rectangle 117"/>
            <p:cNvSpPr>
              <a:spLocks noChangeArrowheads="1"/>
            </p:cNvSpPr>
            <p:nvPr/>
          </p:nvSpPr>
          <p:spPr bwMode="auto">
            <a:xfrm>
              <a:off x="3059"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37" name="Rectangle 118"/>
            <p:cNvSpPr>
              <a:spLocks noChangeArrowheads="1"/>
            </p:cNvSpPr>
            <p:nvPr/>
          </p:nvSpPr>
          <p:spPr bwMode="auto">
            <a:xfrm>
              <a:off x="2803"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8</a:t>
              </a:r>
            </a:p>
          </p:txBody>
        </p:sp>
        <p:sp>
          <p:nvSpPr>
            <p:cNvPr id="239738" name="Rectangle 119"/>
            <p:cNvSpPr>
              <a:spLocks noChangeArrowheads="1"/>
            </p:cNvSpPr>
            <p:nvPr/>
          </p:nvSpPr>
          <p:spPr bwMode="auto">
            <a:xfrm>
              <a:off x="2496" y="1726"/>
              <a:ext cx="30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7</a:t>
              </a:r>
            </a:p>
          </p:txBody>
        </p:sp>
        <p:sp>
          <p:nvSpPr>
            <p:cNvPr id="239739" name="Rectangle 120"/>
            <p:cNvSpPr>
              <a:spLocks noChangeArrowheads="1"/>
            </p:cNvSpPr>
            <p:nvPr/>
          </p:nvSpPr>
          <p:spPr bwMode="auto">
            <a:xfrm>
              <a:off x="2240"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6</a:t>
              </a:r>
            </a:p>
          </p:txBody>
        </p:sp>
        <p:sp>
          <p:nvSpPr>
            <p:cNvPr id="239740" name="Rectangle 121"/>
            <p:cNvSpPr>
              <a:spLocks noChangeArrowheads="1"/>
            </p:cNvSpPr>
            <p:nvPr/>
          </p:nvSpPr>
          <p:spPr bwMode="auto">
            <a:xfrm>
              <a:off x="1984"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5</a:t>
              </a:r>
            </a:p>
          </p:txBody>
        </p:sp>
        <p:sp>
          <p:nvSpPr>
            <p:cNvPr id="239741" name="Rectangle 122"/>
            <p:cNvSpPr>
              <a:spLocks noChangeArrowheads="1"/>
            </p:cNvSpPr>
            <p:nvPr/>
          </p:nvSpPr>
          <p:spPr bwMode="auto">
            <a:xfrm>
              <a:off x="1728"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4</a:t>
              </a:r>
            </a:p>
          </p:txBody>
        </p:sp>
        <p:sp>
          <p:nvSpPr>
            <p:cNvPr id="239742" name="Rectangle 123"/>
            <p:cNvSpPr>
              <a:spLocks noChangeArrowheads="1"/>
            </p:cNvSpPr>
            <p:nvPr/>
          </p:nvSpPr>
          <p:spPr bwMode="auto">
            <a:xfrm>
              <a:off x="1472"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3</a:t>
              </a:r>
            </a:p>
          </p:txBody>
        </p:sp>
        <p:sp>
          <p:nvSpPr>
            <p:cNvPr id="239743" name="Rectangle 124"/>
            <p:cNvSpPr>
              <a:spLocks noChangeArrowheads="1"/>
            </p:cNvSpPr>
            <p:nvPr/>
          </p:nvSpPr>
          <p:spPr bwMode="auto">
            <a:xfrm>
              <a:off x="1216"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2</a:t>
              </a:r>
            </a:p>
          </p:txBody>
        </p:sp>
        <p:sp>
          <p:nvSpPr>
            <p:cNvPr id="239744" name="Rectangle 125"/>
            <p:cNvSpPr>
              <a:spLocks noChangeArrowheads="1"/>
            </p:cNvSpPr>
            <p:nvPr/>
          </p:nvSpPr>
          <p:spPr bwMode="auto">
            <a:xfrm>
              <a:off x="960"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a:t>
              </a:r>
            </a:p>
          </p:txBody>
        </p:sp>
        <p:sp>
          <p:nvSpPr>
            <p:cNvPr id="239745" name="Rectangle 126"/>
            <p:cNvSpPr>
              <a:spLocks noChangeArrowheads="1"/>
            </p:cNvSpPr>
            <p:nvPr/>
          </p:nvSpPr>
          <p:spPr bwMode="auto">
            <a:xfrm>
              <a:off x="704"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46" name="Rectangle 127"/>
            <p:cNvSpPr>
              <a:spLocks noChangeArrowheads="1"/>
            </p:cNvSpPr>
            <p:nvPr/>
          </p:nvSpPr>
          <p:spPr bwMode="auto">
            <a:xfrm>
              <a:off x="448"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47" name="Rectangle 128"/>
            <p:cNvSpPr>
              <a:spLocks noChangeArrowheads="1"/>
            </p:cNvSpPr>
            <p:nvPr/>
          </p:nvSpPr>
          <p:spPr bwMode="auto">
            <a:xfrm>
              <a:off x="192" y="1726"/>
              <a:ext cx="2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kumimoji="0" lang="en-US" sz="1400"/>
            </a:p>
          </p:txBody>
        </p:sp>
        <p:sp>
          <p:nvSpPr>
            <p:cNvPr id="239748" name="Rectangle 129"/>
            <p:cNvSpPr>
              <a:spLocks noChangeArrowheads="1"/>
            </p:cNvSpPr>
            <p:nvPr/>
          </p:nvSpPr>
          <p:spPr bwMode="auto">
            <a:xfrm>
              <a:off x="3622" y="1440"/>
              <a:ext cx="30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14</a:t>
              </a:r>
            </a:p>
          </p:txBody>
        </p:sp>
        <p:sp>
          <p:nvSpPr>
            <p:cNvPr id="239749" name="Rectangle 130"/>
            <p:cNvSpPr>
              <a:spLocks noChangeArrowheads="1"/>
            </p:cNvSpPr>
            <p:nvPr/>
          </p:nvSpPr>
          <p:spPr bwMode="auto">
            <a:xfrm>
              <a:off x="3315" y="1440"/>
              <a:ext cx="30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13</a:t>
              </a:r>
            </a:p>
          </p:txBody>
        </p:sp>
        <p:sp>
          <p:nvSpPr>
            <p:cNvPr id="239750" name="Rectangle 131"/>
            <p:cNvSpPr>
              <a:spLocks noChangeArrowheads="1"/>
            </p:cNvSpPr>
            <p:nvPr/>
          </p:nvSpPr>
          <p:spPr bwMode="auto">
            <a:xfrm>
              <a:off x="3059"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12</a:t>
              </a:r>
            </a:p>
          </p:txBody>
        </p:sp>
        <p:sp>
          <p:nvSpPr>
            <p:cNvPr id="239751" name="Rectangle 132"/>
            <p:cNvSpPr>
              <a:spLocks noChangeArrowheads="1"/>
            </p:cNvSpPr>
            <p:nvPr/>
          </p:nvSpPr>
          <p:spPr bwMode="auto">
            <a:xfrm>
              <a:off x="2803"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11</a:t>
              </a:r>
            </a:p>
          </p:txBody>
        </p:sp>
        <p:sp>
          <p:nvSpPr>
            <p:cNvPr id="239752" name="Rectangle 133"/>
            <p:cNvSpPr>
              <a:spLocks noChangeArrowheads="1"/>
            </p:cNvSpPr>
            <p:nvPr/>
          </p:nvSpPr>
          <p:spPr bwMode="auto">
            <a:xfrm>
              <a:off x="2496" y="1440"/>
              <a:ext cx="30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10</a:t>
              </a:r>
            </a:p>
          </p:txBody>
        </p:sp>
        <p:sp>
          <p:nvSpPr>
            <p:cNvPr id="239753" name="Rectangle 134"/>
            <p:cNvSpPr>
              <a:spLocks noChangeArrowheads="1"/>
            </p:cNvSpPr>
            <p:nvPr/>
          </p:nvSpPr>
          <p:spPr bwMode="auto">
            <a:xfrm>
              <a:off x="2240"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9</a:t>
              </a:r>
            </a:p>
          </p:txBody>
        </p:sp>
        <p:sp>
          <p:nvSpPr>
            <p:cNvPr id="239754" name="Rectangle 135"/>
            <p:cNvSpPr>
              <a:spLocks noChangeArrowheads="1"/>
            </p:cNvSpPr>
            <p:nvPr/>
          </p:nvSpPr>
          <p:spPr bwMode="auto">
            <a:xfrm>
              <a:off x="1984"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8</a:t>
              </a:r>
            </a:p>
          </p:txBody>
        </p:sp>
        <p:sp>
          <p:nvSpPr>
            <p:cNvPr id="239755" name="Rectangle 136"/>
            <p:cNvSpPr>
              <a:spLocks noChangeArrowheads="1"/>
            </p:cNvSpPr>
            <p:nvPr/>
          </p:nvSpPr>
          <p:spPr bwMode="auto">
            <a:xfrm>
              <a:off x="1728"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7</a:t>
              </a:r>
            </a:p>
          </p:txBody>
        </p:sp>
        <p:sp>
          <p:nvSpPr>
            <p:cNvPr id="239756" name="Rectangle 137"/>
            <p:cNvSpPr>
              <a:spLocks noChangeArrowheads="1"/>
            </p:cNvSpPr>
            <p:nvPr/>
          </p:nvSpPr>
          <p:spPr bwMode="auto">
            <a:xfrm>
              <a:off x="1472"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6</a:t>
              </a:r>
            </a:p>
          </p:txBody>
        </p:sp>
        <p:sp>
          <p:nvSpPr>
            <p:cNvPr id="239757" name="Rectangle 138"/>
            <p:cNvSpPr>
              <a:spLocks noChangeArrowheads="1"/>
            </p:cNvSpPr>
            <p:nvPr/>
          </p:nvSpPr>
          <p:spPr bwMode="auto">
            <a:xfrm>
              <a:off x="1216"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5</a:t>
              </a:r>
            </a:p>
          </p:txBody>
        </p:sp>
        <p:sp>
          <p:nvSpPr>
            <p:cNvPr id="239758" name="Rectangle 139"/>
            <p:cNvSpPr>
              <a:spLocks noChangeArrowheads="1"/>
            </p:cNvSpPr>
            <p:nvPr/>
          </p:nvSpPr>
          <p:spPr bwMode="auto">
            <a:xfrm>
              <a:off x="960"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4</a:t>
              </a:r>
            </a:p>
          </p:txBody>
        </p:sp>
        <p:sp>
          <p:nvSpPr>
            <p:cNvPr id="239759" name="Rectangle 140"/>
            <p:cNvSpPr>
              <a:spLocks noChangeArrowheads="1"/>
            </p:cNvSpPr>
            <p:nvPr/>
          </p:nvSpPr>
          <p:spPr bwMode="auto">
            <a:xfrm>
              <a:off x="704"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3</a:t>
              </a:r>
            </a:p>
          </p:txBody>
        </p:sp>
        <p:sp>
          <p:nvSpPr>
            <p:cNvPr id="239760" name="Rectangle 141"/>
            <p:cNvSpPr>
              <a:spLocks noChangeArrowheads="1"/>
            </p:cNvSpPr>
            <p:nvPr/>
          </p:nvSpPr>
          <p:spPr bwMode="auto">
            <a:xfrm>
              <a:off x="448"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2</a:t>
              </a:r>
            </a:p>
          </p:txBody>
        </p:sp>
        <p:sp>
          <p:nvSpPr>
            <p:cNvPr id="239761" name="Rectangle 142"/>
            <p:cNvSpPr>
              <a:spLocks noChangeArrowheads="1"/>
            </p:cNvSpPr>
            <p:nvPr/>
          </p:nvSpPr>
          <p:spPr bwMode="auto">
            <a:xfrm>
              <a:off x="192" y="1440"/>
              <a:ext cx="25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400"/>
                <a:t>1</a:t>
              </a:r>
            </a:p>
          </p:txBody>
        </p:sp>
        <p:sp>
          <p:nvSpPr>
            <p:cNvPr id="239762" name="Line 143"/>
            <p:cNvSpPr>
              <a:spLocks noChangeShapeType="1"/>
            </p:cNvSpPr>
            <p:nvPr/>
          </p:nvSpPr>
          <p:spPr bwMode="auto">
            <a:xfrm>
              <a:off x="192" y="1104"/>
              <a:ext cx="5376"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63" name="Line 144"/>
            <p:cNvSpPr>
              <a:spLocks noChangeShapeType="1"/>
            </p:cNvSpPr>
            <p:nvPr/>
          </p:nvSpPr>
          <p:spPr bwMode="auto">
            <a:xfrm flipV="1">
              <a:off x="960" y="1726"/>
              <a:ext cx="4608" cy="2"/>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64" name="Line 145"/>
            <p:cNvSpPr>
              <a:spLocks noChangeShapeType="1"/>
            </p:cNvSpPr>
            <p:nvPr/>
          </p:nvSpPr>
          <p:spPr bwMode="auto">
            <a:xfrm flipV="1">
              <a:off x="720" y="2011"/>
              <a:ext cx="4848" cy="5"/>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65" name="Line 146"/>
            <p:cNvSpPr>
              <a:spLocks noChangeShapeType="1"/>
            </p:cNvSpPr>
            <p:nvPr/>
          </p:nvSpPr>
          <p:spPr bwMode="auto">
            <a:xfrm flipV="1">
              <a:off x="480" y="2304"/>
              <a:ext cx="5088"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66" name="Line 147"/>
            <p:cNvSpPr>
              <a:spLocks noChangeShapeType="1"/>
            </p:cNvSpPr>
            <p:nvPr/>
          </p:nvSpPr>
          <p:spPr bwMode="auto">
            <a:xfrm>
              <a:off x="480" y="2592"/>
              <a:ext cx="5088"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67" name="Line 148"/>
            <p:cNvSpPr>
              <a:spLocks noChangeShapeType="1"/>
            </p:cNvSpPr>
            <p:nvPr/>
          </p:nvSpPr>
          <p:spPr bwMode="auto">
            <a:xfrm>
              <a:off x="480" y="2880"/>
              <a:ext cx="5088"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68" name="Line 149"/>
            <p:cNvSpPr>
              <a:spLocks noChangeShapeType="1"/>
            </p:cNvSpPr>
            <p:nvPr/>
          </p:nvSpPr>
          <p:spPr bwMode="auto">
            <a:xfrm>
              <a:off x="192" y="3165"/>
              <a:ext cx="5376"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69" name="Line 150"/>
            <p:cNvSpPr>
              <a:spLocks noChangeShapeType="1"/>
            </p:cNvSpPr>
            <p:nvPr/>
          </p:nvSpPr>
          <p:spPr bwMode="auto">
            <a:xfrm flipV="1">
              <a:off x="192" y="3504"/>
              <a:ext cx="5568" cy="0"/>
            </a:xfrm>
            <a:prstGeom prst="line">
              <a:avLst/>
            </a:prstGeom>
            <a:noFill/>
            <a:ln w="28575" cap="sq">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770" name="Line 151"/>
            <p:cNvSpPr>
              <a:spLocks noChangeShapeType="1"/>
            </p:cNvSpPr>
            <p:nvPr/>
          </p:nvSpPr>
          <p:spPr bwMode="auto">
            <a:xfrm>
              <a:off x="192" y="1440"/>
              <a:ext cx="0" cy="2077"/>
            </a:xfrm>
            <a:prstGeom prst="line">
              <a:avLst/>
            </a:prstGeom>
            <a:noFill/>
            <a:ln w="28575" cap="sq">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71" name="Line 152"/>
            <p:cNvSpPr>
              <a:spLocks noChangeShapeType="1"/>
            </p:cNvSpPr>
            <p:nvPr/>
          </p:nvSpPr>
          <p:spPr bwMode="auto">
            <a:xfrm flipH="1">
              <a:off x="480" y="2352"/>
              <a:ext cx="0" cy="1152"/>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72" name="Line 153"/>
            <p:cNvSpPr>
              <a:spLocks noChangeShapeType="1"/>
            </p:cNvSpPr>
            <p:nvPr/>
          </p:nvSpPr>
          <p:spPr bwMode="auto">
            <a:xfrm flipH="1">
              <a:off x="720" y="2016"/>
              <a:ext cx="0" cy="148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73" name="Line 154"/>
            <p:cNvSpPr>
              <a:spLocks noChangeShapeType="1"/>
            </p:cNvSpPr>
            <p:nvPr/>
          </p:nvSpPr>
          <p:spPr bwMode="auto">
            <a:xfrm>
              <a:off x="960" y="1776"/>
              <a:ext cx="0" cy="1741"/>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74" name="Line 155"/>
            <p:cNvSpPr>
              <a:spLocks noChangeShapeType="1"/>
            </p:cNvSpPr>
            <p:nvPr/>
          </p:nvSpPr>
          <p:spPr bwMode="auto">
            <a:xfrm>
              <a:off x="1200" y="1728"/>
              <a:ext cx="0" cy="1776"/>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75" name="Line 156"/>
            <p:cNvSpPr>
              <a:spLocks noChangeShapeType="1"/>
            </p:cNvSpPr>
            <p:nvPr/>
          </p:nvSpPr>
          <p:spPr bwMode="auto">
            <a:xfrm flipH="1">
              <a:off x="1488" y="1728"/>
              <a:ext cx="0" cy="1776"/>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76" name="Line 157"/>
            <p:cNvSpPr>
              <a:spLocks noChangeShapeType="1"/>
            </p:cNvSpPr>
            <p:nvPr/>
          </p:nvSpPr>
          <p:spPr bwMode="auto">
            <a:xfrm>
              <a:off x="1728" y="1728"/>
              <a:ext cx="0" cy="1789"/>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77" name="Line 158"/>
            <p:cNvSpPr>
              <a:spLocks noChangeShapeType="1"/>
            </p:cNvSpPr>
            <p:nvPr/>
          </p:nvSpPr>
          <p:spPr bwMode="auto">
            <a:xfrm>
              <a:off x="1968" y="1728"/>
              <a:ext cx="0" cy="1776"/>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78" name="Line 159"/>
            <p:cNvSpPr>
              <a:spLocks noChangeShapeType="1"/>
            </p:cNvSpPr>
            <p:nvPr/>
          </p:nvSpPr>
          <p:spPr bwMode="auto">
            <a:xfrm flipH="1">
              <a:off x="2256" y="1728"/>
              <a:ext cx="0" cy="1776"/>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79" name="Line 160"/>
            <p:cNvSpPr>
              <a:spLocks noChangeShapeType="1"/>
            </p:cNvSpPr>
            <p:nvPr/>
          </p:nvSpPr>
          <p:spPr bwMode="auto">
            <a:xfrm>
              <a:off x="2496" y="1728"/>
              <a:ext cx="0" cy="1789"/>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80" name="Line 161"/>
            <p:cNvSpPr>
              <a:spLocks noChangeShapeType="1"/>
            </p:cNvSpPr>
            <p:nvPr/>
          </p:nvSpPr>
          <p:spPr bwMode="auto">
            <a:xfrm>
              <a:off x="2784" y="1776"/>
              <a:ext cx="0" cy="172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81" name="Line 162"/>
            <p:cNvSpPr>
              <a:spLocks noChangeShapeType="1"/>
            </p:cNvSpPr>
            <p:nvPr/>
          </p:nvSpPr>
          <p:spPr bwMode="auto">
            <a:xfrm flipH="1">
              <a:off x="3072" y="1728"/>
              <a:ext cx="0" cy="1776"/>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82" name="Line 163"/>
            <p:cNvSpPr>
              <a:spLocks noChangeShapeType="1"/>
            </p:cNvSpPr>
            <p:nvPr/>
          </p:nvSpPr>
          <p:spPr bwMode="auto">
            <a:xfrm>
              <a:off x="3312" y="1728"/>
              <a:ext cx="3" cy="1789"/>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83" name="Line 164"/>
            <p:cNvSpPr>
              <a:spLocks noChangeShapeType="1"/>
            </p:cNvSpPr>
            <p:nvPr/>
          </p:nvSpPr>
          <p:spPr bwMode="auto">
            <a:xfrm>
              <a:off x="3600" y="1728"/>
              <a:ext cx="0" cy="1776"/>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84" name="Line 165"/>
            <p:cNvSpPr>
              <a:spLocks noChangeShapeType="1"/>
            </p:cNvSpPr>
            <p:nvPr/>
          </p:nvSpPr>
          <p:spPr bwMode="auto">
            <a:xfrm>
              <a:off x="5568" y="1728"/>
              <a:ext cx="0" cy="178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85" name="Line 166"/>
            <p:cNvSpPr>
              <a:spLocks noChangeShapeType="1"/>
            </p:cNvSpPr>
            <p:nvPr/>
          </p:nvSpPr>
          <p:spPr bwMode="auto">
            <a:xfrm flipH="1">
              <a:off x="3888" y="1728"/>
              <a:ext cx="0" cy="1789"/>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86" name="Line 167"/>
            <p:cNvSpPr>
              <a:spLocks noChangeShapeType="1"/>
            </p:cNvSpPr>
            <p:nvPr/>
          </p:nvSpPr>
          <p:spPr bwMode="auto">
            <a:xfrm>
              <a:off x="4176" y="1728"/>
              <a:ext cx="0" cy="1776"/>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87" name="Line 168"/>
            <p:cNvSpPr>
              <a:spLocks noChangeShapeType="1"/>
            </p:cNvSpPr>
            <p:nvPr/>
          </p:nvSpPr>
          <p:spPr bwMode="auto">
            <a:xfrm>
              <a:off x="4464" y="1680"/>
              <a:ext cx="0" cy="1824"/>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88" name="Line 169"/>
            <p:cNvSpPr>
              <a:spLocks noChangeShapeType="1"/>
            </p:cNvSpPr>
            <p:nvPr/>
          </p:nvSpPr>
          <p:spPr bwMode="auto">
            <a:xfrm>
              <a:off x="4752" y="1728"/>
              <a:ext cx="0" cy="1789"/>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89" name="Line 170"/>
            <p:cNvSpPr>
              <a:spLocks noChangeShapeType="1"/>
            </p:cNvSpPr>
            <p:nvPr/>
          </p:nvSpPr>
          <p:spPr bwMode="auto">
            <a:xfrm>
              <a:off x="5040" y="1728"/>
              <a:ext cx="0" cy="1776"/>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790" name="Line 171"/>
            <p:cNvSpPr>
              <a:spLocks noChangeShapeType="1"/>
            </p:cNvSpPr>
            <p:nvPr/>
          </p:nvSpPr>
          <p:spPr bwMode="auto">
            <a:xfrm>
              <a:off x="5376" y="1728"/>
              <a:ext cx="0" cy="1776"/>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242</a:t>
            </a:fld>
            <a:endParaRPr lang="en-US" altLang="zh-CN" dirty="0"/>
          </a:p>
        </p:txBody>
      </p:sp>
    </p:spTree>
    <p:extLst>
      <p:ext uri="{BB962C8B-B14F-4D97-AF65-F5344CB8AC3E}">
        <p14:creationId xmlns:p14="http://schemas.microsoft.com/office/powerpoint/2010/main" val="3504612435"/>
      </p:ext>
    </p:extLst>
  </p:cSld>
  <p:clrMapOvr>
    <a:masterClrMapping/>
  </p:clrMapOvr>
  <p:transition spd="med">
    <p:zoom/>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79878" name="Rectangle 2"/>
          <p:cNvSpPr>
            <a:spLocks noChangeArrowheads="1"/>
          </p:cNvSpPr>
          <p:nvPr/>
        </p:nvSpPr>
        <p:spPr bwMode="auto">
          <a:xfrm>
            <a:off x="228600" y="2057400"/>
            <a:ext cx="80010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indent="269875" algn="just" eaLnBrk="0" hangingPunct="0"/>
            <a:r>
              <a:rPr lang="zh-CN" altLang="en-US"/>
              <a:t>整个计算过程需要</a:t>
            </a:r>
            <a:r>
              <a:rPr lang="en-US" altLang="zh-CN"/>
              <a:t>22Δt</a:t>
            </a:r>
            <a:r>
              <a:rPr lang="zh-CN" altLang="en-US"/>
              <a:t>，所以吞吐率为：</a:t>
            </a:r>
          </a:p>
          <a:p>
            <a:pPr indent="269875" algn="just" eaLnBrk="0" hangingPunct="0"/>
            <a:endParaRPr lang="zh-CN" altLang="en-US"/>
          </a:p>
          <a:p>
            <a:pPr indent="269875" algn="just" eaLnBrk="0" hangingPunct="0"/>
            <a:endParaRPr lang="zh-CN" altLang="en-US"/>
          </a:p>
          <a:p>
            <a:pPr indent="269875" algn="just" eaLnBrk="0" hangingPunct="0"/>
            <a:endParaRPr lang="zh-CN" altLang="en-US"/>
          </a:p>
          <a:p>
            <a:pPr indent="269875" algn="just" eaLnBrk="0" hangingPunct="0"/>
            <a:r>
              <a:rPr lang="zh-CN" altLang="en-US"/>
              <a:t>加速比为：</a:t>
            </a:r>
          </a:p>
          <a:p>
            <a:pPr indent="269875" algn="just" eaLnBrk="0" hangingPunct="0"/>
            <a:endParaRPr lang="zh-CN" altLang="en-US"/>
          </a:p>
          <a:p>
            <a:pPr indent="269875" algn="just" eaLnBrk="0" hangingPunct="0"/>
            <a:endParaRPr lang="zh-CN" altLang="en-US"/>
          </a:p>
          <a:p>
            <a:pPr indent="269875" algn="just" eaLnBrk="0" hangingPunct="0"/>
            <a:endParaRPr lang="zh-CN" altLang="en-US"/>
          </a:p>
          <a:p>
            <a:pPr indent="269875" algn="just" eaLnBrk="0" hangingPunct="0"/>
            <a:r>
              <a:rPr lang="zh-CN" altLang="en-US"/>
              <a:t>效率为：</a:t>
            </a:r>
          </a:p>
          <a:p>
            <a:pPr indent="269875" algn="just" eaLnBrk="0" hangingPunct="0"/>
            <a:endParaRPr lang="zh-CN" altLang="en-US"/>
          </a:p>
        </p:txBody>
      </p:sp>
      <p:graphicFrame>
        <p:nvGraphicFramePr>
          <p:cNvPr id="79874" name="Object 3"/>
          <p:cNvGraphicFramePr>
            <a:graphicFrameLocks/>
          </p:cNvGraphicFramePr>
          <p:nvPr/>
        </p:nvGraphicFramePr>
        <p:xfrm>
          <a:off x="2438400" y="2590800"/>
          <a:ext cx="2209800" cy="990600"/>
        </p:xfrm>
        <a:graphic>
          <a:graphicData uri="http://schemas.openxmlformats.org/presentationml/2006/ole">
            <mc:AlternateContent xmlns:mc="http://schemas.openxmlformats.org/markup-compatibility/2006">
              <mc:Choice xmlns:v="urn:schemas-microsoft-com:vml" Requires="v">
                <p:oleObj spid="_x0000_s275686" name="Equation" r:id="rId4" imgW="660240" imgH="393480" progId="Equation.3">
                  <p:embed/>
                </p:oleObj>
              </mc:Choice>
              <mc:Fallback>
                <p:oleObj name="Equation" r:id="rId4" imgW="660240" imgH="3934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590800"/>
                        <a:ext cx="2209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5" name="Object 4"/>
          <p:cNvGraphicFramePr>
            <a:graphicFrameLocks/>
          </p:cNvGraphicFramePr>
          <p:nvPr/>
        </p:nvGraphicFramePr>
        <p:xfrm>
          <a:off x="2133600" y="3657600"/>
          <a:ext cx="3276600" cy="990600"/>
        </p:xfrm>
        <a:graphic>
          <a:graphicData uri="http://schemas.openxmlformats.org/presentationml/2006/ole">
            <mc:AlternateContent xmlns:mc="http://schemas.openxmlformats.org/markup-compatibility/2006">
              <mc:Choice xmlns:v="urn:schemas-microsoft-com:vml" Requires="v">
                <p:oleObj spid="_x0000_s275687" name="Equation" r:id="rId6" imgW="1117440" imgH="393480" progId="Equation.3">
                  <p:embed/>
                </p:oleObj>
              </mc:Choice>
              <mc:Fallback>
                <p:oleObj name="Equation" r:id="rId6" imgW="1117440" imgH="39348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3657600"/>
                        <a:ext cx="3276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6" name="Object 5"/>
          <p:cNvGraphicFramePr>
            <a:graphicFrameLocks/>
          </p:cNvGraphicFramePr>
          <p:nvPr/>
        </p:nvGraphicFramePr>
        <p:xfrm>
          <a:off x="2133600" y="4876800"/>
          <a:ext cx="3733800" cy="1219200"/>
        </p:xfrm>
        <a:graphic>
          <a:graphicData uri="http://schemas.openxmlformats.org/presentationml/2006/ole">
            <mc:AlternateContent xmlns:mc="http://schemas.openxmlformats.org/markup-compatibility/2006">
              <mc:Choice xmlns:v="urn:schemas-microsoft-com:vml" Requires="v">
                <p:oleObj spid="_x0000_s275688" name="Equation" r:id="rId8" imgW="1650960" imgH="431640" progId="Equation.3">
                  <p:embed/>
                </p:oleObj>
              </mc:Choice>
              <mc:Fallback>
                <p:oleObj name="Equation" r:id="rId8" imgW="1650960" imgH="43164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4876800"/>
                        <a:ext cx="37338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DAF6FC87-E181-48F1-8CFA-941B80514861}"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243</a:t>
            </a:fld>
            <a:endParaRPr lang="en-US" altLang="zh-CN" dirty="0"/>
          </a:p>
        </p:txBody>
      </p:sp>
    </p:spTree>
    <p:extLst>
      <p:ext uri="{BB962C8B-B14F-4D97-AF65-F5344CB8AC3E}">
        <p14:creationId xmlns:p14="http://schemas.microsoft.com/office/powerpoint/2010/main" val="3880074174"/>
      </p:ext>
    </p:extLst>
  </p:cSld>
  <p:clrMapOvr>
    <a:masterClrMapping/>
  </p:clrMapOvr>
  <p:transition spd="med">
    <p:zoom/>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40643" name="Rectangle 2"/>
          <p:cNvSpPr>
            <a:spLocks noChangeArrowheads="1"/>
          </p:cNvSpPr>
          <p:nvPr/>
        </p:nvSpPr>
        <p:spPr bwMode="auto">
          <a:xfrm>
            <a:off x="457200" y="1125538"/>
            <a:ext cx="836295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eaLnBrk="0" hangingPunct="0"/>
            <a:r>
              <a:rPr lang="en-US" altLang="zh-CN"/>
              <a:t>        </a:t>
            </a:r>
            <a:r>
              <a:rPr lang="zh-CN" altLang="en-US"/>
              <a:t>在下列不同结构的处理机上运行</a:t>
            </a:r>
            <a:r>
              <a:rPr lang="en-US" altLang="zh-CN"/>
              <a:t>8×8</a:t>
            </a:r>
            <a:r>
              <a:rPr lang="zh-CN" altLang="en-US"/>
              <a:t>的矩阵乘法</a:t>
            </a:r>
            <a:r>
              <a:rPr lang="en-US" altLang="zh-CN"/>
              <a:t>C=A×B</a:t>
            </a:r>
            <a:r>
              <a:rPr lang="zh-CN" altLang="en-US"/>
              <a:t>，计算所需要的最短时间。只计算乘法指令和加法指令的执行时间，不计算取操作数、数据传送和程序控制等指令的执行时间。加法部件和乘法部件的延迟时间都是</a:t>
            </a:r>
            <a:r>
              <a:rPr lang="en-US" altLang="zh-CN"/>
              <a:t>3</a:t>
            </a:r>
            <a:r>
              <a:rPr lang="zh-CN" altLang="en-US"/>
              <a:t>个时钟周期，另外，加法指令和乘法指令还要经过一个“取指令”和“指令译码”的时钟周期，每个时钟周期为</a:t>
            </a:r>
            <a:r>
              <a:rPr lang="en-US" altLang="zh-CN"/>
              <a:t>20ns</a:t>
            </a:r>
            <a:r>
              <a:rPr lang="zh-CN" altLang="en-US"/>
              <a:t>，</a:t>
            </a:r>
            <a:r>
              <a:rPr lang="en-US" altLang="zh-CN"/>
              <a:t>C</a:t>
            </a:r>
            <a:r>
              <a:rPr lang="zh-CN" altLang="en-US"/>
              <a:t>的初始值为“</a:t>
            </a:r>
            <a:r>
              <a:rPr lang="en-US" altLang="zh-CN"/>
              <a:t>0”</a:t>
            </a:r>
            <a:r>
              <a:rPr lang="zh-CN" altLang="en-US"/>
              <a:t>。各操作部件的输出端有直接数据通路连接到有关操作部件的输入端，在操作部件的输出端设置有足够容量的缓冲寄存器。</a:t>
            </a:r>
          </a:p>
          <a:p>
            <a:pPr algn="just" eaLnBrk="0" hangingPunct="0"/>
            <a:r>
              <a:rPr lang="zh-CN" altLang="en-US"/>
              <a:t>（</a:t>
            </a:r>
            <a:r>
              <a:rPr lang="en-US" altLang="zh-CN"/>
              <a:t>1</a:t>
            </a:r>
            <a:r>
              <a:rPr lang="zh-CN" altLang="en-US"/>
              <a:t>）处理机内只有一个通用操作部件，采用顺序方式执行指令。</a:t>
            </a:r>
          </a:p>
          <a:p>
            <a:pPr algn="just" eaLnBrk="0" hangingPunct="0"/>
            <a:r>
              <a:rPr lang="zh-CN" altLang="en-US"/>
              <a:t>（</a:t>
            </a:r>
            <a:r>
              <a:rPr lang="en-US" altLang="zh-CN"/>
              <a:t>2</a:t>
            </a:r>
            <a:r>
              <a:rPr lang="zh-CN" altLang="en-US"/>
              <a:t>）单流水线标量处理机，有一条两个功能的静态流水线，流水线每个功能段的延迟时间均为一个时钟周期，加法操作和乘法操作各经过</a:t>
            </a:r>
            <a:r>
              <a:rPr lang="en-US" altLang="zh-CN"/>
              <a:t>3</a:t>
            </a:r>
            <a:r>
              <a:rPr lang="zh-CN" altLang="en-US"/>
              <a:t>个功能段。</a:t>
            </a:r>
          </a:p>
          <a:p>
            <a:pPr algn="just" eaLnBrk="0" hangingPunct="0"/>
            <a:endParaRPr lang="zh-CN" altLang="en-US"/>
          </a:p>
          <a:p>
            <a:pPr algn="just" eaLnBrk="0" hangingPunct="0"/>
            <a:endParaRPr lang="zh-CN" altLang="en-US"/>
          </a:p>
        </p:txBody>
      </p:sp>
      <p:sp>
        <p:nvSpPr>
          <p:cNvPr id="240644" name="Rectangle 3"/>
          <p:cNvSpPr>
            <a:spLocks noChangeArrowheads="1"/>
          </p:cNvSpPr>
          <p:nvPr/>
        </p:nvSpPr>
        <p:spPr bwMode="auto">
          <a:xfrm>
            <a:off x="2555875" y="260350"/>
            <a:ext cx="28194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algn="ctr"/>
            <a:r>
              <a:rPr lang="en-US" altLang="zh-CN" sz="3200"/>
              <a:t>[</a:t>
            </a:r>
            <a:r>
              <a:rPr lang="zh-CN" altLang="en-US" sz="3200"/>
              <a:t>习题</a:t>
            </a:r>
            <a:r>
              <a:rPr lang="en-US" altLang="zh-CN" sz="3200"/>
              <a:t>5.15]</a:t>
            </a:r>
          </a:p>
        </p:txBody>
      </p:sp>
      <p:sp>
        <p:nvSpPr>
          <p:cNvPr id="2" name="日期占位符 1"/>
          <p:cNvSpPr>
            <a:spLocks noGrp="1"/>
          </p:cNvSpPr>
          <p:nvPr>
            <p:ph type="dt" sz="half" idx="10"/>
          </p:nvPr>
        </p:nvSpPr>
        <p:spPr/>
        <p:txBody>
          <a:bodyPr/>
          <a:lstStyle/>
          <a:p>
            <a:pPr>
              <a:defRPr/>
            </a:pPr>
            <a:fld id="{110F8B63-7CF5-4004-A96B-6B1AC96EE9DC}"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244</a:t>
            </a:fld>
            <a:endParaRPr lang="en-US" altLang="zh-CN" dirty="0"/>
          </a:p>
        </p:txBody>
      </p:sp>
    </p:spTree>
    <p:extLst>
      <p:ext uri="{BB962C8B-B14F-4D97-AF65-F5344CB8AC3E}">
        <p14:creationId xmlns:p14="http://schemas.microsoft.com/office/powerpoint/2010/main" val="3368660053"/>
      </p:ext>
    </p:extLst>
  </p:cSld>
  <p:clrMapOvr>
    <a:masterClrMapping/>
  </p:clrMapOvr>
  <p:transition spd="med">
    <p:zoom/>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41667" name="Rectangle 2"/>
          <p:cNvSpPr>
            <a:spLocks noChangeArrowheads="1"/>
          </p:cNvSpPr>
          <p:nvPr/>
        </p:nvSpPr>
        <p:spPr bwMode="auto">
          <a:xfrm>
            <a:off x="481013" y="533400"/>
            <a:ext cx="8662987"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indent="-114300" algn="just" eaLnBrk="0" hangingPunct="0">
              <a:tabLst>
                <a:tab pos="333375" algn="l"/>
              </a:tabLst>
            </a:pPr>
            <a:r>
              <a:rPr lang="en-US" altLang="zh-CN"/>
              <a:t>C(3</a:t>
            </a:r>
            <a:r>
              <a:rPr lang="zh-CN" altLang="en-US"/>
              <a:t>）多操作部件处理机，处理机内有独立的乘法部件和加法部件，两个操作部件可以并行工作。只有一个指令流水线，操作部件不采用流水线结构。</a:t>
            </a:r>
          </a:p>
          <a:p>
            <a:pPr indent="-114300" algn="just" eaLnBrk="0" hangingPunct="0">
              <a:tabLst>
                <a:tab pos="333375" algn="l"/>
              </a:tabLst>
            </a:pPr>
            <a:r>
              <a:rPr lang="zh-CN" altLang="en-US"/>
              <a:t>（</a:t>
            </a:r>
            <a:r>
              <a:rPr lang="en-US" altLang="zh-CN"/>
              <a:t>(4)</a:t>
            </a:r>
            <a:r>
              <a:rPr lang="zh-CN" altLang="en-US"/>
              <a:t>单流水线标量处理机，处理机内有两条独立的操作流水线，流水线每个功能段的延迟时间均为一个时钟周期。</a:t>
            </a:r>
          </a:p>
          <a:p>
            <a:pPr indent="-114300" algn="just" eaLnBrk="0" hangingPunct="0">
              <a:tabLst>
                <a:tab pos="333375" algn="l"/>
              </a:tabLst>
            </a:pPr>
            <a:r>
              <a:rPr lang="zh-CN" altLang="en-US"/>
              <a:t>（</a:t>
            </a:r>
            <a:r>
              <a:rPr lang="en-US" altLang="zh-CN"/>
              <a:t>(5)</a:t>
            </a:r>
            <a:r>
              <a:rPr lang="zh-CN" altLang="en-US"/>
              <a:t>超标量处理机，每个时钟周期同时发射一条乘法指令和一条加法指令，处理机内有两条独立的操作流水线，流水线的每个功能段的延迟时间均为一个时钟周期。</a:t>
            </a:r>
          </a:p>
          <a:p>
            <a:pPr indent="-114300" algn="just" eaLnBrk="0" hangingPunct="0">
              <a:tabLst>
                <a:tab pos="333375" algn="l"/>
              </a:tabLst>
            </a:pPr>
            <a:r>
              <a:rPr lang="zh-CN" altLang="en-US"/>
              <a:t>（</a:t>
            </a:r>
            <a:r>
              <a:rPr lang="en-US" altLang="zh-CN"/>
              <a:t>(6)</a:t>
            </a:r>
            <a:r>
              <a:rPr lang="zh-CN" altLang="en-US"/>
              <a:t>超流水线处理机，把一个时钟周期分为两个流水级，加法部件和乘法部件的延迟时间都为</a:t>
            </a:r>
            <a:r>
              <a:rPr lang="en-US" altLang="zh-CN"/>
              <a:t>6</a:t>
            </a:r>
            <a:r>
              <a:rPr lang="zh-CN" altLang="en-US"/>
              <a:t>个流水级，每个时钟周期能够分时发射两条指令，即每个流水级能够发射一条指令。</a:t>
            </a:r>
          </a:p>
          <a:p>
            <a:pPr indent="-114300" algn="just" eaLnBrk="0" hangingPunct="0">
              <a:tabLst>
                <a:tab pos="333375" algn="l"/>
              </a:tabLst>
            </a:pPr>
            <a:r>
              <a:rPr lang="zh-CN" altLang="en-US"/>
              <a:t>（</a:t>
            </a:r>
            <a:r>
              <a:rPr lang="en-US" altLang="zh-CN"/>
              <a:t>(7)</a:t>
            </a:r>
            <a:r>
              <a:rPr lang="zh-CN" altLang="en-US"/>
              <a:t>超标量超流水线处理机，把一个时钟周期分为两个流水级，加法部件和乘法部件延迟时间都为</a:t>
            </a:r>
            <a:r>
              <a:rPr lang="en-US" altLang="zh-CN"/>
              <a:t>6</a:t>
            </a:r>
            <a:r>
              <a:rPr lang="zh-CN" altLang="en-US"/>
              <a:t>个流水级，每个流水级能够同时发射一条乘法指令和一条加法指令。</a:t>
            </a:r>
          </a:p>
          <a:p>
            <a:pPr indent="-114300" algn="just" eaLnBrk="0" hangingPunct="0">
              <a:tabLst>
                <a:tab pos="333375" algn="l"/>
              </a:tabLst>
            </a:pPr>
            <a:endParaRPr lang="zh-CN" altLang="en-US"/>
          </a:p>
        </p:txBody>
      </p:sp>
      <p:sp>
        <p:nvSpPr>
          <p:cNvPr id="2" name="日期占位符 1"/>
          <p:cNvSpPr>
            <a:spLocks noGrp="1"/>
          </p:cNvSpPr>
          <p:nvPr>
            <p:ph type="dt" sz="half" idx="10"/>
          </p:nvPr>
        </p:nvSpPr>
        <p:spPr/>
        <p:txBody>
          <a:bodyPr/>
          <a:lstStyle/>
          <a:p>
            <a:pPr>
              <a:defRPr/>
            </a:pPr>
            <a:fld id="{EE7A0BED-2457-4925-81AD-DDF7E487C53C}"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245</a:t>
            </a:fld>
            <a:endParaRPr lang="en-US" altLang="zh-CN" dirty="0"/>
          </a:p>
        </p:txBody>
      </p:sp>
    </p:spTree>
    <p:extLst>
      <p:ext uri="{BB962C8B-B14F-4D97-AF65-F5344CB8AC3E}">
        <p14:creationId xmlns:p14="http://schemas.microsoft.com/office/powerpoint/2010/main" val="464113285"/>
      </p:ext>
    </p:extLst>
  </p:cSld>
  <p:clrMapOvr>
    <a:masterClrMapping/>
  </p:clrMapOvr>
  <p:transition spd="med">
    <p:zoom/>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242691" name="Rectangle 2"/>
          <p:cNvSpPr>
            <a:spLocks noChangeArrowheads="1"/>
          </p:cNvSpPr>
          <p:nvPr/>
        </p:nvSpPr>
        <p:spPr bwMode="auto">
          <a:xfrm>
            <a:off x="228600" y="914400"/>
            <a:ext cx="85344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eaLnBrk="0" hangingPunct="0"/>
            <a:r>
              <a:rPr lang="en-US" altLang="zh-CN"/>
              <a:t>               </a:t>
            </a:r>
            <a:r>
              <a:rPr lang="zh-CN" altLang="en-US"/>
              <a:t>要完成上面的矩阵乘法，我们可以计算需要完成的各种操作的数量（假定</a:t>
            </a:r>
            <a:r>
              <a:rPr lang="en-US" altLang="zh-CN"/>
              <a:t>A</a:t>
            </a:r>
            <a:r>
              <a:rPr lang="zh-CN" altLang="en-US"/>
              <a:t>和</a:t>
            </a:r>
            <a:r>
              <a:rPr lang="en-US" altLang="zh-CN"/>
              <a:t>B</a:t>
            </a:r>
            <a:r>
              <a:rPr lang="zh-CN" altLang="en-US"/>
              <a:t>都是</a:t>
            </a:r>
            <a:r>
              <a:rPr lang="en-US" altLang="zh-CN"/>
              <a:t>8×8</a:t>
            </a:r>
            <a:r>
              <a:rPr lang="zh-CN" altLang="en-US"/>
              <a:t>的矩阵。</a:t>
            </a:r>
            <a:r>
              <a:rPr lang="en-US" altLang="zh-CN"/>
              <a:t>C</a:t>
            </a:r>
            <a:r>
              <a:rPr lang="zh-CN" altLang="en-US"/>
              <a:t>语言代码如下：</a:t>
            </a:r>
          </a:p>
          <a:p>
            <a:pPr algn="just" eaLnBrk="0" hangingPunct="0"/>
            <a:r>
              <a:rPr lang="en-US" altLang="zh-CN" b="1"/>
              <a:t>int k;</a:t>
            </a:r>
            <a:endParaRPr lang="en-US" altLang="zh-CN"/>
          </a:p>
          <a:p>
            <a:pPr algn="just" eaLnBrk="0" hangingPunct="0"/>
            <a:r>
              <a:rPr lang="en-US" altLang="zh-CN" b="1"/>
              <a:t>for(int i=0;i&lt;8;i++)</a:t>
            </a:r>
            <a:endParaRPr lang="en-US" altLang="zh-CN"/>
          </a:p>
          <a:p>
            <a:pPr algn="just" eaLnBrk="0" hangingPunct="0"/>
            <a:r>
              <a:rPr lang="en-US" altLang="zh-CN" b="1"/>
              <a:t>	for(int j=0;j&lt;8;j++)</a:t>
            </a:r>
            <a:endParaRPr lang="en-US" altLang="zh-CN"/>
          </a:p>
          <a:p>
            <a:pPr algn="just" eaLnBrk="0" hangingPunct="0"/>
            <a:r>
              <a:rPr lang="en-US" altLang="zh-CN" b="1"/>
              <a:t>	{	sum=0;</a:t>
            </a:r>
            <a:endParaRPr lang="en-US" altLang="zh-CN"/>
          </a:p>
          <a:p>
            <a:pPr algn="just" eaLnBrk="0" hangingPunct="0"/>
            <a:r>
              <a:rPr lang="en-US" altLang="zh-CN" b="1"/>
              <a:t>		for(k=0;k&lt;8;k++)</a:t>
            </a:r>
            <a:endParaRPr lang="en-US" altLang="zh-CN"/>
          </a:p>
          <a:p>
            <a:pPr algn="just" eaLnBrk="0" hangingPunct="0"/>
            <a:r>
              <a:rPr lang="en-US" altLang="zh-CN" b="1"/>
              <a:t>		{</a:t>
            </a:r>
            <a:endParaRPr lang="en-US" altLang="zh-CN"/>
          </a:p>
          <a:p>
            <a:pPr algn="just" eaLnBrk="0" hangingPunct="0"/>
            <a:r>
              <a:rPr lang="en-US" altLang="zh-CN" b="1"/>
              <a:t>			sum+=A[i][k]×B[k][j]</a:t>
            </a:r>
            <a:endParaRPr lang="en-US" altLang="zh-CN"/>
          </a:p>
          <a:p>
            <a:pPr algn="just" eaLnBrk="0" hangingPunct="0"/>
            <a:r>
              <a:rPr lang="en-US" altLang="zh-CN" b="1"/>
              <a:t>		}</a:t>
            </a:r>
            <a:endParaRPr lang="en-US" altLang="zh-CN"/>
          </a:p>
          <a:p>
            <a:pPr algn="just" eaLnBrk="0" hangingPunct="0"/>
            <a:r>
              <a:rPr lang="en-US" altLang="zh-CN" b="1"/>
              <a:t>		C[i][j]=sum;</a:t>
            </a:r>
            <a:endParaRPr lang="en-US" altLang="zh-CN"/>
          </a:p>
          <a:p>
            <a:pPr algn="just" eaLnBrk="0" hangingPunct="0"/>
            <a:r>
              <a:rPr lang="en-US" altLang="zh-CN" b="1"/>
              <a:t>	}</a:t>
            </a:r>
          </a:p>
          <a:p>
            <a:pPr eaLnBrk="0" hangingPunct="0">
              <a:spcBef>
                <a:spcPct val="50000"/>
              </a:spcBef>
            </a:pPr>
            <a:r>
              <a:rPr lang="zh-CN" altLang="en-US"/>
              <a:t>需要完成的乘法数目为</a:t>
            </a:r>
            <a:r>
              <a:rPr lang="en-US" altLang="zh-CN"/>
              <a:t>8×8×8=512</a:t>
            </a:r>
            <a:r>
              <a:rPr lang="zh-CN" altLang="en-US"/>
              <a:t>次；需要完成的加法数目为</a:t>
            </a:r>
            <a:r>
              <a:rPr lang="en-US" altLang="zh-CN"/>
              <a:t>8×8×7=448</a:t>
            </a:r>
            <a:r>
              <a:rPr lang="zh-CN" altLang="en-US"/>
              <a:t>次；</a:t>
            </a:r>
          </a:p>
        </p:txBody>
      </p:sp>
      <p:sp>
        <p:nvSpPr>
          <p:cNvPr id="242692" name="Rectangle 3"/>
          <p:cNvSpPr>
            <a:spLocks noChangeArrowheads="1"/>
          </p:cNvSpPr>
          <p:nvPr/>
        </p:nvSpPr>
        <p:spPr bwMode="auto">
          <a:xfrm>
            <a:off x="-228600" y="457200"/>
            <a:ext cx="198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algn="ctr"/>
            <a:r>
              <a:rPr lang="en-US" altLang="zh-CN" sz="2800">
                <a:solidFill>
                  <a:srgbClr val="FF0000"/>
                </a:solidFill>
              </a:rPr>
              <a:t>[</a:t>
            </a:r>
            <a:r>
              <a:rPr lang="zh-CN" altLang="en-US" sz="2800">
                <a:solidFill>
                  <a:srgbClr val="FF0000"/>
                </a:solidFill>
              </a:rPr>
              <a:t>解答</a:t>
            </a:r>
            <a:r>
              <a:rPr lang="en-US" altLang="zh-CN" sz="2800">
                <a:solidFill>
                  <a:srgbClr val="FF0000"/>
                </a:solidFill>
              </a:rPr>
              <a:t>]</a:t>
            </a:r>
          </a:p>
        </p:txBody>
      </p:sp>
      <p:sp>
        <p:nvSpPr>
          <p:cNvPr id="2" name="日期占位符 1"/>
          <p:cNvSpPr>
            <a:spLocks noGrp="1"/>
          </p:cNvSpPr>
          <p:nvPr>
            <p:ph type="dt" sz="half" idx="10"/>
          </p:nvPr>
        </p:nvSpPr>
        <p:spPr/>
        <p:txBody>
          <a:bodyPr/>
          <a:lstStyle/>
          <a:p>
            <a:pPr>
              <a:defRPr/>
            </a:pPr>
            <a:fld id="{D1FECCB1-327C-43F3-8095-D6971050C46A}"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246</a:t>
            </a:fld>
            <a:endParaRPr lang="en-US" altLang="zh-CN" dirty="0"/>
          </a:p>
        </p:txBody>
      </p:sp>
    </p:spTree>
    <p:extLst>
      <p:ext uri="{BB962C8B-B14F-4D97-AF65-F5344CB8AC3E}">
        <p14:creationId xmlns:p14="http://schemas.microsoft.com/office/powerpoint/2010/main" val="2144653664"/>
      </p:ext>
    </p:extLst>
  </p:cSld>
  <p:clrMapOvr>
    <a:masterClrMapping/>
  </p:clrMapOvr>
  <p:transition spd="med">
    <p:zoom/>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80901" name="Rectangle 2"/>
          <p:cNvSpPr>
            <a:spLocks noChangeArrowheads="1"/>
          </p:cNvSpPr>
          <p:nvPr/>
        </p:nvSpPr>
        <p:spPr bwMode="auto">
          <a:xfrm>
            <a:off x="609600" y="990600"/>
            <a:ext cx="85344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indent="-114300" eaLnBrk="0" hangingPunct="0">
              <a:spcBef>
                <a:spcPct val="50000"/>
              </a:spcBef>
              <a:tabLst>
                <a:tab pos="333375" algn="l"/>
              </a:tabLst>
            </a:pPr>
            <a:r>
              <a:rPr lang="en-US" altLang="zh-CN"/>
              <a:t>  </a:t>
            </a:r>
            <a:r>
              <a:rPr lang="zh-CN" altLang="en-US"/>
              <a:t>下面我们分析处理机的结构会给性能带来什么样的影响。</a:t>
            </a:r>
          </a:p>
          <a:p>
            <a:pPr indent="-114300" algn="just" eaLnBrk="0" hangingPunct="0">
              <a:tabLst>
                <a:tab pos="333375" algn="l"/>
              </a:tabLst>
            </a:pPr>
            <a:r>
              <a:rPr lang="zh-CN" altLang="en-US"/>
              <a:t>（</a:t>
            </a:r>
            <a:r>
              <a:rPr lang="en-US" altLang="zh-CN"/>
              <a:t>1</a:t>
            </a:r>
            <a:r>
              <a:rPr lang="zh-CN" altLang="en-US"/>
              <a:t>）顺序执行时，每个乘法和加法指令都需要</a:t>
            </a:r>
            <a:r>
              <a:rPr lang="en-US" altLang="zh-CN"/>
              <a:t>5</a:t>
            </a:r>
            <a:r>
              <a:rPr lang="zh-CN" altLang="en-US"/>
              <a:t>个时钟周期（取指令、指令分析、指令执行）；所以所需要的时间为：</a:t>
            </a:r>
          </a:p>
          <a:p>
            <a:pPr indent="-114300" algn="just" eaLnBrk="0" hangingPunct="0">
              <a:tabLst>
                <a:tab pos="333375" algn="l"/>
              </a:tabLst>
            </a:pPr>
            <a:endParaRPr lang="zh-CN" altLang="en-US"/>
          </a:p>
          <a:p>
            <a:pPr indent="-114300" algn="just" eaLnBrk="0" hangingPunct="0">
              <a:tabLst>
                <a:tab pos="333375" algn="l"/>
              </a:tabLst>
            </a:pPr>
            <a:endParaRPr lang="zh-CN" altLang="en-US"/>
          </a:p>
          <a:p>
            <a:pPr indent="-114300" algn="just" eaLnBrk="0" hangingPunct="0">
              <a:tabLst>
                <a:tab pos="333375" algn="l"/>
              </a:tabLst>
            </a:pPr>
            <a:endParaRPr lang="zh-CN" altLang="en-US"/>
          </a:p>
          <a:p>
            <a:pPr indent="-114300" algn="just" eaLnBrk="0" hangingPunct="0">
              <a:tabLst>
                <a:tab pos="333375" algn="l"/>
              </a:tabLst>
            </a:pPr>
            <a:r>
              <a:rPr lang="zh-CN" altLang="en-US"/>
              <a:t>（</a:t>
            </a:r>
            <a:r>
              <a:rPr lang="en-US" altLang="zh-CN"/>
              <a:t>2</a:t>
            </a:r>
            <a:r>
              <a:rPr lang="zh-CN" altLang="en-US"/>
              <a:t>）单流水线标量处理机，采用两功能静态流水线时；因为有足够的缓冲寄存器，所以我们可以首先把所有的乘法计算完，并通过调度使加法流水线不出现停顿，所以所需要的时间为：</a:t>
            </a:r>
          </a:p>
          <a:p>
            <a:pPr indent="-114300" algn="just" eaLnBrk="0" hangingPunct="0">
              <a:tabLst>
                <a:tab pos="333375" algn="l"/>
              </a:tabLst>
            </a:pPr>
            <a:endParaRPr lang="zh-CN" altLang="en-US"/>
          </a:p>
        </p:txBody>
      </p:sp>
      <p:graphicFrame>
        <p:nvGraphicFramePr>
          <p:cNvPr id="80898" name="Object 3"/>
          <p:cNvGraphicFramePr>
            <a:graphicFrameLocks/>
          </p:cNvGraphicFramePr>
          <p:nvPr/>
        </p:nvGraphicFramePr>
        <p:xfrm>
          <a:off x="1879600" y="2667000"/>
          <a:ext cx="7264400" cy="525463"/>
        </p:xfrm>
        <a:graphic>
          <a:graphicData uri="http://schemas.openxmlformats.org/presentationml/2006/ole">
            <mc:AlternateContent xmlns:mc="http://schemas.openxmlformats.org/markup-compatibility/2006">
              <mc:Choice xmlns:v="urn:schemas-microsoft-com:vml" Requires="v">
                <p:oleObj spid="_x0000_s276634" name="Equation" r:id="rId4" imgW="7264080" imgH="525240" progId="Equation.3">
                  <p:embed/>
                </p:oleObj>
              </mc:Choice>
              <mc:Fallback>
                <p:oleObj name="Equation" r:id="rId4" imgW="7264080" imgH="52524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9600" y="2667000"/>
                        <a:ext cx="72644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899" name="Object 4"/>
          <p:cNvGraphicFramePr>
            <a:graphicFrameLocks/>
          </p:cNvGraphicFramePr>
          <p:nvPr/>
        </p:nvGraphicFramePr>
        <p:xfrm>
          <a:off x="1371600" y="4343400"/>
          <a:ext cx="6654800" cy="1689100"/>
        </p:xfrm>
        <a:graphic>
          <a:graphicData uri="http://schemas.openxmlformats.org/presentationml/2006/ole">
            <mc:AlternateContent xmlns:mc="http://schemas.openxmlformats.org/markup-compatibility/2006">
              <mc:Choice xmlns:v="urn:schemas-microsoft-com:vml" Requires="v">
                <p:oleObj spid="_x0000_s276635" name="Equation" r:id="rId6" imgW="6654600" imgH="1688760" progId="Equation.3">
                  <p:embed/>
                </p:oleObj>
              </mc:Choice>
              <mc:Fallback>
                <p:oleObj name="Equation" r:id="rId6" imgW="6654600" imgH="168876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4343400"/>
                        <a:ext cx="6654800" cy="168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F1B2F6F6-3940-4487-838B-159C8A75215A}"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247</a:t>
            </a:fld>
            <a:endParaRPr lang="en-US" altLang="zh-CN" dirty="0"/>
          </a:p>
        </p:txBody>
      </p:sp>
    </p:spTree>
    <p:extLst>
      <p:ext uri="{BB962C8B-B14F-4D97-AF65-F5344CB8AC3E}">
        <p14:creationId xmlns:p14="http://schemas.microsoft.com/office/powerpoint/2010/main" val="1412019836"/>
      </p:ext>
    </p:extLst>
  </p:cSld>
  <p:clrMapOvr>
    <a:masterClrMapping/>
  </p:clrMapOvr>
  <p:transition spd="med">
    <p:zoom/>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81925" name="Rectangle 2"/>
          <p:cNvSpPr>
            <a:spLocks noChangeArrowheads="1"/>
          </p:cNvSpPr>
          <p:nvPr/>
        </p:nvSpPr>
        <p:spPr bwMode="auto">
          <a:xfrm>
            <a:off x="533400" y="914400"/>
            <a:ext cx="82296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indent="269875" algn="just" eaLnBrk="0" hangingPunct="0">
              <a:tabLst>
                <a:tab pos="333375" algn="l"/>
              </a:tabLst>
            </a:pPr>
            <a:r>
              <a:rPr lang="zh-CN" altLang="en-US"/>
              <a:t>（</a:t>
            </a:r>
            <a:r>
              <a:rPr lang="en-US" altLang="zh-CN"/>
              <a:t>3</a:t>
            </a:r>
            <a:r>
              <a:rPr lang="zh-CN" altLang="en-US"/>
              <a:t>）多操作部件处理机，只有一条指令流水线。</a:t>
            </a:r>
          </a:p>
          <a:p>
            <a:pPr indent="269875" algn="just" eaLnBrk="0" hangingPunct="0">
              <a:tabLst>
                <a:tab pos="333375" algn="l"/>
              </a:tabLst>
            </a:pPr>
            <a:r>
              <a:rPr lang="zh-CN" altLang="en-US"/>
              <a:t>由于只有一条指令流水线，所以只能一个时钟周期发射一条指令，我们可以考察加法部件的执行过程，对</a:t>
            </a:r>
            <a:r>
              <a:rPr lang="en-US" altLang="zh-CN"/>
              <a:t>C</a:t>
            </a:r>
            <a:r>
              <a:rPr lang="zh-CN" altLang="en-US"/>
              <a:t>矩阵的第一个元素，当乘法部件完成两次计算后，加法部件启动运行</a:t>
            </a:r>
            <a:r>
              <a:rPr lang="en-US" altLang="zh-CN"/>
              <a:t>7</a:t>
            </a:r>
            <a:r>
              <a:rPr lang="zh-CN" altLang="en-US"/>
              <a:t>次，然后对其余的元素，加法部件停顿</a:t>
            </a:r>
            <a:r>
              <a:rPr lang="en-US" altLang="zh-CN"/>
              <a:t>3</a:t>
            </a:r>
            <a:r>
              <a:rPr lang="zh-CN" altLang="en-US"/>
              <a:t>个时钟周期，然后运行</a:t>
            </a:r>
            <a:r>
              <a:rPr lang="en-US" altLang="zh-CN"/>
              <a:t>7</a:t>
            </a:r>
            <a:r>
              <a:rPr lang="zh-CN" altLang="en-US"/>
              <a:t>次。故执行时间为：</a:t>
            </a:r>
          </a:p>
          <a:p>
            <a:pPr indent="269875" algn="just" eaLnBrk="0" hangingPunct="0">
              <a:tabLst>
                <a:tab pos="333375" algn="l"/>
              </a:tabLst>
            </a:pPr>
            <a:endParaRPr lang="zh-CN" altLang="en-US"/>
          </a:p>
          <a:p>
            <a:pPr indent="269875" algn="just" eaLnBrk="0" hangingPunct="0">
              <a:tabLst>
                <a:tab pos="333375" algn="l"/>
              </a:tabLst>
            </a:pPr>
            <a:endParaRPr lang="zh-CN" altLang="en-US"/>
          </a:p>
          <a:p>
            <a:pPr indent="269875" algn="just" eaLnBrk="0" hangingPunct="0">
              <a:tabLst>
                <a:tab pos="333375" algn="l"/>
              </a:tabLst>
            </a:pPr>
            <a:r>
              <a:rPr lang="zh-CN" altLang="en-US"/>
              <a:t>（</a:t>
            </a:r>
            <a:r>
              <a:rPr lang="en-US" altLang="zh-CN"/>
              <a:t>4</a:t>
            </a:r>
            <a:r>
              <a:rPr lang="zh-CN" altLang="en-US"/>
              <a:t>）单流水线标量处理机，有两条独立的操作流水线；</a:t>
            </a:r>
          </a:p>
          <a:p>
            <a:pPr indent="269875" algn="just" eaLnBrk="0" hangingPunct="0">
              <a:tabLst>
                <a:tab pos="333375" algn="l"/>
              </a:tabLst>
            </a:pPr>
            <a:r>
              <a:rPr lang="zh-CN" altLang="en-US"/>
              <a:t>由于只有一条指令流水线，所以只能一个时钟周期发射一条指令，由于存在足够的缓冲寄存器，我们可以通过合适的调度消除数据相关。故执行时间为：</a:t>
            </a:r>
          </a:p>
          <a:p>
            <a:pPr indent="269875" algn="just" eaLnBrk="0" hangingPunct="0">
              <a:tabLst>
                <a:tab pos="333375" algn="l"/>
              </a:tabLst>
            </a:pPr>
            <a:endParaRPr lang="zh-CN" altLang="en-US"/>
          </a:p>
          <a:p>
            <a:pPr indent="269875" algn="just" eaLnBrk="0" hangingPunct="0">
              <a:tabLst>
                <a:tab pos="333375" algn="l"/>
              </a:tabLst>
            </a:pPr>
            <a:endParaRPr lang="zh-CN" altLang="en-US"/>
          </a:p>
        </p:txBody>
      </p:sp>
      <p:graphicFrame>
        <p:nvGraphicFramePr>
          <p:cNvPr id="81922" name="Object 3"/>
          <p:cNvGraphicFramePr>
            <a:graphicFrameLocks/>
          </p:cNvGraphicFramePr>
          <p:nvPr/>
        </p:nvGraphicFramePr>
        <p:xfrm>
          <a:off x="457200" y="3276600"/>
          <a:ext cx="8712200" cy="487363"/>
        </p:xfrm>
        <a:graphic>
          <a:graphicData uri="http://schemas.openxmlformats.org/presentationml/2006/ole">
            <mc:AlternateContent xmlns:mc="http://schemas.openxmlformats.org/markup-compatibility/2006">
              <mc:Choice xmlns:v="urn:schemas-microsoft-com:vml" Requires="v">
                <p:oleObj spid="_x0000_s277658" r:id="rId4" imgW="8712000" imgH="487080" progId="Equation.3">
                  <p:embed/>
                </p:oleObj>
              </mc:Choice>
              <mc:Fallback>
                <p:oleObj r:id="rId4" imgW="8712000" imgH="4870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276600"/>
                        <a:ext cx="87122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23" name="Object 4"/>
          <p:cNvGraphicFramePr>
            <a:graphicFrameLocks/>
          </p:cNvGraphicFramePr>
          <p:nvPr/>
        </p:nvGraphicFramePr>
        <p:xfrm>
          <a:off x="609600" y="5562600"/>
          <a:ext cx="7950200" cy="560388"/>
        </p:xfrm>
        <a:graphic>
          <a:graphicData uri="http://schemas.openxmlformats.org/presentationml/2006/ole">
            <mc:AlternateContent xmlns:mc="http://schemas.openxmlformats.org/markup-compatibility/2006">
              <mc:Choice xmlns:v="urn:schemas-microsoft-com:vml" Requires="v">
                <p:oleObj spid="_x0000_s277659" r:id="rId6" imgW="7949880" imgH="560160" progId="Equation.3">
                  <p:embed/>
                </p:oleObj>
              </mc:Choice>
              <mc:Fallback>
                <p:oleObj r:id="rId6" imgW="7949880" imgH="56016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5562600"/>
                        <a:ext cx="7950200"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1BDD11EE-ED3B-4AD5-A62E-4940C932476C}"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248</a:t>
            </a:fld>
            <a:endParaRPr lang="en-US" altLang="zh-CN" dirty="0"/>
          </a:p>
        </p:txBody>
      </p:sp>
    </p:spTree>
    <p:extLst>
      <p:ext uri="{BB962C8B-B14F-4D97-AF65-F5344CB8AC3E}">
        <p14:creationId xmlns:p14="http://schemas.microsoft.com/office/powerpoint/2010/main" val="2236779303"/>
      </p:ext>
    </p:extLst>
  </p:cSld>
  <p:clrMapOvr>
    <a:masterClrMapping/>
  </p:clrMapOvr>
  <p:transition spd="med">
    <p:zoom/>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82948" name="Rectangle 2"/>
          <p:cNvSpPr>
            <a:spLocks noChangeArrowheads="1"/>
          </p:cNvSpPr>
          <p:nvPr/>
        </p:nvSpPr>
        <p:spPr bwMode="auto">
          <a:xfrm>
            <a:off x="609600" y="1192213"/>
            <a:ext cx="79248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eaLnBrk="0" hangingPunct="0"/>
            <a:r>
              <a:rPr lang="zh-CN" altLang="en-US"/>
              <a:t>（</a:t>
            </a:r>
            <a:r>
              <a:rPr lang="en-US" altLang="zh-CN"/>
              <a:t>5</a:t>
            </a:r>
            <a:r>
              <a:rPr lang="zh-CN" altLang="en-US"/>
              <a:t>）超标量机，能同时发射一条加法和一条乘法指令，有两条独立的操作流水线。</a:t>
            </a:r>
          </a:p>
          <a:p>
            <a:pPr eaLnBrk="0" hangingPunct="0">
              <a:spcBef>
                <a:spcPct val="50000"/>
              </a:spcBef>
            </a:pPr>
            <a:r>
              <a:rPr lang="zh-CN" altLang="en-US"/>
              <a:t>他的执行过程和（</a:t>
            </a:r>
            <a:r>
              <a:rPr lang="en-US" altLang="zh-CN"/>
              <a:t>3</a:t>
            </a:r>
            <a:r>
              <a:rPr lang="zh-CN" altLang="en-US"/>
              <a:t>）很相象，乘法流水线一直在运行，而加法流水线因为数据相关而存在停顿。我们可以换个角度，来考察乘法流水线的运行情况。从第</a:t>
            </a:r>
            <a:r>
              <a:rPr lang="en-US" altLang="zh-CN"/>
              <a:t>3</a:t>
            </a:r>
            <a:r>
              <a:rPr lang="zh-CN" altLang="en-US"/>
              <a:t>个时钟周期，乘法流水线一直忙碌，在乘法流水线完成所有计算后，加法流水线还需要完成最后一次计算。所以执行时间为：</a:t>
            </a:r>
          </a:p>
          <a:p>
            <a:pPr eaLnBrk="0" hangingPunct="0">
              <a:spcBef>
                <a:spcPct val="50000"/>
              </a:spcBef>
            </a:pPr>
            <a:endParaRPr lang="zh-CN" altLang="en-US"/>
          </a:p>
        </p:txBody>
      </p:sp>
      <p:graphicFrame>
        <p:nvGraphicFramePr>
          <p:cNvPr id="82946" name="Object 3"/>
          <p:cNvGraphicFramePr>
            <a:graphicFrameLocks/>
          </p:cNvGraphicFramePr>
          <p:nvPr/>
        </p:nvGraphicFramePr>
        <p:xfrm>
          <a:off x="1066800" y="4114800"/>
          <a:ext cx="6731000" cy="503238"/>
        </p:xfrm>
        <a:graphic>
          <a:graphicData uri="http://schemas.openxmlformats.org/presentationml/2006/ole">
            <mc:AlternateContent xmlns:mc="http://schemas.openxmlformats.org/markup-compatibility/2006">
              <mc:Choice xmlns:v="urn:schemas-microsoft-com:vml" Requires="v">
                <p:oleObj spid="_x0000_s278606" r:id="rId4" imgW="6730920" imgH="502920" progId="Equation.3">
                  <p:embed/>
                </p:oleObj>
              </mc:Choice>
              <mc:Fallback>
                <p:oleObj r:id="rId4" imgW="6730920" imgH="50292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114800"/>
                        <a:ext cx="673100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6176CF51-EE2A-437C-BE67-928D0BFFE392}"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249</a:t>
            </a:fld>
            <a:endParaRPr lang="en-US" altLang="zh-CN" dirty="0"/>
          </a:p>
        </p:txBody>
      </p:sp>
    </p:spTree>
    <p:extLst>
      <p:ext uri="{BB962C8B-B14F-4D97-AF65-F5344CB8AC3E}">
        <p14:creationId xmlns:p14="http://schemas.microsoft.com/office/powerpoint/2010/main" val="3404984569"/>
      </p:ext>
    </p:extLst>
  </p:cSld>
  <p:clrMapOvr>
    <a:masterClrMapping/>
  </p:clrMapOvr>
  <p:transition spd="med">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BA5FEDA-B413-4B44-821E-BFF1BA22CD6C}" type="datetime1">
              <a:rPr lang="zh-CN" altLang="en-US" sz="1400" smtClean="0"/>
              <a:t>2021/11/7</a:t>
            </a:fld>
            <a:endParaRPr lang="en-US" altLang="zh-CN" sz="1400" smtClean="0"/>
          </a:p>
        </p:txBody>
      </p:sp>
      <p:sp>
        <p:nvSpPr>
          <p:cNvPr id="45059"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45061" name="Rectangle 2"/>
          <p:cNvSpPr>
            <a:spLocks noGrp="1" noChangeArrowheads="1"/>
          </p:cNvSpPr>
          <p:nvPr>
            <p:ph type="title"/>
          </p:nvPr>
        </p:nvSpPr>
        <p:spPr>
          <a:xfrm>
            <a:off x="685800" y="-228600"/>
            <a:ext cx="7772400" cy="1143000"/>
          </a:xfrm>
        </p:spPr>
        <p:txBody>
          <a:bodyPr/>
          <a:lstStyle/>
          <a:p>
            <a:pPr eaLnBrk="1" hangingPunct="1"/>
            <a:r>
              <a:rPr lang="en-US" altLang="zh-CN" smtClean="0"/>
              <a:t>Creating a Pipeline</a:t>
            </a:r>
          </a:p>
        </p:txBody>
      </p:sp>
      <p:sp>
        <p:nvSpPr>
          <p:cNvPr id="45062" name="Rectangle 3"/>
          <p:cNvSpPr>
            <a:spLocks noGrp="1" noChangeArrowheads="1"/>
          </p:cNvSpPr>
          <p:nvPr>
            <p:ph type="body" sz="half" idx="1"/>
          </p:nvPr>
        </p:nvSpPr>
        <p:spPr>
          <a:xfrm>
            <a:off x="152400" y="762000"/>
            <a:ext cx="8763000" cy="5791200"/>
          </a:xfrm>
        </p:spPr>
        <p:txBody>
          <a:bodyPr/>
          <a:lstStyle/>
          <a:p>
            <a:pPr eaLnBrk="1" hangingPunct="1"/>
            <a:r>
              <a:rPr lang="en-US" altLang="zh-CN" sz="2400" smtClean="0"/>
              <a:t>We add </a:t>
            </a:r>
            <a:r>
              <a:rPr lang="en-US" altLang="zh-CN" sz="2400" i="1" smtClean="0"/>
              <a:t>latches</a:t>
            </a:r>
            <a:r>
              <a:rPr lang="en-US" altLang="zh-CN" sz="2400" smtClean="0"/>
              <a:t> between each stage</a:t>
            </a:r>
          </a:p>
          <a:p>
            <a:pPr lvl="1" eaLnBrk="1" hangingPunct="1"/>
            <a:r>
              <a:rPr lang="en-US" altLang="zh-CN" sz="2000" smtClean="0"/>
              <a:t>a latch stores a temporary register value as it moves from stage to stage</a:t>
            </a:r>
          </a:p>
          <a:p>
            <a:pPr lvl="1" eaLnBrk="1" hangingPunct="1"/>
            <a:r>
              <a:rPr lang="en-US" altLang="zh-CN" sz="2000" smtClean="0"/>
              <a:t>latches are clock-controlled to synchronize the stages </a:t>
            </a:r>
          </a:p>
          <a:p>
            <a:pPr lvl="2" eaLnBrk="1" hangingPunct="1"/>
            <a:r>
              <a:rPr lang="en-US" altLang="zh-CN" sz="1800" smtClean="0"/>
              <a:t>each stage passes its register information to the next stage at the same time (at the beginning of each clock pulse)</a:t>
            </a:r>
          </a:p>
          <a:p>
            <a:pPr lvl="2" eaLnBrk="1" hangingPunct="1"/>
            <a:r>
              <a:rPr lang="en-US" altLang="zh-CN" sz="1800" smtClean="0"/>
              <a:t>Note:  latches cause a slight delay so that the clock cycle time might be lengthened slightly</a:t>
            </a:r>
          </a:p>
          <a:p>
            <a:pPr lvl="1" eaLnBrk="1" hangingPunct="1"/>
            <a:r>
              <a:rPr lang="en-US" altLang="zh-CN" sz="2000" smtClean="0"/>
              <a:t>latches are denoted by the stages they connect, e.g., IF/ID, ID/EX</a:t>
            </a:r>
          </a:p>
          <a:p>
            <a:pPr eaLnBrk="1" hangingPunct="1"/>
            <a:r>
              <a:rPr lang="en-US" altLang="zh-CN" sz="2400" smtClean="0"/>
              <a:t>With the latches and proper timing and control, we have a pipeline</a:t>
            </a:r>
          </a:p>
          <a:p>
            <a:pPr lvl="1" eaLnBrk="1" hangingPunct="1"/>
            <a:r>
              <a:rPr lang="en-US" altLang="zh-CN" sz="2000" smtClean="0"/>
              <a:t>each stage has its own hardware </a:t>
            </a:r>
          </a:p>
          <a:p>
            <a:pPr lvl="2" eaLnBrk="1" hangingPunct="1"/>
            <a:r>
              <a:rPr lang="en-US" altLang="zh-CN" sz="1800" smtClean="0"/>
              <a:t>we can perform up to 5 instructions simultaneously where each instruction is in one of the 5 stages</a:t>
            </a:r>
          </a:p>
          <a:p>
            <a:pPr lvl="1" eaLnBrk="1" hangingPunct="1"/>
            <a:r>
              <a:rPr lang="en-US" altLang="zh-CN" sz="2000" smtClean="0"/>
              <a:t>it takes 5 cycles to complete any instruction </a:t>
            </a:r>
          </a:p>
          <a:p>
            <a:pPr lvl="2" eaLnBrk="1" hangingPunct="1"/>
            <a:r>
              <a:rPr lang="en-US" altLang="zh-CN" sz="1800" smtClean="0"/>
              <a:t>without a pipeline, a store or a branch could be completed in 4 stages</a:t>
            </a:r>
          </a:p>
          <a:p>
            <a:pPr lvl="1" eaLnBrk="1" hangingPunct="1"/>
            <a:r>
              <a:rPr lang="en-US" altLang="zh-CN" sz="2000" smtClean="0"/>
              <a:t>but, we can complete up to 5 instructions in 5 cycles because of the overlap</a:t>
            </a:r>
          </a:p>
        </p:txBody>
      </p:sp>
      <p:sp>
        <p:nvSpPr>
          <p:cNvPr id="2" name="灯片编号占位符 1"/>
          <p:cNvSpPr>
            <a:spLocks noGrp="1"/>
          </p:cNvSpPr>
          <p:nvPr>
            <p:ph type="sldNum" sz="quarter" idx="12"/>
          </p:nvPr>
        </p:nvSpPr>
        <p:spPr/>
        <p:txBody>
          <a:bodyPr/>
          <a:lstStyle/>
          <a:p>
            <a:pPr>
              <a:defRPr/>
            </a:pPr>
            <a:r>
              <a:rPr lang="en-US" altLang="zh-CN" smtClean="0"/>
              <a:t>Lecture 05- </a:t>
            </a:r>
            <a:fld id="{C35F36D4-A7EE-4FB5-83E5-D9B9724991F1}" type="slidenum">
              <a:rPr lang="en-US" altLang="zh-CN" smtClean="0"/>
              <a:pPr>
                <a:defRPr/>
              </a:pPr>
              <a:t>25</a:t>
            </a:fld>
            <a:endParaRPr lang="en-US" altLang="zh-CN" dirty="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83973" name="Rectangle 2"/>
          <p:cNvSpPr>
            <a:spLocks noChangeArrowheads="1"/>
          </p:cNvSpPr>
          <p:nvPr/>
        </p:nvSpPr>
        <p:spPr bwMode="auto">
          <a:xfrm>
            <a:off x="304800" y="990600"/>
            <a:ext cx="84582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indent="269875" algn="just" eaLnBrk="0" hangingPunct="0">
              <a:tabLst>
                <a:tab pos="333375" algn="l"/>
              </a:tabLst>
            </a:pPr>
            <a:r>
              <a:rPr lang="en-US" altLang="zh-CN"/>
              <a:t> </a:t>
            </a:r>
          </a:p>
          <a:p>
            <a:pPr indent="269875" algn="just" eaLnBrk="0" hangingPunct="0">
              <a:tabLst>
                <a:tab pos="333375" algn="l"/>
              </a:tabLst>
            </a:pPr>
            <a:r>
              <a:rPr lang="zh-CN" altLang="en-US"/>
              <a:t>（</a:t>
            </a:r>
            <a:r>
              <a:rPr lang="en-US" altLang="zh-CN"/>
              <a:t>6</a:t>
            </a:r>
            <a:r>
              <a:rPr lang="zh-CN" altLang="en-US"/>
              <a:t>）超流水线处理机，每个时钟周期发射两条指令，加法部件和乘法部件都为</a:t>
            </a:r>
            <a:r>
              <a:rPr lang="en-US" altLang="zh-CN"/>
              <a:t>6</a:t>
            </a:r>
            <a:r>
              <a:rPr lang="zh-CN" altLang="en-US"/>
              <a:t>个流水级。</a:t>
            </a:r>
          </a:p>
          <a:p>
            <a:pPr indent="269875" algn="just" eaLnBrk="0" hangingPunct="0">
              <a:tabLst>
                <a:tab pos="333375" algn="l"/>
              </a:tabLst>
            </a:pPr>
            <a:r>
              <a:rPr lang="zh-CN" altLang="en-US"/>
              <a:t>事实上相当于将时钟周期变成了</a:t>
            </a:r>
            <a:r>
              <a:rPr lang="en-US" altLang="zh-CN"/>
              <a:t>10ns</a:t>
            </a:r>
            <a:r>
              <a:rPr lang="zh-CN" altLang="en-US"/>
              <a:t>，而加法和乘法流水线变成了</a:t>
            </a:r>
            <a:r>
              <a:rPr lang="en-US" altLang="zh-CN"/>
              <a:t>6</a:t>
            </a:r>
            <a:r>
              <a:rPr lang="zh-CN" altLang="en-US"/>
              <a:t>级。这样和（</a:t>
            </a:r>
            <a:r>
              <a:rPr lang="en-US" altLang="zh-CN"/>
              <a:t>4</a:t>
            </a:r>
            <a:r>
              <a:rPr lang="zh-CN" altLang="en-US"/>
              <a:t>）类似有执行时间为：</a:t>
            </a:r>
          </a:p>
          <a:p>
            <a:pPr indent="269875" algn="just" eaLnBrk="0" hangingPunct="0">
              <a:tabLst>
                <a:tab pos="333375" algn="l"/>
              </a:tabLst>
            </a:pPr>
            <a:endParaRPr lang="zh-CN" altLang="en-US"/>
          </a:p>
          <a:p>
            <a:pPr indent="269875" algn="just" eaLnBrk="0" hangingPunct="0">
              <a:tabLst>
                <a:tab pos="333375" algn="l"/>
              </a:tabLst>
            </a:pPr>
            <a:endParaRPr lang="zh-CN" altLang="en-US"/>
          </a:p>
          <a:p>
            <a:pPr indent="269875" algn="just" eaLnBrk="0" hangingPunct="0">
              <a:tabLst>
                <a:tab pos="333375" algn="l"/>
              </a:tabLst>
            </a:pPr>
            <a:r>
              <a:rPr lang="zh-CN" altLang="en-US"/>
              <a:t>（</a:t>
            </a:r>
            <a:r>
              <a:rPr lang="en-US" altLang="zh-CN"/>
              <a:t>7</a:t>
            </a:r>
            <a:r>
              <a:rPr lang="zh-CN" altLang="en-US"/>
              <a:t>）超标量超流水线处理机，一个时钟周期分为两个流水级，加法部件和乘法部件都为</a:t>
            </a:r>
            <a:r>
              <a:rPr lang="en-US" altLang="zh-CN"/>
              <a:t>6</a:t>
            </a:r>
            <a:r>
              <a:rPr lang="zh-CN" altLang="en-US"/>
              <a:t>个流水级，每个流水级能同时发射一条加法和一条乘法指令。综合（</a:t>
            </a:r>
            <a:r>
              <a:rPr lang="en-US" altLang="zh-CN"/>
              <a:t>5</a:t>
            </a:r>
            <a:r>
              <a:rPr lang="zh-CN" altLang="en-US"/>
              <a:t>）和（</a:t>
            </a:r>
            <a:r>
              <a:rPr lang="en-US" altLang="zh-CN"/>
              <a:t>6</a:t>
            </a:r>
            <a:r>
              <a:rPr lang="zh-CN" altLang="en-US"/>
              <a:t>）的分析，我们可以知道，执行时间为：</a:t>
            </a:r>
          </a:p>
          <a:p>
            <a:pPr indent="269875" algn="just" eaLnBrk="0" hangingPunct="0">
              <a:tabLst>
                <a:tab pos="333375" algn="l"/>
              </a:tabLst>
            </a:pPr>
            <a:endParaRPr lang="zh-CN" altLang="en-US"/>
          </a:p>
        </p:txBody>
      </p:sp>
      <p:graphicFrame>
        <p:nvGraphicFramePr>
          <p:cNvPr id="83970" name="Object 3"/>
          <p:cNvGraphicFramePr>
            <a:graphicFrameLocks/>
          </p:cNvGraphicFramePr>
          <p:nvPr/>
        </p:nvGraphicFramePr>
        <p:xfrm>
          <a:off x="990600" y="2971800"/>
          <a:ext cx="6883400" cy="530225"/>
        </p:xfrm>
        <a:graphic>
          <a:graphicData uri="http://schemas.openxmlformats.org/presentationml/2006/ole">
            <mc:AlternateContent xmlns:mc="http://schemas.openxmlformats.org/markup-compatibility/2006">
              <mc:Choice xmlns:v="urn:schemas-microsoft-com:vml" Requires="v">
                <p:oleObj spid="_x0000_s279706" r:id="rId4" imgW="6883200" imgH="529920" progId="Equation.3">
                  <p:embed/>
                </p:oleObj>
              </mc:Choice>
              <mc:Fallback>
                <p:oleObj r:id="rId4" imgW="6883200" imgH="52992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971800"/>
                        <a:ext cx="68834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1" name="Object 4"/>
          <p:cNvGraphicFramePr>
            <a:graphicFrameLocks/>
          </p:cNvGraphicFramePr>
          <p:nvPr/>
        </p:nvGraphicFramePr>
        <p:xfrm>
          <a:off x="838200" y="5257800"/>
          <a:ext cx="7416800" cy="522288"/>
        </p:xfrm>
        <a:graphic>
          <a:graphicData uri="http://schemas.openxmlformats.org/presentationml/2006/ole">
            <mc:AlternateContent xmlns:mc="http://schemas.openxmlformats.org/markup-compatibility/2006">
              <mc:Choice xmlns:v="urn:schemas-microsoft-com:vml" Requires="v">
                <p:oleObj spid="_x0000_s279707" r:id="rId6" imgW="7416720" imgH="522000" progId="Equation.3">
                  <p:embed/>
                </p:oleObj>
              </mc:Choice>
              <mc:Fallback>
                <p:oleObj r:id="rId6" imgW="7416720" imgH="5220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5257800"/>
                        <a:ext cx="74168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7A7EDC41-EDD3-40C9-9A98-A03E77AC51E7}"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250</a:t>
            </a:fld>
            <a:endParaRPr lang="en-US" altLang="zh-CN" dirty="0"/>
          </a:p>
        </p:txBody>
      </p:sp>
    </p:spTree>
    <p:extLst>
      <p:ext uri="{BB962C8B-B14F-4D97-AF65-F5344CB8AC3E}">
        <p14:creationId xmlns:p14="http://schemas.microsoft.com/office/powerpoint/2010/main" val="1092919136"/>
      </p:ext>
    </p:extLst>
  </p:cSld>
  <p:clrMapOvr>
    <a:masterClrMapping/>
  </p:clrMapOvr>
  <p:transition spd="med">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F45B700-F560-442E-9895-697752430443}" type="datetime1">
              <a:rPr lang="zh-CN" altLang="en-US" sz="1400" smtClean="0"/>
              <a:t>2021/11/7</a:t>
            </a:fld>
            <a:endParaRPr lang="en-US" altLang="zh-CN" sz="1400" smtClean="0"/>
          </a:p>
        </p:txBody>
      </p:sp>
      <p:sp>
        <p:nvSpPr>
          <p:cNvPr id="46083"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pic>
        <p:nvPicPr>
          <p:cNvPr id="46085" name="Picture 2" descr="AppA-fig18"/>
          <p:cNvPicPr>
            <a:picLocks noChangeAspect="1" noChangeArrowheads="1"/>
          </p:cNvPicPr>
          <p:nvPr/>
        </p:nvPicPr>
        <p:blipFill>
          <a:blip r:embed="rId2">
            <a:extLst>
              <a:ext uri="{28A0092B-C50C-407E-A947-70E740481C1C}">
                <a14:useLocalDpi xmlns:a14="http://schemas.microsoft.com/office/drawing/2010/main" val="0"/>
              </a:ext>
            </a:extLst>
          </a:blip>
          <a:srcRect b="12384"/>
          <a:stretch>
            <a:fillRect/>
          </a:stretch>
        </p:blipFill>
        <p:spPr bwMode="auto">
          <a:xfrm>
            <a:off x="533400" y="2133600"/>
            <a:ext cx="81534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3"/>
          <p:cNvSpPr>
            <a:spLocks noGrp="1" noChangeArrowheads="1"/>
          </p:cNvSpPr>
          <p:nvPr>
            <p:ph type="title"/>
          </p:nvPr>
        </p:nvSpPr>
        <p:spPr/>
        <p:txBody>
          <a:bodyPr/>
          <a:lstStyle/>
          <a:p>
            <a:pPr eaLnBrk="1" hangingPunct="1"/>
            <a:r>
              <a:rPr lang="en-US" altLang="zh-CN" smtClean="0"/>
              <a:t>The MIPS Pipeline</a:t>
            </a:r>
          </a:p>
        </p:txBody>
      </p:sp>
      <p:sp>
        <p:nvSpPr>
          <p:cNvPr id="46087" name="Text Box 4"/>
          <p:cNvSpPr txBox="1">
            <a:spLocks noChangeArrowheads="1"/>
          </p:cNvSpPr>
          <p:nvPr/>
        </p:nvSpPr>
        <p:spPr bwMode="auto">
          <a:xfrm>
            <a:off x="7299325" y="1565275"/>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a:t>Latches</a:t>
            </a:r>
          </a:p>
        </p:txBody>
      </p:sp>
      <p:sp>
        <p:nvSpPr>
          <p:cNvPr id="46088" name="Line 5"/>
          <p:cNvSpPr>
            <a:spLocks noChangeShapeType="1"/>
          </p:cNvSpPr>
          <p:nvPr/>
        </p:nvSpPr>
        <p:spPr bwMode="auto">
          <a:xfrm flipH="1">
            <a:off x="2667000" y="1828800"/>
            <a:ext cx="4648200" cy="11430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89" name="Line 6"/>
          <p:cNvSpPr>
            <a:spLocks noChangeShapeType="1"/>
          </p:cNvSpPr>
          <p:nvPr/>
        </p:nvSpPr>
        <p:spPr bwMode="auto">
          <a:xfrm flipH="1">
            <a:off x="4800600" y="1828800"/>
            <a:ext cx="2514600" cy="10668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0" name="Line 7"/>
          <p:cNvSpPr>
            <a:spLocks noChangeShapeType="1"/>
          </p:cNvSpPr>
          <p:nvPr/>
        </p:nvSpPr>
        <p:spPr bwMode="auto">
          <a:xfrm flipH="1">
            <a:off x="6477000" y="1828800"/>
            <a:ext cx="838200" cy="12954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1" name="Line 8"/>
          <p:cNvSpPr>
            <a:spLocks noChangeShapeType="1"/>
          </p:cNvSpPr>
          <p:nvPr/>
        </p:nvSpPr>
        <p:spPr bwMode="auto">
          <a:xfrm>
            <a:off x="7315200" y="1828800"/>
            <a:ext cx="381000" cy="12192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2" name="Rectangle 9"/>
          <p:cNvSpPr>
            <a:spLocks noChangeArrowheads="1"/>
          </p:cNvSpPr>
          <p:nvPr/>
        </p:nvSpPr>
        <p:spPr bwMode="auto">
          <a:xfrm>
            <a:off x="2209800" y="3200400"/>
            <a:ext cx="381000" cy="381000"/>
          </a:xfrm>
          <a:prstGeom prst="rect">
            <a:avLst/>
          </a:prstGeom>
          <a:noFill/>
          <a:ln w="952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46093" name="Rectangle 10"/>
          <p:cNvSpPr>
            <a:spLocks noChangeArrowheads="1"/>
          </p:cNvSpPr>
          <p:nvPr/>
        </p:nvSpPr>
        <p:spPr bwMode="auto">
          <a:xfrm>
            <a:off x="2209800" y="4038600"/>
            <a:ext cx="381000" cy="1066800"/>
          </a:xfrm>
          <a:prstGeom prst="rect">
            <a:avLst/>
          </a:prstGeom>
          <a:noFill/>
          <a:ln w="952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46094" name="Line 11"/>
          <p:cNvSpPr>
            <a:spLocks noChangeShapeType="1"/>
          </p:cNvSpPr>
          <p:nvPr/>
        </p:nvSpPr>
        <p:spPr bwMode="auto">
          <a:xfrm>
            <a:off x="1676400" y="1828800"/>
            <a:ext cx="685800" cy="152400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5" name="Line 12"/>
          <p:cNvSpPr>
            <a:spLocks noChangeShapeType="1"/>
          </p:cNvSpPr>
          <p:nvPr/>
        </p:nvSpPr>
        <p:spPr bwMode="auto">
          <a:xfrm>
            <a:off x="1219200" y="1905000"/>
            <a:ext cx="1143000" cy="228600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6" name="Text Box 13"/>
          <p:cNvSpPr txBox="1">
            <a:spLocks noChangeArrowheads="1"/>
          </p:cNvSpPr>
          <p:nvPr/>
        </p:nvSpPr>
        <p:spPr bwMode="auto">
          <a:xfrm>
            <a:off x="152400" y="1219200"/>
            <a:ext cx="2254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CN" sz="1800"/>
              <a:t>Temporary storage</a:t>
            </a:r>
          </a:p>
          <a:p>
            <a:r>
              <a:rPr kumimoji="0" lang="en-US" altLang="zh-CN" sz="1800"/>
              <a:t>(IF/ID.NPC, IF/ID.IR)</a:t>
            </a:r>
          </a:p>
        </p:txBody>
      </p:sp>
      <p:sp>
        <p:nvSpPr>
          <p:cNvPr id="2" name="灯片编号占位符 1"/>
          <p:cNvSpPr>
            <a:spLocks noGrp="1"/>
          </p:cNvSpPr>
          <p:nvPr>
            <p:ph type="sldNum" sz="quarter" idx="12"/>
          </p:nvPr>
        </p:nvSpPr>
        <p:spPr/>
        <p:txBody>
          <a:bodyPr/>
          <a:lstStyle/>
          <a:p>
            <a:pPr>
              <a:defRPr/>
            </a:pPr>
            <a:r>
              <a:rPr lang="en-US" altLang="zh-CN" smtClean="0"/>
              <a:t>Lecture 05- </a:t>
            </a:r>
            <a:fld id="{5F67D322-F58B-4194-BFFD-1DF02F4CEB10}" type="slidenum">
              <a:rPr lang="en-US" altLang="zh-CN" smtClean="0"/>
              <a:pPr>
                <a:defRPr/>
              </a:pPr>
              <a:t>26</a:t>
            </a:fld>
            <a:endParaRPr lang="en-US" altLang="zh-CN"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C0DACA78-47E3-4BA4-91AD-589136B24955}" type="datetime1">
              <a:rPr lang="zh-CN" altLang="en-US" sz="1400" smtClean="0"/>
              <a:t>2021/11/7</a:t>
            </a:fld>
            <a:endParaRPr lang="en-US" altLang="zh-CN" sz="1400" smtClean="0"/>
          </a:p>
        </p:txBody>
      </p:sp>
      <p:sp>
        <p:nvSpPr>
          <p:cNvPr id="4915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49157" name="Rectangle 2"/>
          <p:cNvSpPr>
            <a:spLocks noGrp="1" noChangeArrowheads="1"/>
          </p:cNvSpPr>
          <p:nvPr>
            <p:ph type="title"/>
          </p:nvPr>
        </p:nvSpPr>
        <p:spPr>
          <a:xfrm>
            <a:off x="1219200" y="228600"/>
            <a:ext cx="6464300" cy="600075"/>
          </a:xfrm>
          <a:noFill/>
        </p:spPr>
        <p:txBody>
          <a:bodyPr wrap="none" lIns="63500" tIns="25400" rIns="63500" bIns="25400" anchor="t">
            <a:spAutoFit/>
          </a:bodyPr>
          <a:lstStyle/>
          <a:p>
            <a:pPr eaLnBrk="1" hangingPunct="1"/>
            <a:r>
              <a:rPr lang="en-US" altLang="en-US" sz="3600" smtClean="0"/>
              <a:t>Can pipelining get us into trouble?</a:t>
            </a:r>
          </a:p>
        </p:txBody>
      </p:sp>
      <p:sp>
        <p:nvSpPr>
          <p:cNvPr id="49158" name="Rectangle 3"/>
          <p:cNvSpPr>
            <a:spLocks noGrp="1" noChangeArrowheads="1"/>
          </p:cNvSpPr>
          <p:nvPr>
            <p:ph type="body" idx="1"/>
          </p:nvPr>
        </p:nvSpPr>
        <p:spPr>
          <a:xfrm>
            <a:off x="539750" y="980728"/>
            <a:ext cx="7848600" cy="4595812"/>
          </a:xfrm>
          <a:noFill/>
        </p:spPr>
        <p:txBody>
          <a:bodyPr lIns="63500" tIns="25400" rIns="63500" bIns="25400">
            <a:spAutoFit/>
          </a:bodyPr>
          <a:lstStyle/>
          <a:p>
            <a:pPr eaLnBrk="1" hangingPunct="1"/>
            <a:r>
              <a:rPr lang="en-US" altLang="en-US" sz="2400" dirty="0" smtClean="0"/>
              <a:t>Yes:</a:t>
            </a:r>
            <a:r>
              <a:rPr lang="en-US" altLang="en-US" sz="2400" dirty="0" smtClean="0">
                <a:solidFill>
                  <a:schemeClr val="hlink"/>
                </a:solidFill>
              </a:rPr>
              <a:t>  </a:t>
            </a:r>
            <a:r>
              <a:rPr lang="en-US" altLang="en-US" sz="2400" dirty="0" smtClean="0">
                <a:solidFill>
                  <a:srgbClr val="FF3399"/>
                </a:solidFill>
              </a:rPr>
              <a:t>Pipeline Hazards</a:t>
            </a:r>
          </a:p>
          <a:p>
            <a:pPr lvl="1" eaLnBrk="1" hangingPunct="1"/>
            <a:r>
              <a:rPr lang="en-US" altLang="en-US" sz="2000" dirty="0" smtClean="0">
                <a:solidFill>
                  <a:srgbClr val="FF3399"/>
                </a:solidFill>
              </a:rPr>
              <a:t>structural hazards</a:t>
            </a:r>
            <a:r>
              <a:rPr lang="en-US" altLang="en-US" sz="2000" dirty="0" smtClean="0"/>
              <a:t>: attempt to use the same resource two different ways at the same time</a:t>
            </a:r>
          </a:p>
          <a:p>
            <a:pPr lvl="2" eaLnBrk="1" hangingPunct="1"/>
            <a:r>
              <a:rPr lang="en-US" altLang="en-US" sz="1800" dirty="0" smtClean="0"/>
              <a:t>E.g., combined washer/dryer would be a structural hazard or folder busy watching TV</a:t>
            </a:r>
          </a:p>
          <a:p>
            <a:pPr lvl="1" eaLnBrk="1" hangingPunct="1"/>
            <a:r>
              <a:rPr lang="en-US" altLang="en-US" sz="2000" dirty="0" smtClean="0">
                <a:solidFill>
                  <a:srgbClr val="FF3399"/>
                </a:solidFill>
              </a:rPr>
              <a:t>control hazards</a:t>
            </a:r>
            <a:r>
              <a:rPr lang="en-US" altLang="en-US" sz="2000" dirty="0" smtClean="0"/>
              <a:t>: attempt to make a decision before condition is evaluated</a:t>
            </a:r>
          </a:p>
          <a:p>
            <a:pPr lvl="2" eaLnBrk="1" hangingPunct="1"/>
            <a:r>
              <a:rPr lang="en-US" altLang="en-US" sz="1800" dirty="0" smtClean="0"/>
              <a:t>E.g., washing football uniforms and need to get proper detergent level; need to see after dryer before next load in</a:t>
            </a:r>
          </a:p>
          <a:p>
            <a:pPr lvl="2" eaLnBrk="1" hangingPunct="1"/>
            <a:r>
              <a:rPr lang="en-US" altLang="en-US" sz="1800" dirty="0" smtClean="0"/>
              <a:t>branch instructions</a:t>
            </a:r>
          </a:p>
          <a:p>
            <a:pPr lvl="1" eaLnBrk="1" hangingPunct="1"/>
            <a:r>
              <a:rPr lang="en-US" altLang="en-US" sz="2000" dirty="0" smtClean="0">
                <a:solidFill>
                  <a:srgbClr val="FF3399"/>
                </a:solidFill>
              </a:rPr>
              <a:t>data hazards</a:t>
            </a:r>
            <a:r>
              <a:rPr lang="en-US" altLang="en-US" sz="2000" dirty="0" smtClean="0"/>
              <a:t>: attempt to use item before it is ready</a:t>
            </a:r>
          </a:p>
          <a:p>
            <a:pPr lvl="2" eaLnBrk="1" hangingPunct="1"/>
            <a:r>
              <a:rPr lang="en-US" altLang="en-US" sz="1800" dirty="0" smtClean="0"/>
              <a:t>E.g., one sock of pair in dryer and one in washer; can’t fold until get sock from washer through dryer</a:t>
            </a:r>
          </a:p>
          <a:p>
            <a:pPr lvl="2" eaLnBrk="1" hangingPunct="1"/>
            <a:r>
              <a:rPr lang="en-US" altLang="en-US" sz="1800" dirty="0" smtClean="0"/>
              <a:t>instruction depends on result of prior instruction still in the pipeline</a:t>
            </a:r>
          </a:p>
        </p:txBody>
      </p:sp>
      <p:sp>
        <p:nvSpPr>
          <p:cNvPr id="2" name="矩形 1"/>
          <p:cNvSpPr/>
          <p:nvPr/>
        </p:nvSpPr>
        <p:spPr>
          <a:xfrm>
            <a:off x="1219200" y="5589240"/>
            <a:ext cx="7673280" cy="1052596"/>
          </a:xfrm>
          <a:prstGeom prst="rect">
            <a:avLst/>
          </a:prstGeom>
        </p:spPr>
        <p:txBody>
          <a:bodyPr wrap="square">
            <a:spAutoFit/>
          </a:bodyPr>
          <a:lstStyle/>
          <a:p>
            <a:pPr>
              <a:lnSpc>
                <a:spcPct val="130000"/>
              </a:lnSpc>
            </a:pPr>
            <a:r>
              <a:rPr lang="zh-CN" altLang="en-US" dirty="0">
                <a:solidFill>
                  <a:srgbClr val="FF0000"/>
                </a:solidFill>
                <a:latin typeface="微软雅黑" panose="020B0503020204020204" pitchFamily="34" charset="-122"/>
                <a:ea typeface="微软雅黑" panose="020B0503020204020204" pitchFamily="34" charset="-122"/>
              </a:rPr>
              <a:t>流水线中的相关</a:t>
            </a:r>
            <a:r>
              <a:rPr lang="zh-CN" altLang="en-US" dirty="0">
                <a:solidFill>
                  <a:schemeClr val="accent2"/>
                </a:solidFill>
                <a:latin typeface="微软雅黑" panose="020B0503020204020204" pitchFamily="34" charset="-122"/>
                <a:ea typeface="微软雅黑" panose="020B0503020204020204" pitchFamily="34" charset="-122"/>
              </a:rPr>
              <a:t>是指相邻或相近的两条指令因存在某种关联，后一条指令不能在原指定的时钟周期开始执行。</a:t>
            </a:r>
          </a:p>
        </p:txBody>
      </p:sp>
      <p:sp>
        <p:nvSpPr>
          <p:cNvPr id="3" name="文本框 2"/>
          <p:cNvSpPr txBox="1"/>
          <p:nvPr/>
        </p:nvSpPr>
        <p:spPr>
          <a:xfrm>
            <a:off x="8028384" y="828675"/>
            <a:ext cx="800219" cy="461665"/>
          </a:xfrm>
          <a:prstGeom prst="rect">
            <a:avLst/>
          </a:prstGeom>
          <a:noFill/>
        </p:spPr>
        <p:txBody>
          <a:bodyPr wrap="none" rtlCol="0">
            <a:spAutoFit/>
          </a:bodyPr>
          <a:lstStyle/>
          <a:p>
            <a:r>
              <a:rPr lang="zh-CN"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分享</a:t>
            </a:r>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27</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158">
                                            <p:txEl>
                                              <p:pRg st="1" end="1"/>
                                            </p:txEl>
                                          </p:spTgt>
                                        </p:tgtEl>
                                        <p:attrNameLst>
                                          <p:attrName>style.visibility</p:attrName>
                                        </p:attrNameLst>
                                      </p:cBhvr>
                                      <p:to>
                                        <p:strVal val="visible"/>
                                      </p:to>
                                    </p:set>
                                    <p:anim calcmode="lin" valueType="num">
                                      <p:cBhvr additive="base">
                                        <p:cTn id="13" dur="500" fill="hold"/>
                                        <p:tgtEl>
                                          <p:spTgt spid="4915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15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9158">
                                            <p:txEl>
                                              <p:pRg st="2" end="2"/>
                                            </p:txEl>
                                          </p:spTgt>
                                        </p:tgtEl>
                                        <p:attrNameLst>
                                          <p:attrName>style.visibility</p:attrName>
                                        </p:attrNameLst>
                                      </p:cBhvr>
                                      <p:to>
                                        <p:strVal val="visible"/>
                                      </p:to>
                                    </p:set>
                                    <p:anim calcmode="lin" valueType="num">
                                      <p:cBhvr additive="base">
                                        <p:cTn id="17" dur="500" fill="hold"/>
                                        <p:tgtEl>
                                          <p:spTgt spid="4915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91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9158">
                                            <p:txEl>
                                              <p:pRg st="3" end="3"/>
                                            </p:txEl>
                                          </p:spTgt>
                                        </p:tgtEl>
                                        <p:attrNameLst>
                                          <p:attrName>style.visibility</p:attrName>
                                        </p:attrNameLst>
                                      </p:cBhvr>
                                      <p:to>
                                        <p:strVal val="visible"/>
                                      </p:to>
                                    </p:set>
                                    <p:anim calcmode="lin" valueType="num">
                                      <p:cBhvr additive="base">
                                        <p:cTn id="23" dur="500" fill="hold"/>
                                        <p:tgtEl>
                                          <p:spTgt spid="4915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9158">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9158">
                                            <p:txEl>
                                              <p:pRg st="4" end="4"/>
                                            </p:txEl>
                                          </p:spTgt>
                                        </p:tgtEl>
                                        <p:attrNameLst>
                                          <p:attrName>style.visibility</p:attrName>
                                        </p:attrNameLst>
                                      </p:cBhvr>
                                      <p:to>
                                        <p:strVal val="visible"/>
                                      </p:to>
                                    </p:set>
                                    <p:anim calcmode="lin" valueType="num">
                                      <p:cBhvr additive="base">
                                        <p:cTn id="27" dur="500" fill="hold"/>
                                        <p:tgtEl>
                                          <p:spTgt spid="4915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9158">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9158">
                                            <p:txEl>
                                              <p:pRg st="5" end="5"/>
                                            </p:txEl>
                                          </p:spTgt>
                                        </p:tgtEl>
                                        <p:attrNameLst>
                                          <p:attrName>style.visibility</p:attrName>
                                        </p:attrNameLst>
                                      </p:cBhvr>
                                      <p:to>
                                        <p:strVal val="visible"/>
                                      </p:to>
                                    </p:set>
                                    <p:anim calcmode="lin" valueType="num">
                                      <p:cBhvr additive="base">
                                        <p:cTn id="31" dur="500" fill="hold"/>
                                        <p:tgtEl>
                                          <p:spTgt spid="4915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15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9158">
                                            <p:txEl>
                                              <p:pRg st="6" end="6"/>
                                            </p:txEl>
                                          </p:spTgt>
                                        </p:tgtEl>
                                        <p:attrNameLst>
                                          <p:attrName>style.visibility</p:attrName>
                                        </p:attrNameLst>
                                      </p:cBhvr>
                                      <p:to>
                                        <p:strVal val="visible"/>
                                      </p:to>
                                    </p:set>
                                    <p:anim calcmode="lin" valueType="num">
                                      <p:cBhvr additive="base">
                                        <p:cTn id="37" dur="500" fill="hold"/>
                                        <p:tgtEl>
                                          <p:spTgt spid="49158">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158">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9158">
                                            <p:txEl>
                                              <p:pRg st="7" end="7"/>
                                            </p:txEl>
                                          </p:spTgt>
                                        </p:tgtEl>
                                        <p:attrNameLst>
                                          <p:attrName>style.visibility</p:attrName>
                                        </p:attrNameLst>
                                      </p:cBhvr>
                                      <p:to>
                                        <p:strVal val="visible"/>
                                      </p:to>
                                    </p:set>
                                    <p:anim calcmode="lin" valueType="num">
                                      <p:cBhvr additive="base">
                                        <p:cTn id="41" dur="500" fill="hold"/>
                                        <p:tgtEl>
                                          <p:spTgt spid="49158">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9158">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9158">
                                            <p:txEl>
                                              <p:pRg st="8" end="8"/>
                                            </p:txEl>
                                          </p:spTgt>
                                        </p:tgtEl>
                                        <p:attrNameLst>
                                          <p:attrName>style.visibility</p:attrName>
                                        </p:attrNameLst>
                                      </p:cBhvr>
                                      <p:to>
                                        <p:strVal val="visible"/>
                                      </p:to>
                                    </p:set>
                                    <p:anim calcmode="lin" valueType="num">
                                      <p:cBhvr additive="base">
                                        <p:cTn id="45" dur="500" fill="hold"/>
                                        <p:tgtEl>
                                          <p:spTgt spid="49158">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915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332" y="76200"/>
            <a:ext cx="7772400" cy="1143000"/>
          </a:xfrm>
        </p:spPr>
        <p:txBody>
          <a:bodyPr/>
          <a:lstStyle/>
          <a:p>
            <a:r>
              <a:rPr lang="en-US" dirty="0"/>
              <a:t>Resolving Structural Hazards</a:t>
            </a:r>
          </a:p>
        </p:txBody>
      </p:sp>
      <p:sp>
        <p:nvSpPr>
          <p:cNvPr id="3" name="Content Placeholder 2"/>
          <p:cNvSpPr>
            <a:spLocks noGrp="1"/>
          </p:cNvSpPr>
          <p:nvPr>
            <p:ph idx="1"/>
          </p:nvPr>
        </p:nvSpPr>
        <p:spPr>
          <a:xfrm>
            <a:off x="827584" y="1226840"/>
            <a:ext cx="7772400" cy="4114800"/>
          </a:xfrm>
        </p:spPr>
        <p:txBody>
          <a:bodyPr/>
          <a:lstStyle/>
          <a:p>
            <a:r>
              <a:rPr lang="en-US" sz="2800" dirty="0"/>
              <a:t>Structural hazard occurs when two instructions need same hardware resource at same time</a:t>
            </a:r>
          </a:p>
          <a:p>
            <a:pPr lvl="1"/>
            <a:r>
              <a:rPr lang="en-US" sz="2000" dirty="0"/>
              <a:t>Can resolve in hardware by stalling newer instruction till older instruction finished with resource</a:t>
            </a:r>
          </a:p>
          <a:p>
            <a:r>
              <a:rPr lang="en-US" sz="2800" dirty="0"/>
              <a:t>A structural hazard can always be avoided by adding more hardware to design</a:t>
            </a:r>
          </a:p>
          <a:p>
            <a:pPr lvl="1"/>
            <a:r>
              <a:rPr lang="en-US" sz="2000" dirty="0"/>
              <a:t>E.g., if two instructions both need a port to memory at same time, could avoid hazard by adding second port to memory</a:t>
            </a:r>
          </a:p>
          <a:p>
            <a:r>
              <a:rPr lang="en-US" sz="2800" dirty="0"/>
              <a:t>Classic RISC 5-stage integer pipeline has no structural hazards by design</a:t>
            </a:r>
          </a:p>
          <a:p>
            <a:pPr lvl="1"/>
            <a:r>
              <a:rPr lang="en-US" sz="2000" dirty="0"/>
              <a:t>Many RISC implementations </a:t>
            </a:r>
            <a:r>
              <a:rPr lang="en-US" sz="2000" dirty="0">
                <a:solidFill>
                  <a:srgbClr val="0070C0"/>
                </a:solidFill>
              </a:rPr>
              <a:t>have structural hazards </a:t>
            </a:r>
            <a:r>
              <a:rPr lang="en-US" sz="2000" dirty="0"/>
              <a:t>on multi-cycle units such as multipliers, dividers, floating-point units, etc., and can have on register </a:t>
            </a:r>
            <a:r>
              <a:rPr lang="en-US" sz="2000" dirty="0" err="1"/>
              <a:t>writeback</a:t>
            </a:r>
            <a:r>
              <a:rPr lang="en-US" sz="2000" dirty="0"/>
              <a:t> ports</a:t>
            </a:r>
          </a:p>
        </p:txBody>
      </p:sp>
      <p:sp>
        <p:nvSpPr>
          <p:cNvPr id="5" name="矩形 4"/>
          <p:cNvSpPr/>
          <p:nvPr/>
        </p:nvSpPr>
        <p:spPr>
          <a:xfrm>
            <a:off x="5940152" y="5983828"/>
            <a:ext cx="2947864" cy="892552"/>
          </a:xfrm>
          <a:prstGeom prst="rect">
            <a:avLst/>
          </a:prstGeom>
        </p:spPr>
        <p:txBody>
          <a:bodyPr wrap="square">
            <a:spAutoFit/>
          </a:bodyPr>
          <a:lstStyle/>
          <a:p>
            <a:pPr>
              <a:lnSpc>
                <a:spcPct val="130000"/>
              </a:lnSpc>
              <a:buClr>
                <a:srgbClr val="FF0000"/>
              </a:buClr>
              <a:buSzPct val="80000"/>
              <a:buFont typeface="Wingdings" panose="05000000000000000000" pitchFamily="2" charset="2"/>
              <a:buChar char="l"/>
            </a:pPr>
            <a:r>
              <a:rPr lang="en-US" altLang="zh-CN" sz="2000" dirty="0">
                <a:solidFill>
                  <a:schemeClr val="accent2"/>
                </a:solidFill>
              </a:rPr>
              <a:t> </a:t>
            </a:r>
            <a:r>
              <a:rPr lang="zh-CN" altLang="en-US" sz="2000" dirty="0">
                <a:solidFill>
                  <a:schemeClr val="accent2"/>
                </a:solidFill>
              </a:rPr>
              <a:t>降低成本</a:t>
            </a:r>
          </a:p>
          <a:p>
            <a:pPr>
              <a:lnSpc>
                <a:spcPct val="130000"/>
              </a:lnSpc>
              <a:buClr>
                <a:srgbClr val="FF0000"/>
              </a:buClr>
              <a:buSzPct val="80000"/>
              <a:buFont typeface="Wingdings" panose="05000000000000000000" pitchFamily="2" charset="2"/>
              <a:buChar char="l"/>
            </a:pPr>
            <a:r>
              <a:rPr lang="zh-CN" altLang="en-US" sz="2000" dirty="0">
                <a:solidFill>
                  <a:schemeClr val="accent2"/>
                </a:solidFill>
              </a:rPr>
              <a:t> 减少部件的延迟</a:t>
            </a:r>
          </a:p>
        </p:txBody>
      </p:sp>
      <p:sp>
        <p:nvSpPr>
          <p:cNvPr id="6" name="日期占位符 5"/>
          <p:cNvSpPr>
            <a:spLocks noGrp="1"/>
          </p:cNvSpPr>
          <p:nvPr>
            <p:ph type="dt" sz="half" idx="10"/>
          </p:nvPr>
        </p:nvSpPr>
        <p:spPr/>
        <p:txBody>
          <a:bodyPr/>
          <a:lstStyle/>
          <a:p>
            <a:pPr>
              <a:defRPr/>
            </a:pPr>
            <a:fld id="{48C4992E-15D5-41B2-8BBC-4881D03B291D}" type="datetime1">
              <a:rPr lang="zh-CN" altLang="en-US" smtClean="0"/>
              <a:t>2021/11/7</a:t>
            </a:fld>
            <a:endParaRPr lang="en-US" altLang="zh-CN" dirty="0"/>
          </a:p>
        </p:txBody>
      </p:sp>
      <p:sp>
        <p:nvSpPr>
          <p:cNvPr id="7" name="页脚占位符 6"/>
          <p:cNvSpPr>
            <a:spLocks noGrp="1"/>
          </p:cNvSpPr>
          <p:nvPr>
            <p:ph type="ftr" sz="quarter" idx="11"/>
          </p:nvPr>
        </p:nvSpPr>
        <p:spPr/>
        <p:txBody>
          <a:bodyPr/>
          <a:lstStyle/>
          <a:p>
            <a:pPr>
              <a:defRPr/>
            </a:pPr>
            <a:r>
              <a:rPr lang="zh-CN" altLang="en-US" smtClean="0"/>
              <a:t>余腊生   版权所有，违者必究</a:t>
            </a:r>
            <a:endParaRPr lang="zh-CN" altLang="en-US"/>
          </a:p>
        </p:txBody>
      </p:sp>
      <p:sp>
        <p:nvSpPr>
          <p:cNvPr id="8" name="灯片编号占位符 7"/>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28</a:t>
            </a:fld>
            <a:endParaRPr lang="en-US" altLang="zh-CN" dirty="0"/>
          </a:p>
        </p:txBody>
      </p:sp>
    </p:spTree>
    <p:extLst>
      <p:ext uri="{BB962C8B-B14F-4D97-AF65-F5344CB8AC3E}">
        <p14:creationId xmlns:p14="http://schemas.microsoft.com/office/powerpoint/2010/main" val="5437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7B0F4DC-2FD9-4D44-9F98-8BC1EC0635F1}" type="datetime1">
              <a:rPr lang="zh-CN" altLang="en-US" sz="1400" smtClean="0"/>
              <a:t>2021/11/7</a:t>
            </a:fld>
            <a:endParaRPr lang="en-US" altLang="zh-CN" sz="1400" smtClean="0"/>
          </a:p>
        </p:txBody>
      </p:sp>
      <p:sp>
        <p:nvSpPr>
          <p:cNvPr id="5734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57349" name="Rectangle 2"/>
          <p:cNvSpPr>
            <a:spLocks noGrp="1" noChangeArrowheads="1"/>
          </p:cNvSpPr>
          <p:nvPr>
            <p:ph type="title"/>
          </p:nvPr>
        </p:nvSpPr>
        <p:spPr>
          <a:xfrm>
            <a:off x="609600" y="228600"/>
            <a:ext cx="8255000" cy="600075"/>
          </a:xfrm>
          <a:noFill/>
        </p:spPr>
        <p:txBody>
          <a:bodyPr wrap="none" lIns="63500" tIns="25400" rIns="63500" bIns="25400" anchor="t">
            <a:spAutoFit/>
          </a:bodyPr>
          <a:lstStyle/>
          <a:p>
            <a:pPr eaLnBrk="1" hangingPunct="1"/>
            <a:r>
              <a:rPr lang="en-US" altLang="en-US" sz="3600" smtClean="0"/>
              <a:t>Solution 1: Insert “Bubble” into the Pipeline</a:t>
            </a:r>
          </a:p>
        </p:txBody>
      </p:sp>
      <p:sp>
        <p:nvSpPr>
          <p:cNvPr id="57350" name="Rectangle 3"/>
          <p:cNvSpPr>
            <a:spLocks noGrp="1" noChangeArrowheads="1"/>
          </p:cNvSpPr>
          <p:nvPr>
            <p:ph type="body" idx="1"/>
          </p:nvPr>
        </p:nvSpPr>
        <p:spPr>
          <a:xfrm>
            <a:off x="457200" y="4038600"/>
            <a:ext cx="8191500" cy="2293938"/>
          </a:xfrm>
          <a:noFill/>
        </p:spPr>
        <p:txBody>
          <a:bodyPr lIns="63500" tIns="25400" rIns="63500" bIns="25400">
            <a:spAutoFit/>
          </a:bodyPr>
          <a:lstStyle/>
          <a:p>
            <a:pPr eaLnBrk="1" hangingPunct="1"/>
            <a:r>
              <a:rPr lang="en-US" altLang="en-US" sz="2800" smtClean="0"/>
              <a:t>Insert a “bubble” into the pipeline to prevent 2 writes at the same cycle</a:t>
            </a:r>
          </a:p>
          <a:p>
            <a:pPr lvl="1" eaLnBrk="1" hangingPunct="1"/>
            <a:r>
              <a:rPr lang="en-US" altLang="en-US" sz="2400" smtClean="0"/>
              <a:t>The control logic can be complex.</a:t>
            </a:r>
          </a:p>
          <a:p>
            <a:pPr lvl="1" eaLnBrk="1" hangingPunct="1"/>
            <a:r>
              <a:rPr lang="en-US" altLang="en-US" sz="2400" smtClean="0"/>
              <a:t>Lose instruction fetch and issue opportunity.</a:t>
            </a:r>
          </a:p>
          <a:p>
            <a:pPr eaLnBrk="1" hangingPunct="1"/>
            <a:r>
              <a:rPr lang="en-US" altLang="en-US" sz="2800" smtClean="0"/>
              <a:t>No instruction is started in Cycle 6!</a:t>
            </a:r>
          </a:p>
        </p:txBody>
      </p:sp>
      <p:sp>
        <p:nvSpPr>
          <p:cNvPr id="57351" name="Rectangle 4"/>
          <p:cNvSpPr>
            <a:spLocks noChangeArrowheads="1"/>
          </p:cNvSpPr>
          <p:nvPr/>
        </p:nvSpPr>
        <p:spPr bwMode="auto">
          <a:xfrm>
            <a:off x="214313" y="1295400"/>
            <a:ext cx="6889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Clock</a:t>
            </a:r>
          </a:p>
        </p:txBody>
      </p:sp>
      <p:grpSp>
        <p:nvGrpSpPr>
          <p:cNvPr id="57352" name="Group 5"/>
          <p:cNvGrpSpPr>
            <a:grpSpLocks/>
          </p:cNvGrpSpPr>
          <p:nvPr/>
        </p:nvGrpSpPr>
        <p:grpSpPr bwMode="auto">
          <a:xfrm>
            <a:off x="622300" y="1282700"/>
            <a:ext cx="7912100" cy="254000"/>
            <a:chOff x="392" y="808"/>
            <a:chExt cx="4984" cy="160"/>
          </a:xfrm>
        </p:grpSpPr>
        <p:grpSp>
          <p:nvGrpSpPr>
            <p:cNvPr id="57457" name="Group 6"/>
            <p:cNvGrpSpPr>
              <a:grpSpLocks/>
            </p:cNvGrpSpPr>
            <p:nvPr/>
          </p:nvGrpSpPr>
          <p:grpSpPr bwMode="auto">
            <a:xfrm>
              <a:off x="624" y="808"/>
              <a:ext cx="520" cy="160"/>
              <a:chOff x="624" y="808"/>
              <a:chExt cx="520" cy="160"/>
            </a:xfrm>
          </p:grpSpPr>
          <p:sp>
            <p:nvSpPr>
              <p:cNvPr id="57500" name="Line 7"/>
              <p:cNvSpPr>
                <a:spLocks noChangeShapeType="1"/>
              </p:cNvSpPr>
              <p:nvPr/>
            </p:nvSpPr>
            <p:spPr bwMode="auto">
              <a:xfrm>
                <a:off x="632" y="960"/>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01" name="Line 8"/>
              <p:cNvSpPr>
                <a:spLocks noChangeShapeType="1"/>
              </p:cNvSpPr>
              <p:nvPr/>
            </p:nvSpPr>
            <p:spPr bwMode="auto">
              <a:xfrm>
                <a:off x="624" y="824"/>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02" name="Line 9"/>
              <p:cNvSpPr>
                <a:spLocks noChangeShapeType="1"/>
              </p:cNvSpPr>
              <p:nvPr/>
            </p:nvSpPr>
            <p:spPr bwMode="auto">
              <a:xfrm flipV="1">
                <a:off x="912" y="80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503" name="Line 10"/>
              <p:cNvSpPr>
                <a:spLocks noChangeShapeType="1"/>
              </p:cNvSpPr>
              <p:nvPr/>
            </p:nvSpPr>
            <p:spPr bwMode="auto">
              <a:xfrm>
                <a:off x="920" y="816"/>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458" name="Group 11"/>
            <p:cNvGrpSpPr>
              <a:grpSpLocks/>
            </p:cNvGrpSpPr>
            <p:nvPr/>
          </p:nvGrpSpPr>
          <p:grpSpPr bwMode="auto">
            <a:xfrm>
              <a:off x="1152" y="808"/>
              <a:ext cx="520" cy="160"/>
              <a:chOff x="1152" y="808"/>
              <a:chExt cx="520" cy="160"/>
            </a:xfrm>
          </p:grpSpPr>
          <p:sp>
            <p:nvSpPr>
              <p:cNvPr id="57496" name="Line 12"/>
              <p:cNvSpPr>
                <a:spLocks noChangeShapeType="1"/>
              </p:cNvSpPr>
              <p:nvPr/>
            </p:nvSpPr>
            <p:spPr bwMode="auto">
              <a:xfrm>
                <a:off x="1160" y="960"/>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97" name="Line 13"/>
              <p:cNvSpPr>
                <a:spLocks noChangeShapeType="1"/>
              </p:cNvSpPr>
              <p:nvPr/>
            </p:nvSpPr>
            <p:spPr bwMode="auto">
              <a:xfrm>
                <a:off x="1152" y="824"/>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98" name="Line 14"/>
              <p:cNvSpPr>
                <a:spLocks noChangeShapeType="1"/>
              </p:cNvSpPr>
              <p:nvPr/>
            </p:nvSpPr>
            <p:spPr bwMode="auto">
              <a:xfrm flipV="1">
                <a:off x="1440" y="80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99" name="Line 15"/>
              <p:cNvSpPr>
                <a:spLocks noChangeShapeType="1"/>
              </p:cNvSpPr>
              <p:nvPr/>
            </p:nvSpPr>
            <p:spPr bwMode="auto">
              <a:xfrm>
                <a:off x="1448" y="816"/>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459" name="Group 16"/>
            <p:cNvGrpSpPr>
              <a:grpSpLocks/>
            </p:cNvGrpSpPr>
            <p:nvPr/>
          </p:nvGrpSpPr>
          <p:grpSpPr bwMode="auto">
            <a:xfrm>
              <a:off x="1680" y="808"/>
              <a:ext cx="520" cy="160"/>
              <a:chOff x="1680" y="808"/>
              <a:chExt cx="520" cy="160"/>
            </a:xfrm>
          </p:grpSpPr>
          <p:sp>
            <p:nvSpPr>
              <p:cNvPr id="57492" name="Line 17"/>
              <p:cNvSpPr>
                <a:spLocks noChangeShapeType="1"/>
              </p:cNvSpPr>
              <p:nvPr/>
            </p:nvSpPr>
            <p:spPr bwMode="auto">
              <a:xfrm>
                <a:off x="1688" y="960"/>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93" name="Line 18"/>
              <p:cNvSpPr>
                <a:spLocks noChangeShapeType="1"/>
              </p:cNvSpPr>
              <p:nvPr/>
            </p:nvSpPr>
            <p:spPr bwMode="auto">
              <a:xfrm>
                <a:off x="1680" y="824"/>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94" name="Line 19"/>
              <p:cNvSpPr>
                <a:spLocks noChangeShapeType="1"/>
              </p:cNvSpPr>
              <p:nvPr/>
            </p:nvSpPr>
            <p:spPr bwMode="auto">
              <a:xfrm flipV="1">
                <a:off x="1968" y="80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95" name="Line 20"/>
              <p:cNvSpPr>
                <a:spLocks noChangeShapeType="1"/>
              </p:cNvSpPr>
              <p:nvPr/>
            </p:nvSpPr>
            <p:spPr bwMode="auto">
              <a:xfrm>
                <a:off x="1976" y="816"/>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460" name="Group 21"/>
            <p:cNvGrpSpPr>
              <a:grpSpLocks/>
            </p:cNvGrpSpPr>
            <p:nvPr/>
          </p:nvGrpSpPr>
          <p:grpSpPr bwMode="auto">
            <a:xfrm>
              <a:off x="2208" y="808"/>
              <a:ext cx="520" cy="160"/>
              <a:chOff x="2208" y="808"/>
              <a:chExt cx="520" cy="160"/>
            </a:xfrm>
          </p:grpSpPr>
          <p:sp>
            <p:nvSpPr>
              <p:cNvPr id="57488" name="Line 22"/>
              <p:cNvSpPr>
                <a:spLocks noChangeShapeType="1"/>
              </p:cNvSpPr>
              <p:nvPr/>
            </p:nvSpPr>
            <p:spPr bwMode="auto">
              <a:xfrm>
                <a:off x="2216" y="960"/>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89" name="Line 23"/>
              <p:cNvSpPr>
                <a:spLocks noChangeShapeType="1"/>
              </p:cNvSpPr>
              <p:nvPr/>
            </p:nvSpPr>
            <p:spPr bwMode="auto">
              <a:xfrm>
                <a:off x="2208" y="824"/>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90" name="Line 24"/>
              <p:cNvSpPr>
                <a:spLocks noChangeShapeType="1"/>
              </p:cNvSpPr>
              <p:nvPr/>
            </p:nvSpPr>
            <p:spPr bwMode="auto">
              <a:xfrm flipV="1">
                <a:off x="2496" y="80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91" name="Line 25"/>
              <p:cNvSpPr>
                <a:spLocks noChangeShapeType="1"/>
              </p:cNvSpPr>
              <p:nvPr/>
            </p:nvSpPr>
            <p:spPr bwMode="auto">
              <a:xfrm>
                <a:off x="2504" y="816"/>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461" name="Group 26"/>
            <p:cNvGrpSpPr>
              <a:grpSpLocks/>
            </p:cNvGrpSpPr>
            <p:nvPr/>
          </p:nvGrpSpPr>
          <p:grpSpPr bwMode="auto">
            <a:xfrm>
              <a:off x="2736" y="808"/>
              <a:ext cx="520" cy="160"/>
              <a:chOff x="2736" y="808"/>
              <a:chExt cx="520" cy="160"/>
            </a:xfrm>
          </p:grpSpPr>
          <p:sp>
            <p:nvSpPr>
              <p:cNvPr id="57484" name="Line 27"/>
              <p:cNvSpPr>
                <a:spLocks noChangeShapeType="1"/>
              </p:cNvSpPr>
              <p:nvPr/>
            </p:nvSpPr>
            <p:spPr bwMode="auto">
              <a:xfrm>
                <a:off x="2744" y="960"/>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85" name="Line 28"/>
              <p:cNvSpPr>
                <a:spLocks noChangeShapeType="1"/>
              </p:cNvSpPr>
              <p:nvPr/>
            </p:nvSpPr>
            <p:spPr bwMode="auto">
              <a:xfrm>
                <a:off x="2736" y="824"/>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86" name="Line 29"/>
              <p:cNvSpPr>
                <a:spLocks noChangeShapeType="1"/>
              </p:cNvSpPr>
              <p:nvPr/>
            </p:nvSpPr>
            <p:spPr bwMode="auto">
              <a:xfrm flipV="1">
                <a:off x="3024" y="80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87" name="Line 30"/>
              <p:cNvSpPr>
                <a:spLocks noChangeShapeType="1"/>
              </p:cNvSpPr>
              <p:nvPr/>
            </p:nvSpPr>
            <p:spPr bwMode="auto">
              <a:xfrm>
                <a:off x="3032" y="816"/>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462" name="Group 31"/>
            <p:cNvGrpSpPr>
              <a:grpSpLocks/>
            </p:cNvGrpSpPr>
            <p:nvPr/>
          </p:nvGrpSpPr>
          <p:grpSpPr bwMode="auto">
            <a:xfrm>
              <a:off x="3264" y="808"/>
              <a:ext cx="520" cy="160"/>
              <a:chOff x="3264" y="808"/>
              <a:chExt cx="520" cy="160"/>
            </a:xfrm>
          </p:grpSpPr>
          <p:sp>
            <p:nvSpPr>
              <p:cNvPr id="57480" name="Line 32"/>
              <p:cNvSpPr>
                <a:spLocks noChangeShapeType="1"/>
              </p:cNvSpPr>
              <p:nvPr/>
            </p:nvSpPr>
            <p:spPr bwMode="auto">
              <a:xfrm>
                <a:off x="3272" y="960"/>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81" name="Line 33"/>
              <p:cNvSpPr>
                <a:spLocks noChangeShapeType="1"/>
              </p:cNvSpPr>
              <p:nvPr/>
            </p:nvSpPr>
            <p:spPr bwMode="auto">
              <a:xfrm>
                <a:off x="3264" y="824"/>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82" name="Line 34"/>
              <p:cNvSpPr>
                <a:spLocks noChangeShapeType="1"/>
              </p:cNvSpPr>
              <p:nvPr/>
            </p:nvSpPr>
            <p:spPr bwMode="auto">
              <a:xfrm flipV="1">
                <a:off x="3552" y="80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83" name="Line 35"/>
              <p:cNvSpPr>
                <a:spLocks noChangeShapeType="1"/>
              </p:cNvSpPr>
              <p:nvPr/>
            </p:nvSpPr>
            <p:spPr bwMode="auto">
              <a:xfrm>
                <a:off x="3560" y="816"/>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463" name="Group 36"/>
            <p:cNvGrpSpPr>
              <a:grpSpLocks/>
            </p:cNvGrpSpPr>
            <p:nvPr/>
          </p:nvGrpSpPr>
          <p:grpSpPr bwMode="auto">
            <a:xfrm>
              <a:off x="3792" y="808"/>
              <a:ext cx="520" cy="160"/>
              <a:chOff x="3792" y="808"/>
              <a:chExt cx="520" cy="160"/>
            </a:xfrm>
          </p:grpSpPr>
          <p:sp>
            <p:nvSpPr>
              <p:cNvPr id="57476" name="Line 37"/>
              <p:cNvSpPr>
                <a:spLocks noChangeShapeType="1"/>
              </p:cNvSpPr>
              <p:nvPr/>
            </p:nvSpPr>
            <p:spPr bwMode="auto">
              <a:xfrm>
                <a:off x="3800" y="960"/>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77" name="Line 38"/>
              <p:cNvSpPr>
                <a:spLocks noChangeShapeType="1"/>
              </p:cNvSpPr>
              <p:nvPr/>
            </p:nvSpPr>
            <p:spPr bwMode="auto">
              <a:xfrm>
                <a:off x="3792" y="824"/>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78" name="Line 39"/>
              <p:cNvSpPr>
                <a:spLocks noChangeShapeType="1"/>
              </p:cNvSpPr>
              <p:nvPr/>
            </p:nvSpPr>
            <p:spPr bwMode="auto">
              <a:xfrm flipV="1">
                <a:off x="4080" y="80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79" name="Line 40"/>
              <p:cNvSpPr>
                <a:spLocks noChangeShapeType="1"/>
              </p:cNvSpPr>
              <p:nvPr/>
            </p:nvSpPr>
            <p:spPr bwMode="auto">
              <a:xfrm>
                <a:off x="4088" y="816"/>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464" name="Group 41"/>
            <p:cNvGrpSpPr>
              <a:grpSpLocks/>
            </p:cNvGrpSpPr>
            <p:nvPr/>
          </p:nvGrpSpPr>
          <p:grpSpPr bwMode="auto">
            <a:xfrm>
              <a:off x="4320" y="808"/>
              <a:ext cx="520" cy="160"/>
              <a:chOff x="4320" y="808"/>
              <a:chExt cx="520" cy="160"/>
            </a:xfrm>
          </p:grpSpPr>
          <p:sp>
            <p:nvSpPr>
              <p:cNvPr id="57472" name="Line 42"/>
              <p:cNvSpPr>
                <a:spLocks noChangeShapeType="1"/>
              </p:cNvSpPr>
              <p:nvPr/>
            </p:nvSpPr>
            <p:spPr bwMode="auto">
              <a:xfrm>
                <a:off x="4328" y="960"/>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73" name="Line 43"/>
              <p:cNvSpPr>
                <a:spLocks noChangeShapeType="1"/>
              </p:cNvSpPr>
              <p:nvPr/>
            </p:nvSpPr>
            <p:spPr bwMode="auto">
              <a:xfrm>
                <a:off x="4320" y="824"/>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74" name="Line 44"/>
              <p:cNvSpPr>
                <a:spLocks noChangeShapeType="1"/>
              </p:cNvSpPr>
              <p:nvPr/>
            </p:nvSpPr>
            <p:spPr bwMode="auto">
              <a:xfrm flipV="1">
                <a:off x="4608" y="80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75" name="Line 45"/>
              <p:cNvSpPr>
                <a:spLocks noChangeShapeType="1"/>
              </p:cNvSpPr>
              <p:nvPr/>
            </p:nvSpPr>
            <p:spPr bwMode="auto">
              <a:xfrm>
                <a:off x="4616" y="816"/>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465" name="Line 46"/>
            <p:cNvSpPr>
              <a:spLocks noChangeShapeType="1"/>
            </p:cNvSpPr>
            <p:nvPr/>
          </p:nvSpPr>
          <p:spPr bwMode="auto">
            <a:xfrm>
              <a:off x="392" y="816"/>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466" name="Group 47"/>
            <p:cNvGrpSpPr>
              <a:grpSpLocks/>
            </p:cNvGrpSpPr>
            <p:nvPr/>
          </p:nvGrpSpPr>
          <p:grpSpPr bwMode="auto">
            <a:xfrm>
              <a:off x="4848" y="808"/>
              <a:ext cx="520" cy="160"/>
              <a:chOff x="4848" y="808"/>
              <a:chExt cx="520" cy="160"/>
            </a:xfrm>
          </p:grpSpPr>
          <p:sp>
            <p:nvSpPr>
              <p:cNvPr id="57468" name="Line 48"/>
              <p:cNvSpPr>
                <a:spLocks noChangeShapeType="1"/>
              </p:cNvSpPr>
              <p:nvPr/>
            </p:nvSpPr>
            <p:spPr bwMode="auto">
              <a:xfrm>
                <a:off x="4856" y="960"/>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69" name="Line 49"/>
              <p:cNvSpPr>
                <a:spLocks noChangeShapeType="1"/>
              </p:cNvSpPr>
              <p:nvPr/>
            </p:nvSpPr>
            <p:spPr bwMode="auto">
              <a:xfrm>
                <a:off x="4848" y="824"/>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70" name="Line 50"/>
              <p:cNvSpPr>
                <a:spLocks noChangeShapeType="1"/>
              </p:cNvSpPr>
              <p:nvPr/>
            </p:nvSpPr>
            <p:spPr bwMode="auto">
              <a:xfrm flipV="1">
                <a:off x="5136" y="80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71" name="Line 51"/>
              <p:cNvSpPr>
                <a:spLocks noChangeShapeType="1"/>
              </p:cNvSpPr>
              <p:nvPr/>
            </p:nvSpPr>
            <p:spPr bwMode="auto">
              <a:xfrm>
                <a:off x="5144" y="816"/>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467" name="Line 52"/>
            <p:cNvSpPr>
              <a:spLocks noChangeShapeType="1"/>
            </p:cNvSpPr>
            <p:nvPr/>
          </p:nvSpPr>
          <p:spPr bwMode="auto">
            <a:xfrm>
              <a:off x="5376" y="824"/>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353" name="Line 53"/>
          <p:cNvSpPr>
            <a:spLocks noChangeShapeType="1"/>
          </p:cNvSpPr>
          <p:nvPr/>
        </p:nvSpPr>
        <p:spPr bwMode="auto">
          <a:xfrm flipV="1">
            <a:off x="990600" y="9017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54"/>
          <p:cNvSpPr>
            <a:spLocks noChangeShapeType="1"/>
          </p:cNvSpPr>
          <p:nvPr/>
        </p:nvSpPr>
        <p:spPr bwMode="auto">
          <a:xfrm flipV="1">
            <a:off x="1828800" y="9017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5" name="Rectangle 55"/>
          <p:cNvSpPr>
            <a:spLocks noChangeArrowheads="1"/>
          </p:cNvSpPr>
          <p:nvPr/>
        </p:nvSpPr>
        <p:spPr bwMode="auto">
          <a:xfrm>
            <a:off x="1052513" y="9144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1</a:t>
            </a:r>
          </a:p>
        </p:txBody>
      </p:sp>
      <p:sp>
        <p:nvSpPr>
          <p:cNvPr id="57356" name="Rectangle 56"/>
          <p:cNvSpPr>
            <a:spLocks noChangeArrowheads="1"/>
          </p:cNvSpPr>
          <p:nvPr/>
        </p:nvSpPr>
        <p:spPr bwMode="auto">
          <a:xfrm>
            <a:off x="1814513" y="9144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2</a:t>
            </a:r>
          </a:p>
        </p:txBody>
      </p:sp>
      <p:sp>
        <p:nvSpPr>
          <p:cNvPr id="57357" name="Line 57"/>
          <p:cNvSpPr>
            <a:spLocks noChangeShapeType="1"/>
          </p:cNvSpPr>
          <p:nvPr/>
        </p:nvSpPr>
        <p:spPr bwMode="auto">
          <a:xfrm flipV="1">
            <a:off x="2667000" y="9017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8" name="Line 58"/>
          <p:cNvSpPr>
            <a:spLocks noChangeShapeType="1"/>
          </p:cNvSpPr>
          <p:nvPr/>
        </p:nvSpPr>
        <p:spPr bwMode="auto">
          <a:xfrm flipV="1">
            <a:off x="3505200" y="9017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9" name="Line 59"/>
          <p:cNvSpPr>
            <a:spLocks noChangeShapeType="1"/>
          </p:cNvSpPr>
          <p:nvPr/>
        </p:nvSpPr>
        <p:spPr bwMode="auto">
          <a:xfrm flipV="1">
            <a:off x="4343400" y="9017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0" name="Line 60"/>
          <p:cNvSpPr>
            <a:spLocks noChangeShapeType="1"/>
          </p:cNvSpPr>
          <p:nvPr/>
        </p:nvSpPr>
        <p:spPr bwMode="auto">
          <a:xfrm flipV="1">
            <a:off x="5181600" y="9017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1" name="Line 61"/>
          <p:cNvSpPr>
            <a:spLocks noChangeShapeType="1"/>
          </p:cNvSpPr>
          <p:nvPr/>
        </p:nvSpPr>
        <p:spPr bwMode="auto">
          <a:xfrm flipV="1">
            <a:off x="6019800" y="9017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2" name="Line 62"/>
          <p:cNvSpPr>
            <a:spLocks noChangeShapeType="1"/>
          </p:cNvSpPr>
          <p:nvPr/>
        </p:nvSpPr>
        <p:spPr bwMode="auto">
          <a:xfrm flipV="1">
            <a:off x="6858000" y="9017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3" name="Line 63"/>
          <p:cNvSpPr>
            <a:spLocks noChangeShapeType="1"/>
          </p:cNvSpPr>
          <p:nvPr/>
        </p:nvSpPr>
        <p:spPr bwMode="auto">
          <a:xfrm flipV="1">
            <a:off x="7696200" y="9017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4" name="Line 64"/>
          <p:cNvSpPr>
            <a:spLocks noChangeShapeType="1"/>
          </p:cNvSpPr>
          <p:nvPr/>
        </p:nvSpPr>
        <p:spPr bwMode="auto">
          <a:xfrm flipV="1">
            <a:off x="8534400" y="9017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5" name="Rectangle 65"/>
          <p:cNvSpPr>
            <a:spLocks noChangeArrowheads="1"/>
          </p:cNvSpPr>
          <p:nvPr/>
        </p:nvSpPr>
        <p:spPr bwMode="auto">
          <a:xfrm>
            <a:off x="2728913" y="9144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3</a:t>
            </a:r>
          </a:p>
        </p:txBody>
      </p:sp>
      <p:sp>
        <p:nvSpPr>
          <p:cNvPr id="57366" name="Rectangle 66"/>
          <p:cNvSpPr>
            <a:spLocks noChangeArrowheads="1"/>
          </p:cNvSpPr>
          <p:nvPr/>
        </p:nvSpPr>
        <p:spPr bwMode="auto">
          <a:xfrm>
            <a:off x="3490913" y="9144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4</a:t>
            </a:r>
          </a:p>
        </p:txBody>
      </p:sp>
      <p:sp>
        <p:nvSpPr>
          <p:cNvPr id="57367" name="Rectangle 67"/>
          <p:cNvSpPr>
            <a:spLocks noChangeArrowheads="1"/>
          </p:cNvSpPr>
          <p:nvPr/>
        </p:nvSpPr>
        <p:spPr bwMode="auto">
          <a:xfrm>
            <a:off x="4329113" y="9144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5</a:t>
            </a:r>
          </a:p>
        </p:txBody>
      </p:sp>
      <p:sp>
        <p:nvSpPr>
          <p:cNvPr id="57368" name="Rectangle 68"/>
          <p:cNvSpPr>
            <a:spLocks noChangeArrowheads="1"/>
          </p:cNvSpPr>
          <p:nvPr/>
        </p:nvSpPr>
        <p:spPr bwMode="auto">
          <a:xfrm>
            <a:off x="5167313" y="9144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6</a:t>
            </a:r>
          </a:p>
        </p:txBody>
      </p:sp>
      <p:sp>
        <p:nvSpPr>
          <p:cNvPr id="57369" name="Rectangle 69"/>
          <p:cNvSpPr>
            <a:spLocks noChangeArrowheads="1"/>
          </p:cNvSpPr>
          <p:nvPr/>
        </p:nvSpPr>
        <p:spPr bwMode="auto">
          <a:xfrm>
            <a:off x="6005513" y="9144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7</a:t>
            </a:r>
          </a:p>
        </p:txBody>
      </p:sp>
      <p:sp>
        <p:nvSpPr>
          <p:cNvPr id="57370" name="Rectangle 70"/>
          <p:cNvSpPr>
            <a:spLocks noChangeArrowheads="1"/>
          </p:cNvSpPr>
          <p:nvPr/>
        </p:nvSpPr>
        <p:spPr bwMode="auto">
          <a:xfrm>
            <a:off x="6843713" y="9144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8</a:t>
            </a:r>
          </a:p>
        </p:txBody>
      </p:sp>
      <p:sp>
        <p:nvSpPr>
          <p:cNvPr id="57371" name="Rectangle 71"/>
          <p:cNvSpPr>
            <a:spLocks noChangeArrowheads="1"/>
          </p:cNvSpPr>
          <p:nvPr/>
        </p:nvSpPr>
        <p:spPr bwMode="auto">
          <a:xfrm>
            <a:off x="7681913" y="9144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9</a:t>
            </a:r>
          </a:p>
        </p:txBody>
      </p:sp>
      <p:grpSp>
        <p:nvGrpSpPr>
          <p:cNvPr id="57372" name="Group 72"/>
          <p:cNvGrpSpPr>
            <a:grpSpLocks/>
          </p:cNvGrpSpPr>
          <p:nvPr/>
        </p:nvGrpSpPr>
        <p:grpSpPr bwMode="auto">
          <a:xfrm>
            <a:off x="4356100" y="3124200"/>
            <a:ext cx="812800" cy="333375"/>
            <a:chOff x="2744" y="1968"/>
            <a:chExt cx="512" cy="210"/>
          </a:xfrm>
        </p:grpSpPr>
        <p:sp>
          <p:nvSpPr>
            <p:cNvPr id="57455" name="Rectangle 73"/>
            <p:cNvSpPr>
              <a:spLocks noChangeArrowheads="1"/>
            </p:cNvSpPr>
            <p:nvPr/>
          </p:nvSpPr>
          <p:spPr bwMode="auto">
            <a:xfrm>
              <a:off x="2744" y="197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56" name="Rectangle 74"/>
            <p:cNvSpPr>
              <a:spLocks noChangeArrowheads="1"/>
            </p:cNvSpPr>
            <p:nvPr/>
          </p:nvSpPr>
          <p:spPr bwMode="auto">
            <a:xfrm>
              <a:off x="2785" y="1968"/>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7373" name="Group 75"/>
          <p:cNvGrpSpPr>
            <a:grpSpLocks/>
          </p:cNvGrpSpPr>
          <p:nvPr/>
        </p:nvGrpSpPr>
        <p:grpSpPr bwMode="auto">
          <a:xfrm>
            <a:off x="6005513" y="3124200"/>
            <a:ext cx="903287" cy="333375"/>
            <a:chOff x="3783" y="1968"/>
            <a:chExt cx="569" cy="210"/>
          </a:xfrm>
        </p:grpSpPr>
        <p:sp>
          <p:nvSpPr>
            <p:cNvPr id="57453" name="Rectangle 76"/>
            <p:cNvSpPr>
              <a:spLocks noChangeArrowheads="1"/>
            </p:cNvSpPr>
            <p:nvPr/>
          </p:nvSpPr>
          <p:spPr bwMode="auto">
            <a:xfrm>
              <a:off x="3800" y="197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54" name="Rectangle 77"/>
            <p:cNvSpPr>
              <a:spLocks noChangeArrowheads="1"/>
            </p:cNvSpPr>
            <p:nvPr/>
          </p:nvSpPr>
          <p:spPr bwMode="auto">
            <a:xfrm>
              <a:off x="3783" y="1968"/>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57374" name="Group 78"/>
          <p:cNvGrpSpPr>
            <a:grpSpLocks/>
          </p:cNvGrpSpPr>
          <p:nvPr/>
        </p:nvGrpSpPr>
        <p:grpSpPr bwMode="auto">
          <a:xfrm>
            <a:off x="6870700" y="3124200"/>
            <a:ext cx="812800" cy="333375"/>
            <a:chOff x="4328" y="1968"/>
            <a:chExt cx="512" cy="210"/>
          </a:xfrm>
        </p:grpSpPr>
        <p:sp>
          <p:nvSpPr>
            <p:cNvPr id="57451" name="Rectangle 79"/>
            <p:cNvSpPr>
              <a:spLocks noChangeArrowheads="1"/>
            </p:cNvSpPr>
            <p:nvPr/>
          </p:nvSpPr>
          <p:spPr bwMode="auto">
            <a:xfrm>
              <a:off x="4328" y="197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52" name="Rectangle 80"/>
            <p:cNvSpPr>
              <a:spLocks noChangeArrowheads="1"/>
            </p:cNvSpPr>
            <p:nvPr/>
          </p:nvSpPr>
          <p:spPr bwMode="auto">
            <a:xfrm>
              <a:off x="4407" y="1968"/>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grpSp>
        <p:nvGrpSpPr>
          <p:cNvPr id="57375" name="Group 81"/>
          <p:cNvGrpSpPr>
            <a:grpSpLocks/>
          </p:cNvGrpSpPr>
          <p:nvPr/>
        </p:nvGrpSpPr>
        <p:grpSpPr bwMode="auto">
          <a:xfrm>
            <a:off x="7708900" y="3124200"/>
            <a:ext cx="812800" cy="333375"/>
            <a:chOff x="4856" y="1968"/>
            <a:chExt cx="512" cy="210"/>
          </a:xfrm>
        </p:grpSpPr>
        <p:sp>
          <p:nvSpPr>
            <p:cNvPr id="57449" name="Rectangle 82"/>
            <p:cNvSpPr>
              <a:spLocks noChangeArrowheads="1"/>
            </p:cNvSpPr>
            <p:nvPr/>
          </p:nvSpPr>
          <p:spPr bwMode="auto">
            <a:xfrm>
              <a:off x="4856" y="197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50" name="Rectangle 83"/>
            <p:cNvSpPr>
              <a:spLocks noChangeArrowheads="1"/>
            </p:cNvSpPr>
            <p:nvPr/>
          </p:nvSpPr>
          <p:spPr bwMode="auto">
            <a:xfrm>
              <a:off x="4935" y="1968"/>
              <a:ext cx="2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grpSp>
      <p:sp>
        <p:nvSpPr>
          <p:cNvPr id="57376" name="Rectangle 84"/>
          <p:cNvSpPr>
            <a:spLocks noChangeArrowheads="1"/>
          </p:cNvSpPr>
          <p:nvPr/>
        </p:nvSpPr>
        <p:spPr bwMode="auto">
          <a:xfrm>
            <a:off x="3643313" y="3124200"/>
            <a:ext cx="7683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R-type</a:t>
            </a:r>
          </a:p>
        </p:txBody>
      </p:sp>
      <p:grpSp>
        <p:nvGrpSpPr>
          <p:cNvPr id="57377" name="Group 85"/>
          <p:cNvGrpSpPr>
            <a:grpSpLocks/>
          </p:cNvGrpSpPr>
          <p:nvPr/>
        </p:nvGrpSpPr>
        <p:grpSpPr bwMode="auto">
          <a:xfrm>
            <a:off x="6032500" y="3505200"/>
            <a:ext cx="812800" cy="333375"/>
            <a:chOff x="3800" y="2208"/>
            <a:chExt cx="512" cy="210"/>
          </a:xfrm>
        </p:grpSpPr>
        <p:sp>
          <p:nvSpPr>
            <p:cNvPr id="57447" name="Rectangle 86"/>
            <p:cNvSpPr>
              <a:spLocks noChangeArrowheads="1"/>
            </p:cNvSpPr>
            <p:nvPr/>
          </p:nvSpPr>
          <p:spPr bwMode="auto">
            <a:xfrm>
              <a:off x="3800" y="22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48" name="Rectangle 87"/>
            <p:cNvSpPr>
              <a:spLocks noChangeArrowheads="1"/>
            </p:cNvSpPr>
            <p:nvPr/>
          </p:nvSpPr>
          <p:spPr bwMode="auto">
            <a:xfrm>
              <a:off x="3841" y="2208"/>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7378" name="Group 88"/>
          <p:cNvGrpSpPr>
            <a:grpSpLocks/>
          </p:cNvGrpSpPr>
          <p:nvPr/>
        </p:nvGrpSpPr>
        <p:grpSpPr bwMode="auto">
          <a:xfrm>
            <a:off x="6843713" y="3505200"/>
            <a:ext cx="903287" cy="333375"/>
            <a:chOff x="4311" y="2208"/>
            <a:chExt cx="569" cy="210"/>
          </a:xfrm>
        </p:grpSpPr>
        <p:sp>
          <p:nvSpPr>
            <p:cNvPr id="57445" name="Rectangle 89"/>
            <p:cNvSpPr>
              <a:spLocks noChangeArrowheads="1"/>
            </p:cNvSpPr>
            <p:nvPr/>
          </p:nvSpPr>
          <p:spPr bwMode="auto">
            <a:xfrm>
              <a:off x="4328" y="22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46" name="Rectangle 90"/>
            <p:cNvSpPr>
              <a:spLocks noChangeArrowheads="1"/>
            </p:cNvSpPr>
            <p:nvPr/>
          </p:nvSpPr>
          <p:spPr bwMode="auto">
            <a:xfrm>
              <a:off x="4311" y="2208"/>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57379" name="Group 91"/>
          <p:cNvGrpSpPr>
            <a:grpSpLocks/>
          </p:cNvGrpSpPr>
          <p:nvPr/>
        </p:nvGrpSpPr>
        <p:grpSpPr bwMode="auto">
          <a:xfrm>
            <a:off x="7708900" y="3505200"/>
            <a:ext cx="812800" cy="333375"/>
            <a:chOff x="4856" y="2208"/>
            <a:chExt cx="512" cy="210"/>
          </a:xfrm>
        </p:grpSpPr>
        <p:sp>
          <p:nvSpPr>
            <p:cNvPr id="57443" name="Rectangle 92"/>
            <p:cNvSpPr>
              <a:spLocks noChangeArrowheads="1"/>
            </p:cNvSpPr>
            <p:nvPr/>
          </p:nvSpPr>
          <p:spPr bwMode="auto">
            <a:xfrm>
              <a:off x="4856" y="22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44" name="Rectangle 93"/>
            <p:cNvSpPr>
              <a:spLocks noChangeArrowheads="1"/>
            </p:cNvSpPr>
            <p:nvPr/>
          </p:nvSpPr>
          <p:spPr bwMode="auto">
            <a:xfrm>
              <a:off x="4935" y="2208"/>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grpSp>
        <p:nvGrpSpPr>
          <p:cNvPr id="57380" name="Group 94"/>
          <p:cNvGrpSpPr>
            <a:grpSpLocks/>
          </p:cNvGrpSpPr>
          <p:nvPr/>
        </p:nvGrpSpPr>
        <p:grpSpPr bwMode="auto">
          <a:xfrm>
            <a:off x="1841500" y="1981200"/>
            <a:ext cx="4165600" cy="333375"/>
            <a:chOff x="1160" y="1248"/>
            <a:chExt cx="2624" cy="210"/>
          </a:xfrm>
        </p:grpSpPr>
        <p:grpSp>
          <p:nvGrpSpPr>
            <p:cNvPr id="57428" name="Group 95"/>
            <p:cNvGrpSpPr>
              <a:grpSpLocks/>
            </p:cNvGrpSpPr>
            <p:nvPr/>
          </p:nvGrpSpPr>
          <p:grpSpPr bwMode="auto">
            <a:xfrm>
              <a:off x="1160" y="1248"/>
              <a:ext cx="512" cy="210"/>
              <a:chOff x="1160" y="1248"/>
              <a:chExt cx="512" cy="210"/>
            </a:xfrm>
          </p:grpSpPr>
          <p:sp>
            <p:nvSpPr>
              <p:cNvPr id="57441" name="Rectangle 96"/>
              <p:cNvSpPr>
                <a:spLocks noChangeArrowheads="1"/>
              </p:cNvSpPr>
              <p:nvPr/>
            </p:nvSpPr>
            <p:spPr bwMode="auto">
              <a:xfrm>
                <a:off x="1160" y="125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42" name="Rectangle 97"/>
              <p:cNvSpPr>
                <a:spLocks noChangeArrowheads="1"/>
              </p:cNvSpPr>
              <p:nvPr/>
            </p:nvSpPr>
            <p:spPr bwMode="auto">
              <a:xfrm>
                <a:off x="1201" y="1248"/>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7429" name="Group 98"/>
            <p:cNvGrpSpPr>
              <a:grpSpLocks/>
            </p:cNvGrpSpPr>
            <p:nvPr/>
          </p:nvGrpSpPr>
          <p:grpSpPr bwMode="auto">
            <a:xfrm>
              <a:off x="1671" y="1248"/>
              <a:ext cx="569" cy="210"/>
              <a:chOff x="1671" y="1248"/>
              <a:chExt cx="569" cy="210"/>
            </a:xfrm>
          </p:grpSpPr>
          <p:sp>
            <p:nvSpPr>
              <p:cNvPr id="57439" name="Rectangle 99"/>
              <p:cNvSpPr>
                <a:spLocks noChangeArrowheads="1"/>
              </p:cNvSpPr>
              <p:nvPr/>
            </p:nvSpPr>
            <p:spPr bwMode="auto">
              <a:xfrm>
                <a:off x="1688" y="125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40" name="Rectangle 100"/>
              <p:cNvSpPr>
                <a:spLocks noChangeArrowheads="1"/>
              </p:cNvSpPr>
              <p:nvPr/>
            </p:nvSpPr>
            <p:spPr bwMode="auto">
              <a:xfrm>
                <a:off x="1671" y="1248"/>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57430" name="Group 101"/>
            <p:cNvGrpSpPr>
              <a:grpSpLocks/>
            </p:cNvGrpSpPr>
            <p:nvPr/>
          </p:nvGrpSpPr>
          <p:grpSpPr bwMode="auto">
            <a:xfrm>
              <a:off x="2216" y="1248"/>
              <a:ext cx="512" cy="210"/>
              <a:chOff x="2216" y="1248"/>
              <a:chExt cx="512" cy="210"/>
            </a:xfrm>
          </p:grpSpPr>
          <p:sp>
            <p:nvSpPr>
              <p:cNvPr id="57437" name="Rectangle 102"/>
              <p:cNvSpPr>
                <a:spLocks noChangeArrowheads="1"/>
              </p:cNvSpPr>
              <p:nvPr/>
            </p:nvSpPr>
            <p:spPr bwMode="auto">
              <a:xfrm>
                <a:off x="2216" y="125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38" name="Rectangle 103"/>
              <p:cNvSpPr>
                <a:spLocks noChangeArrowheads="1"/>
              </p:cNvSpPr>
              <p:nvPr/>
            </p:nvSpPr>
            <p:spPr bwMode="auto">
              <a:xfrm>
                <a:off x="2295" y="1248"/>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grpSp>
          <p:nvGrpSpPr>
            <p:cNvPr id="57431" name="Group 104"/>
            <p:cNvGrpSpPr>
              <a:grpSpLocks/>
            </p:cNvGrpSpPr>
            <p:nvPr/>
          </p:nvGrpSpPr>
          <p:grpSpPr bwMode="auto">
            <a:xfrm>
              <a:off x="2744" y="1248"/>
              <a:ext cx="512" cy="210"/>
              <a:chOff x="2744" y="1248"/>
              <a:chExt cx="512" cy="210"/>
            </a:xfrm>
          </p:grpSpPr>
          <p:sp>
            <p:nvSpPr>
              <p:cNvPr id="57435" name="Rectangle 105"/>
              <p:cNvSpPr>
                <a:spLocks noChangeArrowheads="1"/>
              </p:cNvSpPr>
              <p:nvPr/>
            </p:nvSpPr>
            <p:spPr bwMode="auto">
              <a:xfrm>
                <a:off x="2744" y="125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36" name="Rectangle 106"/>
              <p:cNvSpPr>
                <a:spLocks noChangeArrowheads="1"/>
              </p:cNvSpPr>
              <p:nvPr/>
            </p:nvSpPr>
            <p:spPr bwMode="auto">
              <a:xfrm>
                <a:off x="2823" y="1248"/>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Mem</a:t>
                </a:r>
              </a:p>
            </p:txBody>
          </p:sp>
        </p:grpSp>
        <p:grpSp>
          <p:nvGrpSpPr>
            <p:cNvPr id="57432" name="Group 107"/>
            <p:cNvGrpSpPr>
              <a:grpSpLocks/>
            </p:cNvGrpSpPr>
            <p:nvPr/>
          </p:nvGrpSpPr>
          <p:grpSpPr bwMode="auto">
            <a:xfrm>
              <a:off x="3272" y="1248"/>
              <a:ext cx="512" cy="210"/>
              <a:chOff x="3272" y="1248"/>
              <a:chExt cx="512" cy="210"/>
            </a:xfrm>
          </p:grpSpPr>
          <p:sp>
            <p:nvSpPr>
              <p:cNvPr id="57433" name="Rectangle 108"/>
              <p:cNvSpPr>
                <a:spLocks noChangeArrowheads="1"/>
              </p:cNvSpPr>
              <p:nvPr/>
            </p:nvSpPr>
            <p:spPr bwMode="auto">
              <a:xfrm>
                <a:off x="3272" y="125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34" name="Rectangle 109"/>
              <p:cNvSpPr>
                <a:spLocks noChangeArrowheads="1"/>
              </p:cNvSpPr>
              <p:nvPr/>
            </p:nvSpPr>
            <p:spPr bwMode="auto">
              <a:xfrm>
                <a:off x="3351" y="1248"/>
                <a:ext cx="2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grpSp>
      </p:grpSp>
      <p:sp>
        <p:nvSpPr>
          <p:cNvPr id="57381" name="Rectangle 110"/>
          <p:cNvSpPr>
            <a:spLocks noChangeArrowheads="1"/>
          </p:cNvSpPr>
          <p:nvPr/>
        </p:nvSpPr>
        <p:spPr bwMode="auto">
          <a:xfrm>
            <a:off x="1204913" y="1981200"/>
            <a:ext cx="6318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Load</a:t>
            </a:r>
          </a:p>
        </p:txBody>
      </p:sp>
      <p:grpSp>
        <p:nvGrpSpPr>
          <p:cNvPr id="57382" name="Group 111"/>
          <p:cNvGrpSpPr>
            <a:grpSpLocks/>
          </p:cNvGrpSpPr>
          <p:nvPr/>
        </p:nvGrpSpPr>
        <p:grpSpPr bwMode="auto">
          <a:xfrm>
            <a:off x="2679700" y="2362200"/>
            <a:ext cx="812800" cy="333375"/>
            <a:chOff x="1688" y="1488"/>
            <a:chExt cx="512" cy="210"/>
          </a:xfrm>
        </p:grpSpPr>
        <p:sp>
          <p:nvSpPr>
            <p:cNvPr id="57426" name="Rectangle 112"/>
            <p:cNvSpPr>
              <a:spLocks noChangeArrowheads="1"/>
            </p:cNvSpPr>
            <p:nvPr/>
          </p:nvSpPr>
          <p:spPr bwMode="auto">
            <a:xfrm>
              <a:off x="1688" y="149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27" name="Rectangle 113"/>
            <p:cNvSpPr>
              <a:spLocks noChangeArrowheads="1"/>
            </p:cNvSpPr>
            <p:nvPr/>
          </p:nvSpPr>
          <p:spPr bwMode="auto">
            <a:xfrm>
              <a:off x="1729" y="1488"/>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7383" name="Group 114"/>
          <p:cNvGrpSpPr>
            <a:grpSpLocks/>
          </p:cNvGrpSpPr>
          <p:nvPr/>
        </p:nvGrpSpPr>
        <p:grpSpPr bwMode="auto">
          <a:xfrm>
            <a:off x="3490913" y="2362200"/>
            <a:ext cx="903287" cy="333375"/>
            <a:chOff x="2199" y="1488"/>
            <a:chExt cx="569" cy="210"/>
          </a:xfrm>
        </p:grpSpPr>
        <p:sp>
          <p:nvSpPr>
            <p:cNvPr id="57424" name="Rectangle 115"/>
            <p:cNvSpPr>
              <a:spLocks noChangeArrowheads="1"/>
            </p:cNvSpPr>
            <p:nvPr/>
          </p:nvSpPr>
          <p:spPr bwMode="auto">
            <a:xfrm>
              <a:off x="2216" y="149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25" name="Rectangle 116"/>
            <p:cNvSpPr>
              <a:spLocks noChangeArrowheads="1"/>
            </p:cNvSpPr>
            <p:nvPr/>
          </p:nvSpPr>
          <p:spPr bwMode="auto">
            <a:xfrm>
              <a:off x="2199" y="1488"/>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57384" name="Group 117"/>
          <p:cNvGrpSpPr>
            <a:grpSpLocks/>
          </p:cNvGrpSpPr>
          <p:nvPr/>
        </p:nvGrpSpPr>
        <p:grpSpPr bwMode="auto">
          <a:xfrm>
            <a:off x="4356100" y="2362200"/>
            <a:ext cx="812800" cy="333375"/>
            <a:chOff x="2744" y="1488"/>
            <a:chExt cx="512" cy="210"/>
          </a:xfrm>
        </p:grpSpPr>
        <p:sp>
          <p:nvSpPr>
            <p:cNvPr id="57422" name="Rectangle 118"/>
            <p:cNvSpPr>
              <a:spLocks noChangeArrowheads="1"/>
            </p:cNvSpPr>
            <p:nvPr/>
          </p:nvSpPr>
          <p:spPr bwMode="auto">
            <a:xfrm>
              <a:off x="2744" y="149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23" name="Rectangle 119"/>
            <p:cNvSpPr>
              <a:spLocks noChangeArrowheads="1"/>
            </p:cNvSpPr>
            <p:nvPr/>
          </p:nvSpPr>
          <p:spPr bwMode="auto">
            <a:xfrm>
              <a:off x="2823" y="1488"/>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grpSp>
        <p:nvGrpSpPr>
          <p:cNvPr id="57385" name="Group 120"/>
          <p:cNvGrpSpPr>
            <a:grpSpLocks/>
          </p:cNvGrpSpPr>
          <p:nvPr/>
        </p:nvGrpSpPr>
        <p:grpSpPr bwMode="auto">
          <a:xfrm>
            <a:off x="6032500" y="2362200"/>
            <a:ext cx="812800" cy="333375"/>
            <a:chOff x="3800" y="1488"/>
            <a:chExt cx="512" cy="210"/>
          </a:xfrm>
        </p:grpSpPr>
        <p:sp>
          <p:nvSpPr>
            <p:cNvPr id="57420" name="Rectangle 121"/>
            <p:cNvSpPr>
              <a:spLocks noChangeArrowheads="1"/>
            </p:cNvSpPr>
            <p:nvPr/>
          </p:nvSpPr>
          <p:spPr bwMode="auto">
            <a:xfrm>
              <a:off x="3800" y="149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21" name="Rectangle 122"/>
            <p:cNvSpPr>
              <a:spLocks noChangeArrowheads="1"/>
            </p:cNvSpPr>
            <p:nvPr/>
          </p:nvSpPr>
          <p:spPr bwMode="auto">
            <a:xfrm>
              <a:off x="3879" y="1488"/>
              <a:ext cx="2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grpSp>
      <p:sp>
        <p:nvSpPr>
          <p:cNvPr id="57386" name="Rectangle 123"/>
          <p:cNvSpPr>
            <a:spLocks noChangeArrowheads="1"/>
          </p:cNvSpPr>
          <p:nvPr/>
        </p:nvSpPr>
        <p:spPr bwMode="auto">
          <a:xfrm>
            <a:off x="1966913" y="2438400"/>
            <a:ext cx="7683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R-type</a:t>
            </a:r>
          </a:p>
        </p:txBody>
      </p:sp>
      <p:grpSp>
        <p:nvGrpSpPr>
          <p:cNvPr id="57387" name="Group 124"/>
          <p:cNvGrpSpPr>
            <a:grpSpLocks/>
          </p:cNvGrpSpPr>
          <p:nvPr/>
        </p:nvGrpSpPr>
        <p:grpSpPr bwMode="auto">
          <a:xfrm>
            <a:off x="3517900" y="2743200"/>
            <a:ext cx="812800" cy="333375"/>
            <a:chOff x="2216" y="1728"/>
            <a:chExt cx="512" cy="210"/>
          </a:xfrm>
        </p:grpSpPr>
        <p:sp>
          <p:nvSpPr>
            <p:cNvPr id="57418" name="Rectangle 125"/>
            <p:cNvSpPr>
              <a:spLocks noChangeArrowheads="1"/>
            </p:cNvSpPr>
            <p:nvPr/>
          </p:nvSpPr>
          <p:spPr bwMode="auto">
            <a:xfrm>
              <a:off x="2216" y="173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19" name="Rectangle 126"/>
            <p:cNvSpPr>
              <a:spLocks noChangeArrowheads="1"/>
            </p:cNvSpPr>
            <p:nvPr/>
          </p:nvSpPr>
          <p:spPr bwMode="auto">
            <a:xfrm>
              <a:off x="2257" y="1728"/>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7388" name="Group 127"/>
          <p:cNvGrpSpPr>
            <a:grpSpLocks/>
          </p:cNvGrpSpPr>
          <p:nvPr/>
        </p:nvGrpSpPr>
        <p:grpSpPr bwMode="auto">
          <a:xfrm>
            <a:off x="4329113" y="2743200"/>
            <a:ext cx="903287" cy="333375"/>
            <a:chOff x="2727" y="1728"/>
            <a:chExt cx="569" cy="210"/>
          </a:xfrm>
        </p:grpSpPr>
        <p:sp>
          <p:nvSpPr>
            <p:cNvPr id="57416" name="Rectangle 128"/>
            <p:cNvSpPr>
              <a:spLocks noChangeArrowheads="1"/>
            </p:cNvSpPr>
            <p:nvPr/>
          </p:nvSpPr>
          <p:spPr bwMode="auto">
            <a:xfrm>
              <a:off x="2744" y="173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17" name="Rectangle 129"/>
            <p:cNvSpPr>
              <a:spLocks noChangeArrowheads="1"/>
            </p:cNvSpPr>
            <p:nvPr/>
          </p:nvSpPr>
          <p:spPr bwMode="auto">
            <a:xfrm>
              <a:off x="2727" y="1728"/>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57389" name="Group 130"/>
          <p:cNvGrpSpPr>
            <a:grpSpLocks/>
          </p:cNvGrpSpPr>
          <p:nvPr/>
        </p:nvGrpSpPr>
        <p:grpSpPr bwMode="auto">
          <a:xfrm>
            <a:off x="6032500" y="2743200"/>
            <a:ext cx="812800" cy="333375"/>
            <a:chOff x="3800" y="1728"/>
            <a:chExt cx="512" cy="210"/>
          </a:xfrm>
        </p:grpSpPr>
        <p:sp>
          <p:nvSpPr>
            <p:cNvPr id="57414" name="Rectangle 131"/>
            <p:cNvSpPr>
              <a:spLocks noChangeArrowheads="1"/>
            </p:cNvSpPr>
            <p:nvPr/>
          </p:nvSpPr>
          <p:spPr bwMode="auto">
            <a:xfrm>
              <a:off x="3800" y="173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15" name="Rectangle 132"/>
            <p:cNvSpPr>
              <a:spLocks noChangeArrowheads="1"/>
            </p:cNvSpPr>
            <p:nvPr/>
          </p:nvSpPr>
          <p:spPr bwMode="auto">
            <a:xfrm>
              <a:off x="3879" y="1728"/>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grpSp>
        <p:nvGrpSpPr>
          <p:cNvPr id="57390" name="Group 133"/>
          <p:cNvGrpSpPr>
            <a:grpSpLocks/>
          </p:cNvGrpSpPr>
          <p:nvPr/>
        </p:nvGrpSpPr>
        <p:grpSpPr bwMode="auto">
          <a:xfrm>
            <a:off x="6870700" y="2743200"/>
            <a:ext cx="812800" cy="333375"/>
            <a:chOff x="4328" y="1728"/>
            <a:chExt cx="512" cy="210"/>
          </a:xfrm>
        </p:grpSpPr>
        <p:sp>
          <p:nvSpPr>
            <p:cNvPr id="57412" name="Rectangle 134"/>
            <p:cNvSpPr>
              <a:spLocks noChangeArrowheads="1"/>
            </p:cNvSpPr>
            <p:nvPr/>
          </p:nvSpPr>
          <p:spPr bwMode="auto">
            <a:xfrm>
              <a:off x="4328" y="173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13" name="Rectangle 135"/>
            <p:cNvSpPr>
              <a:spLocks noChangeArrowheads="1"/>
            </p:cNvSpPr>
            <p:nvPr/>
          </p:nvSpPr>
          <p:spPr bwMode="auto">
            <a:xfrm>
              <a:off x="4407" y="1728"/>
              <a:ext cx="2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grpSp>
      <p:sp>
        <p:nvSpPr>
          <p:cNvPr id="57391" name="Rectangle 136"/>
          <p:cNvSpPr>
            <a:spLocks noChangeArrowheads="1"/>
          </p:cNvSpPr>
          <p:nvPr/>
        </p:nvSpPr>
        <p:spPr bwMode="auto">
          <a:xfrm>
            <a:off x="2805113" y="2819400"/>
            <a:ext cx="7683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R-type</a:t>
            </a:r>
          </a:p>
        </p:txBody>
      </p:sp>
      <p:sp>
        <p:nvSpPr>
          <p:cNvPr id="57392" name="Line 137"/>
          <p:cNvSpPr>
            <a:spLocks noChangeShapeType="1"/>
          </p:cNvSpPr>
          <p:nvPr/>
        </p:nvSpPr>
        <p:spPr bwMode="auto">
          <a:xfrm flipV="1">
            <a:off x="7696200" y="1587500"/>
            <a:ext cx="0" cy="12446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3" name="Line 138"/>
          <p:cNvSpPr>
            <a:spLocks noChangeShapeType="1"/>
          </p:cNvSpPr>
          <p:nvPr/>
        </p:nvSpPr>
        <p:spPr bwMode="auto">
          <a:xfrm flipV="1">
            <a:off x="6858000" y="1587500"/>
            <a:ext cx="0" cy="787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4" name="Line 139"/>
          <p:cNvSpPr>
            <a:spLocks noChangeShapeType="1"/>
          </p:cNvSpPr>
          <p:nvPr/>
        </p:nvSpPr>
        <p:spPr bwMode="auto">
          <a:xfrm flipV="1">
            <a:off x="8534400" y="1587500"/>
            <a:ext cx="0" cy="1473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95" name="Oval 140"/>
          <p:cNvSpPr>
            <a:spLocks noChangeArrowheads="1"/>
          </p:cNvSpPr>
          <p:nvPr/>
        </p:nvSpPr>
        <p:spPr bwMode="auto">
          <a:xfrm>
            <a:off x="5187950" y="2368550"/>
            <a:ext cx="825500" cy="15113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396" name="Rectangle 141"/>
          <p:cNvSpPr>
            <a:spLocks noChangeArrowheads="1"/>
          </p:cNvSpPr>
          <p:nvPr/>
        </p:nvSpPr>
        <p:spPr bwMode="auto">
          <a:xfrm>
            <a:off x="5167313" y="2743200"/>
            <a:ext cx="8826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solidFill>
                  <a:schemeClr val="accent1"/>
                </a:solidFill>
                <a:latin typeface="Arial" charset="0"/>
              </a:rPr>
              <a:t>Pipeline</a:t>
            </a:r>
          </a:p>
        </p:txBody>
      </p:sp>
      <p:sp>
        <p:nvSpPr>
          <p:cNvPr id="57397" name="Rectangle 142"/>
          <p:cNvSpPr>
            <a:spLocks noChangeArrowheads="1"/>
          </p:cNvSpPr>
          <p:nvPr/>
        </p:nvSpPr>
        <p:spPr bwMode="auto">
          <a:xfrm>
            <a:off x="5243513" y="3124200"/>
            <a:ext cx="801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solidFill>
                  <a:schemeClr val="accent1"/>
                </a:solidFill>
                <a:latin typeface="Arial" charset="0"/>
              </a:rPr>
              <a:t>Bubble</a:t>
            </a:r>
          </a:p>
        </p:txBody>
      </p:sp>
      <p:grpSp>
        <p:nvGrpSpPr>
          <p:cNvPr id="57398" name="Group 143"/>
          <p:cNvGrpSpPr>
            <a:grpSpLocks/>
          </p:cNvGrpSpPr>
          <p:nvPr/>
        </p:nvGrpSpPr>
        <p:grpSpPr bwMode="auto">
          <a:xfrm>
            <a:off x="1003300" y="1600200"/>
            <a:ext cx="812800" cy="333375"/>
            <a:chOff x="632" y="1008"/>
            <a:chExt cx="512" cy="210"/>
          </a:xfrm>
        </p:grpSpPr>
        <p:sp>
          <p:nvSpPr>
            <p:cNvPr id="57410" name="Rectangle 144"/>
            <p:cNvSpPr>
              <a:spLocks noChangeArrowheads="1"/>
            </p:cNvSpPr>
            <p:nvPr/>
          </p:nvSpPr>
          <p:spPr bwMode="auto">
            <a:xfrm>
              <a:off x="632" y="10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11" name="Rectangle 145"/>
            <p:cNvSpPr>
              <a:spLocks noChangeArrowheads="1"/>
            </p:cNvSpPr>
            <p:nvPr/>
          </p:nvSpPr>
          <p:spPr bwMode="auto">
            <a:xfrm>
              <a:off x="673" y="1008"/>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7399" name="Group 146"/>
          <p:cNvGrpSpPr>
            <a:grpSpLocks/>
          </p:cNvGrpSpPr>
          <p:nvPr/>
        </p:nvGrpSpPr>
        <p:grpSpPr bwMode="auto">
          <a:xfrm>
            <a:off x="1814513" y="1600200"/>
            <a:ext cx="903287" cy="333375"/>
            <a:chOff x="1143" y="1008"/>
            <a:chExt cx="569" cy="210"/>
          </a:xfrm>
        </p:grpSpPr>
        <p:sp>
          <p:nvSpPr>
            <p:cNvPr id="57408" name="Rectangle 147"/>
            <p:cNvSpPr>
              <a:spLocks noChangeArrowheads="1"/>
            </p:cNvSpPr>
            <p:nvPr/>
          </p:nvSpPr>
          <p:spPr bwMode="auto">
            <a:xfrm>
              <a:off x="1160" y="10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09" name="Rectangle 148"/>
            <p:cNvSpPr>
              <a:spLocks noChangeArrowheads="1"/>
            </p:cNvSpPr>
            <p:nvPr/>
          </p:nvSpPr>
          <p:spPr bwMode="auto">
            <a:xfrm>
              <a:off x="1143" y="1008"/>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57400" name="Group 149"/>
          <p:cNvGrpSpPr>
            <a:grpSpLocks/>
          </p:cNvGrpSpPr>
          <p:nvPr/>
        </p:nvGrpSpPr>
        <p:grpSpPr bwMode="auto">
          <a:xfrm>
            <a:off x="2679700" y="1600200"/>
            <a:ext cx="812800" cy="333375"/>
            <a:chOff x="1688" y="1008"/>
            <a:chExt cx="512" cy="210"/>
          </a:xfrm>
        </p:grpSpPr>
        <p:sp>
          <p:nvSpPr>
            <p:cNvPr id="57406" name="Rectangle 150"/>
            <p:cNvSpPr>
              <a:spLocks noChangeArrowheads="1"/>
            </p:cNvSpPr>
            <p:nvPr/>
          </p:nvSpPr>
          <p:spPr bwMode="auto">
            <a:xfrm>
              <a:off x="1688" y="10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07" name="Rectangle 151"/>
            <p:cNvSpPr>
              <a:spLocks noChangeArrowheads="1"/>
            </p:cNvSpPr>
            <p:nvPr/>
          </p:nvSpPr>
          <p:spPr bwMode="auto">
            <a:xfrm>
              <a:off x="1767" y="1008"/>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grpSp>
        <p:nvGrpSpPr>
          <p:cNvPr id="57401" name="Group 152"/>
          <p:cNvGrpSpPr>
            <a:grpSpLocks/>
          </p:cNvGrpSpPr>
          <p:nvPr/>
        </p:nvGrpSpPr>
        <p:grpSpPr bwMode="auto">
          <a:xfrm>
            <a:off x="3517900" y="1600200"/>
            <a:ext cx="812800" cy="333375"/>
            <a:chOff x="2216" y="1008"/>
            <a:chExt cx="512" cy="210"/>
          </a:xfrm>
        </p:grpSpPr>
        <p:sp>
          <p:nvSpPr>
            <p:cNvPr id="57404" name="Rectangle 153"/>
            <p:cNvSpPr>
              <a:spLocks noChangeArrowheads="1"/>
            </p:cNvSpPr>
            <p:nvPr/>
          </p:nvSpPr>
          <p:spPr bwMode="auto">
            <a:xfrm>
              <a:off x="2216" y="10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7405" name="Rectangle 154"/>
            <p:cNvSpPr>
              <a:spLocks noChangeArrowheads="1"/>
            </p:cNvSpPr>
            <p:nvPr/>
          </p:nvSpPr>
          <p:spPr bwMode="auto">
            <a:xfrm>
              <a:off x="2295" y="1008"/>
              <a:ext cx="2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grpSp>
      <p:sp>
        <p:nvSpPr>
          <p:cNvPr id="57402" name="Line 155"/>
          <p:cNvSpPr>
            <a:spLocks noChangeShapeType="1"/>
          </p:cNvSpPr>
          <p:nvPr/>
        </p:nvSpPr>
        <p:spPr bwMode="auto">
          <a:xfrm flipV="1">
            <a:off x="6019800" y="15875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03" name="Line 156"/>
          <p:cNvSpPr>
            <a:spLocks noChangeShapeType="1"/>
          </p:cNvSpPr>
          <p:nvPr/>
        </p:nvSpPr>
        <p:spPr bwMode="auto">
          <a:xfrm flipV="1">
            <a:off x="5181600" y="15875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 name="矩形 1"/>
          <p:cNvSpPr/>
          <p:nvPr/>
        </p:nvSpPr>
        <p:spPr>
          <a:xfrm>
            <a:off x="6870700" y="4648199"/>
            <a:ext cx="2165796" cy="2169825"/>
          </a:xfrm>
          <a:prstGeom prst="rect">
            <a:avLst/>
          </a:prstGeom>
        </p:spPr>
        <p:txBody>
          <a:bodyPr wrap="square">
            <a:spAutoFit/>
          </a:bodyPr>
          <a:lstStyle/>
          <a:p>
            <a:pPr eaLnBrk="1" hangingPunct="1">
              <a:lnSpc>
                <a:spcPct val="150000"/>
              </a:lnSpc>
              <a:spcBef>
                <a:spcPct val="50000"/>
              </a:spcBef>
              <a:buFontTx/>
              <a:buNone/>
            </a:pPr>
            <a:r>
              <a:rPr lang="zh-CN" altLang="en-US" sz="1800" dirty="0">
                <a:solidFill>
                  <a:srgbClr val="FF0000"/>
                </a:solidFill>
              </a:rPr>
              <a:t>当一条指令被暂停时，暂停在其后发射（流出）的指令，但继续执行在其前发射的指令。</a:t>
            </a:r>
          </a:p>
        </p:txBody>
      </p:sp>
      <p:sp>
        <p:nvSpPr>
          <p:cNvPr id="3" name="灯片编号占位符 2"/>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29</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065FEEC-D608-4E1D-BEF7-4542B927F8FE}" type="datetime1">
              <a:rPr lang="zh-CN" altLang="en-US" sz="1400" smtClean="0"/>
              <a:t>2021/11/7</a:t>
            </a:fld>
            <a:endParaRPr lang="en-US" altLang="zh-CN" sz="1400" smtClean="0"/>
          </a:p>
        </p:txBody>
      </p:sp>
      <p:sp>
        <p:nvSpPr>
          <p:cNvPr id="409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4101" name="Rectangle 2"/>
          <p:cNvSpPr>
            <a:spLocks noGrp="1" noChangeArrowheads="1"/>
          </p:cNvSpPr>
          <p:nvPr>
            <p:ph type="title"/>
          </p:nvPr>
        </p:nvSpPr>
        <p:spPr>
          <a:xfrm>
            <a:off x="933450" y="57150"/>
            <a:ext cx="7162800" cy="1143000"/>
          </a:xfrm>
          <a:noFill/>
        </p:spPr>
        <p:txBody>
          <a:bodyPr lIns="90488" tIns="44450" rIns="90488" bIns="44450"/>
          <a:lstStyle/>
          <a:p>
            <a:pPr eaLnBrk="1" hangingPunct="1"/>
            <a:r>
              <a:rPr lang="en-US" altLang="zh-CN" smtClean="0"/>
              <a:t>Sequential Laundry</a:t>
            </a:r>
          </a:p>
        </p:txBody>
      </p:sp>
      <p:sp>
        <p:nvSpPr>
          <p:cNvPr id="377859" name="Rectangle 3"/>
          <p:cNvSpPr>
            <a:spLocks noGrp="1" noChangeArrowheads="1"/>
          </p:cNvSpPr>
          <p:nvPr>
            <p:ph type="body" idx="1"/>
          </p:nvPr>
        </p:nvSpPr>
        <p:spPr>
          <a:xfrm>
            <a:off x="171450" y="5556250"/>
            <a:ext cx="8839200" cy="825500"/>
          </a:xfrm>
          <a:noFill/>
        </p:spPr>
        <p:txBody>
          <a:bodyPr lIns="90488" tIns="44450" rIns="90488" bIns="44450"/>
          <a:lstStyle/>
          <a:p>
            <a:pPr eaLnBrk="1" hangingPunct="1">
              <a:lnSpc>
                <a:spcPct val="90000"/>
              </a:lnSpc>
            </a:pPr>
            <a:r>
              <a:rPr lang="en-US" altLang="zh-CN" sz="2800" smtClean="0"/>
              <a:t>Sequential laundry takes 6 hours for 4 loads</a:t>
            </a:r>
          </a:p>
          <a:p>
            <a:pPr eaLnBrk="1" hangingPunct="1">
              <a:lnSpc>
                <a:spcPct val="90000"/>
              </a:lnSpc>
            </a:pPr>
            <a:r>
              <a:rPr lang="en-US" altLang="zh-CN" sz="2800" smtClean="0">
                <a:solidFill>
                  <a:schemeClr val="hlink"/>
                </a:solidFill>
              </a:rPr>
              <a:t>If they learned pipelining, how long would laundry take?</a:t>
            </a:r>
            <a:r>
              <a:rPr lang="en-US" altLang="zh-CN" sz="2800" smtClean="0"/>
              <a:t> </a:t>
            </a:r>
          </a:p>
        </p:txBody>
      </p:sp>
      <p:grpSp>
        <p:nvGrpSpPr>
          <p:cNvPr id="4103" name="Group 4"/>
          <p:cNvGrpSpPr>
            <a:grpSpLocks/>
          </p:cNvGrpSpPr>
          <p:nvPr/>
        </p:nvGrpSpPr>
        <p:grpSpPr bwMode="auto">
          <a:xfrm>
            <a:off x="844550" y="2571750"/>
            <a:ext cx="522288" cy="534988"/>
            <a:chOff x="532" y="1620"/>
            <a:chExt cx="329" cy="337"/>
          </a:xfrm>
        </p:grpSpPr>
        <p:sp>
          <p:nvSpPr>
            <p:cNvPr id="4241" name="Freeform 5"/>
            <p:cNvSpPr>
              <a:spLocks/>
            </p:cNvSpPr>
            <p:nvPr/>
          </p:nvSpPr>
          <p:spPr bwMode="auto">
            <a:xfrm>
              <a:off x="532" y="1620"/>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4242" name="Rectangle 6"/>
            <p:cNvSpPr>
              <a:spLocks noChangeArrowheads="1"/>
            </p:cNvSpPr>
            <p:nvPr/>
          </p:nvSpPr>
          <p:spPr bwMode="auto">
            <a:xfrm>
              <a:off x="583" y="1671"/>
              <a:ext cx="25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A</a:t>
              </a:r>
            </a:p>
          </p:txBody>
        </p:sp>
      </p:grpSp>
      <p:grpSp>
        <p:nvGrpSpPr>
          <p:cNvPr id="4104" name="Group 7"/>
          <p:cNvGrpSpPr>
            <a:grpSpLocks/>
          </p:cNvGrpSpPr>
          <p:nvPr/>
        </p:nvGrpSpPr>
        <p:grpSpPr bwMode="auto">
          <a:xfrm>
            <a:off x="831850" y="3397250"/>
            <a:ext cx="522288" cy="534988"/>
            <a:chOff x="524" y="2140"/>
            <a:chExt cx="329" cy="337"/>
          </a:xfrm>
        </p:grpSpPr>
        <p:sp>
          <p:nvSpPr>
            <p:cNvPr id="4239" name="Freeform 8"/>
            <p:cNvSpPr>
              <a:spLocks/>
            </p:cNvSpPr>
            <p:nvPr/>
          </p:nvSpPr>
          <p:spPr bwMode="auto">
            <a:xfrm>
              <a:off x="524" y="2140"/>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4240" name="Rectangle 9"/>
            <p:cNvSpPr>
              <a:spLocks noChangeArrowheads="1"/>
            </p:cNvSpPr>
            <p:nvPr/>
          </p:nvSpPr>
          <p:spPr bwMode="auto">
            <a:xfrm>
              <a:off x="584" y="2191"/>
              <a:ext cx="235"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B</a:t>
              </a:r>
            </a:p>
          </p:txBody>
        </p:sp>
      </p:grpSp>
      <p:grpSp>
        <p:nvGrpSpPr>
          <p:cNvPr id="4105" name="Group 10"/>
          <p:cNvGrpSpPr>
            <a:grpSpLocks/>
          </p:cNvGrpSpPr>
          <p:nvPr/>
        </p:nvGrpSpPr>
        <p:grpSpPr bwMode="auto">
          <a:xfrm>
            <a:off x="806450" y="4133850"/>
            <a:ext cx="522288" cy="534988"/>
            <a:chOff x="508" y="2604"/>
            <a:chExt cx="329" cy="337"/>
          </a:xfrm>
        </p:grpSpPr>
        <p:sp>
          <p:nvSpPr>
            <p:cNvPr id="4237" name="Freeform 11"/>
            <p:cNvSpPr>
              <a:spLocks/>
            </p:cNvSpPr>
            <p:nvPr/>
          </p:nvSpPr>
          <p:spPr bwMode="auto">
            <a:xfrm>
              <a:off x="508" y="2604"/>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4238" name="Rectangle 12"/>
            <p:cNvSpPr>
              <a:spLocks noChangeArrowheads="1"/>
            </p:cNvSpPr>
            <p:nvPr/>
          </p:nvSpPr>
          <p:spPr bwMode="auto">
            <a:xfrm>
              <a:off x="569" y="2655"/>
              <a:ext cx="23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C</a:t>
              </a:r>
            </a:p>
          </p:txBody>
        </p:sp>
      </p:grpSp>
      <p:grpSp>
        <p:nvGrpSpPr>
          <p:cNvPr id="4106" name="Group 13"/>
          <p:cNvGrpSpPr>
            <a:grpSpLocks/>
          </p:cNvGrpSpPr>
          <p:nvPr/>
        </p:nvGrpSpPr>
        <p:grpSpPr bwMode="auto">
          <a:xfrm>
            <a:off x="793750" y="4883150"/>
            <a:ext cx="522288" cy="534988"/>
            <a:chOff x="500" y="3076"/>
            <a:chExt cx="329" cy="337"/>
          </a:xfrm>
        </p:grpSpPr>
        <p:sp>
          <p:nvSpPr>
            <p:cNvPr id="4235" name="Freeform 14"/>
            <p:cNvSpPr>
              <a:spLocks/>
            </p:cNvSpPr>
            <p:nvPr/>
          </p:nvSpPr>
          <p:spPr bwMode="auto">
            <a:xfrm>
              <a:off x="500" y="3076"/>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4236" name="Rectangle 15"/>
            <p:cNvSpPr>
              <a:spLocks noChangeArrowheads="1"/>
            </p:cNvSpPr>
            <p:nvPr/>
          </p:nvSpPr>
          <p:spPr bwMode="auto">
            <a:xfrm>
              <a:off x="551" y="3127"/>
              <a:ext cx="25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D</a:t>
              </a:r>
            </a:p>
          </p:txBody>
        </p:sp>
      </p:grpSp>
      <p:sp>
        <p:nvSpPr>
          <p:cNvPr id="4107" name="Rectangle 16"/>
          <p:cNvSpPr>
            <a:spLocks noChangeArrowheads="1"/>
          </p:cNvSpPr>
          <p:nvPr/>
        </p:nvSpPr>
        <p:spPr bwMode="auto">
          <a:xfrm>
            <a:off x="14620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30</a:t>
            </a:r>
          </a:p>
        </p:txBody>
      </p:sp>
      <p:grpSp>
        <p:nvGrpSpPr>
          <p:cNvPr id="4108" name="Group 17"/>
          <p:cNvGrpSpPr>
            <a:grpSpLocks/>
          </p:cNvGrpSpPr>
          <p:nvPr/>
        </p:nvGrpSpPr>
        <p:grpSpPr bwMode="auto">
          <a:xfrm>
            <a:off x="1511300" y="2070100"/>
            <a:ext cx="1498600" cy="0"/>
            <a:chOff x="952" y="1304"/>
            <a:chExt cx="944" cy="0"/>
          </a:xfrm>
        </p:grpSpPr>
        <p:sp>
          <p:nvSpPr>
            <p:cNvPr id="4232" name="Line 18"/>
            <p:cNvSpPr>
              <a:spLocks noChangeShapeType="1"/>
            </p:cNvSpPr>
            <p:nvPr/>
          </p:nvSpPr>
          <p:spPr bwMode="auto">
            <a:xfrm>
              <a:off x="952" y="1304"/>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3" name="Line 19"/>
            <p:cNvSpPr>
              <a:spLocks noChangeShapeType="1"/>
            </p:cNvSpPr>
            <p:nvPr/>
          </p:nvSpPr>
          <p:spPr bwMode="auto">
            <a:xfrm>
              <a:off x="1280" y="1304"/>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4" name="Line 20"/>
            <p:cNvSpPr>
              <a:spLocks noChangeShapeType="1"/>
            </p:cNvSpPr>
            <p:nvPr/>
          </p:nvSpPr>
          <p:spPr bwMode="auto">
            <a:xfrm>
              <a:off x="1680" y="1304"/>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09" name="Rectangle 21"/>
          <p:cNvSpPr>
            <a:spLocks noChangeArrowheads="1"/>
          </p:cNvSpPr>
          <p:nvPr/>
        </p:nvSpPr>
        <p:spPr bwMode="auto">
          <a:xfrm>
            <a:off x="20462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4110" name="Rectangle 22"/>
          <p:cNvSpPr>
            <a:spLocks noChangeArrowheads="1"/>
          </p:cNvSpPr>
          <p:nvPr/>
        </p:nvSpPr>
        <p:spPr bwMode="auto">
          <a:xfrm>
            <a:off x="25669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20</a:t>
            </a:r>
          </a:p>
        </p:txBody>
      </p:sp>
      <p:sp>
        <p:nvSpPr>
          <p:cNvPr id="4111" name="Line 23"/>
          <p:cNvSpPr>
            <a:spLocks noChangeShapeType="1"/>
          </p:cNvSpPr>
          <p:nvPr/>
        </p:nvSpPr>
        <p:spPr bwMode="auto">
          <a:xfrm>
            <a:off x="20066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2" name="Line 24"/>
          <p:cNvSpPr>
            <a:spLocks noChangeShapeType="1"/>
          </p:cNvSpPr>
          <p:nvPr/>
        </p:nvSpPr>
        <p:spPr bwMode="auto">
          <a:xfrm>
            <a:off x="26416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3" name="Line 25"/>
          <p:cNvSpPr>
            <a:spLocks noChangeShapeType="1"/>
          </p:cNvSpPr>
          <p:nvPr/>
        </p:nvSpPr>
        <p:spPr bwMode="auto">
          <a:xfrm>
            <a:off x="30480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4" name="Rectangle 26"/>
          <p:cNvSpPr>
            <a:spLocks noChangeArrowheads="1"/>
          </p:cNvSpPr>
          <p:nvPr/>
        </p:nvSpPr>
        <p:spPr bwMode="auto">
          <a:xfrm>
            <a:off x="30368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30</a:t>
            </a:r>
          </a:p>
        </p:txBody>
      </p:sp>
      <p:grpSp>
        <p:nvGrpSpPr>
          <p:cNvPr id="4115" name="Group 27"/>
          <p:cNvGrpSpPr>
            <a:grpSpLocks/>
          </p:cNvGrpSpPr>
          <p:nvPr/>
        </p:nvGrpSpPr>
        <p:grpSpPr bwMode="auto">
          <a:xfrm>
            <a:off x="3086100" y="2070100"/>
            <a:ext cx="1498600" cy="0"/>
            <a:chOff x="1944" y="1304"/>
            <a:chExt cx="944" cy="0"/>
          </a:xfrm>
        </p:grpSpPr>
        <p:sp>
          <p:nvSpPr>
            <p:cNvPr id="4229" name="Line 28"/>
            <p:cNvSpPr>
              <a:spLocks noChangeShapeType="1"/>
            </p:cNvSpPr>
            <p:nvPr/>
          </p:nvSpPr>
          <p:spPr bwMode="auto">
            <a:xfrm>
              <a:off x="1944" y="1304"/>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0" name="Line 29"/>
            <p:cNvSpPr>
              <a:spLocks noChangeShapeType="1"/>
            </p:cNvSpPr>
            <p:nvPr/>
          </p:nvSpPr>
          <p:spPr bwMode="auto">
            <a:xfrm>
              <a:off x="2272" y="1304"/>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1" name="Line 30"/>
            <p:cNvSpPr>
              <a:spLocks noChangeShapeType="1"/>
            </p:cNvSpPr>
            <p:nvPr/>
          </p:nvSpPr>
          <p:spPr bwMode="auto">
            <a:xfrm>
              <a:off x="2672" y="1304"/>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16" name="Rectangle 31"/>
          <p:cNvSpPr>
            <a:spLocks noChangeArrowheads="1"/>
          </p:cNvSpPr>
          <p:nvPr/>
        </p:nvSpPr>
        <p:spPr bwMode="auto">
          <a:xfrm>
            <a:off x="36210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4117" name="Rectangle 32"/>
          <p:cNvSpPr>
            <a:spLocks noChangeArrowheads="1"/>
          </p:cNvSpPr>
          <p:nvPr/>
        </p:nvSpPr>
        <p:spPr bwMode="auto">
          <a:xfrm>
            <a:off x="41417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20</a:t>
            </a:r>
          </a:p>
        </p:txBody>
      </p:sp>
      <p:sp>
        <p:nvSpPr>
          <p:cNvPr id="4118" name="Line 33"/>
          <p:cNvSpPr>
            <a:spLocks noChangeShapeType="1"/>
          </p:cNvSpPr>
          <p:nvPr/>
        </p:nvSpPr>
        <p:spPr bwMode="auto">
          <a:xfrm>
            <a:off x="35814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9" name="Line 34"/>
          <p:cNvSpPr>
            <a:spLocks noChangeShapeType="1"/>
          </p:cNvSpPr>
          <p:nvPr/>
        </p:nvSpPr>
        <p:spPr bwMode="auto">
          <a:xfrm>
            <a:off x="42164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0" name="Line 35"/>
          <p:cNvSpPr>
            <a:spLocks noChangeShapeType="1"/>
          </p:cNvSpPr>
          <p:nvPr/>
        </p:nvSpPr>
        <p:spPr bwMode="auto">
          <a:xfrm>
            <a:off x="46228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1" name="Rectangle 36"/>
          <p:cNvSpPr>
            <a:spLocks noChangeArrowheads="1"/>
          </p:cNvSpPr>
          <p:nvPr/>
        </p:nvSpPr>
        <p:spPr bwMode="auto">
          <a:xfrm>
            <a:off x="46116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30</a:t>
            </a:r>
          </a:p>
        </p:txBody>
      </p:sp>
      <p:grpSp>
        <p:nvGrpSpPr>
          <p:cNvPr id="4122" name="Group 37"/>
          <p:cNvGrpSpPr>
            <a:grpSpLocks/>
          </p:cNvGrpSpPr>
          <p:nvPr/>
        </p:nvGrpSpPr>
        <p:grpSpPr bwMode="auto">
          <a:xfrm>
            <a:off x="4660900" y="2070100"/>
            <a:ext cx="1498600" cy="0"/>
            <a:chOff x="2936" y="1304"/>
            <a:chExt cx="944" cy="0"/>
          </a:xfrm>
        </p:grpSpPr>
        <p:sp>
          <p:nvSpPr>
            <p:cNvPr id="4226" name="Line 38"/>
            <p:cNvSpPr>
              <a:spLocks noChangeShapeType="1"/>
            </p:cNvSpPr>
            <p:nvPr/>
          </p:nvSpPr>
          <p:spPr bwMode="auto">
            <a:xfrm>
              <a:off x="2936" y="1304"/>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7" name="Line 39"/>
            <p:cNvSpPr>
              <a:spLocks noChangeShapeType="1"/>
            </p:cNvSpPr>
            <p:nvPr/>
          </p:nvSpPr>
          <p:spPr bwMode="auto">
            <a:xfrm>
              <a:off x="3264" y="1304"/>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8" name="Line 40"/>
            <p:cNvSpPr>
              <a:spLocks noChangeShapeType="1"/>
            </p:cNvSpPr>
            <p:nvPr/>
          </p:nvSpPr>
          <p:spPr bwMode="auto">
            <a:xfrm>
              <a:off x="3664" y="1304"/>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23" name="Rectangle 41"/>
          <p:cNvSpPr>
            <a:spLocks noChangeArrowheads="1"/>
          </p:cNvSpPr>
          <p:nvPr/>
        </p:nvSpPr>
        <p:spPr bwMode="auto">
          <a:xfrm>
            <a:off x="51958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4124" name="Rectangle 42"/>
          <p:cNvSpPr>
            <a:spLocks noChangeArrowheads="1"/>
          </p:cNvSpPr>
          <p:nvPr/>
        </p:nvSpPr>
        <p:spPr bwMode="auto">
          <a:xfrm>
            <a:off x="57165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20</a:t>
            </a:r>
          </a:p>
        </p:txBody>
      </p:sp>
      <p:sp>
        <p:nvSpPr>
          <p:cNvPr id="4125" name="Line 43"/>
          <p:cNvSpPr>
            <a:spLocks noChangeShapeType="1"/>
          </p:cNvSpPr>
          <p:nvPr/>
        </p:nvSpPr>
        <p:spPr bwMode="auto">
          <a:xfrm>
            <a:off x="51562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6" name="Line 44"/>
          <p:cNvSpPr>
            <a:spLocks noChangeShapeType="1"/>
          </p:cNvSpPr>
          <p:nvPr/>
        </p:nvSpPr>
        <p:spPr bwMode="auto">
          <a:xfrm>
            <a:off x="57912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 name="Line 45"/>
          <p:cNvSpPr>
            <a:spLocks noChangeShapeType="1"/>
          </p:cNvSpPr>
          <p:nvPr/>
        </p:nvSpPr>
        <p:spPr bwMode="auto">
          <a:xfrm>
            <a:off x="61976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8" name="Rectangle 46"/>
          <p:cNvSpPr>
            <a:spLocks noChangeArrowheads="1"/>
          </p:cNvSpPr>
          <p:nvPr/>
        </p:nvSpPr>
        <p:spPr bwMode="auto">
          <a:xfrm>
            <a:off x="61864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30</a:t>
            </a:r>
          </a:p>
        </p:txBody>
      </p:sp>
      <p:grpSp>
        <p:nvGrpSpPr>
          <p:cNvPr id="4129" name="Group 47"/>
          <p:cNvGrpSpPr>
            <a:grpSpLocks/>
          </p:cNvGrpSpPr>
          <p:nvPr/>
        </p:nvGrpSpPr>
        <p:grpSpPr bwMode="auto">
          <a:xfrm>
            <a:off x="6235700" y="2070100"/>
            <a:ext cx="1498600" cy="0"/>
            <a:chOff x="3928" y="1304"/>
            <a:chExt cx="944" cy="0"/>
          </a:xfrm>
        </p:grpSpPr>
        <p:sp>
          <p:nvSpPr>
            <p:cNvPr id="4223" name="Line 48"/>
            <p:cNvSpPr>
              <a:spLocks noChangeShapeType="1"/>
            </p:cNvSpPr>
            <p:nvPr/>
          </p:nvSpPr>
          <p:spPr bwMode="auto">
            <a:xfrm>
              <a:off x="3928" y="1304"/>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4" name="Line 49"/>
            <p:cNvSpPr>
              <a:spLocks noChangeShapeType="1"/>
            </p:cNvSpPr>
            <p:nvPr/>
          </p:nvSpPr>
          <p:spPr bwMode="auto">
            <a:xfrm>
              <a:off x="4256" y="1304"/>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5" name="Line 50"/>
            <p:cNvSpPr>
              <a:spLocks noChangeShapeType="1"/>
            </p:cNvSpPr>
            <p:nvPr/>
          </p:nvSpPr>
          <p:spPr bwMode="auto">
            <a:xfrm>
              <a:off x="4656" y="1304"/>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30" name="Rectangle 51"/>
          <p:cNvSpPr>
            <a:spLocks noChangeArrowheads="1"/>
          </p:cNvSpPr>
          <p:nvPr/>
        </p:nvSpPr>
        <p:spPr bwMode="auto">
          <a:xfrm>
            <a:off x="67706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4131" name="Rectangle 52"/>
          <p:cNvSpPr>
            <a:spLocks noChangeArrowheads="1"/>
          </p:cNvSpPr>
          <p:nvPr/>
        </p:nvSpPr>
        <p:spPr bwMode="auto">
          <a:xfrm>
            <a:off x="7291388" y="2081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20</a:t>
            </a:r>
          </a:p>
        </p:txBody>
      </p:sp>
      <p:sp>
        <p:nvSpPr>
          <p:cNvPr id="4132" name="Line 53"/>
          <p:cNvSpPr>
            <a:spLocks noChangeShapeType="1"/>
          </p:cNvSpPr>
          <p:nvPr/>
        </p:nvSpPr>
        <p:spPr bwMode="auto">
          <a:xfrm>
            <a:off x="67310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3" name="Line 54"/>
          <p:cNvSpPr>
            <a:spLocks noChangeShapeType="1"/>
          </p:cNvSpPr>
          <p:nvPr/>
        </p:nvSpPr>
        <p:spPr bwMode="auto">
          <a:xfrm>
            <a:off x="73660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4" name="Line 55"/>
          <p:cNvSpPr>
            <a:spLocks noChangeShapeType="1"/>
          </p:cNvSpPr>
          <p:nvPr/>
        </p:nvSpPr>
        <p:spPr bwMode="auto">
          <a:xfrm>
            <a:off x="7772400" y="18986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35" name="Group 56"/>
          <p:cNvGrpSpPr>
            <a:grpSpLocks/>
          </p:cNvGrpSpPr>
          <p:nvPr/>
        </p:nvGrpSpPr>
        <p:grpSpPr bwMode="auto">
          <a:xfrm>
            <a:off x="1492250" y="2470150"/>
            <a:ext cx="1535113" cy="711200"/>
            <a:chOff x="940" y="1556"/>
            <a:chExt cx="967" cy="448"/>
          </a:xfrm>
        </p:grpSpPr>
        <p:grpSp>
          <p:nvGrpSpPr>
            <p:cNvPr id="4205" name="Group 57"/>
            <p:cNvGrpSpPr>
              <a:grpSpLocks/>
            </p:cNvGrpSpPr>
            <p:nvPr/>
          </p:nvGrpSpPr>
          <p:grpSpPr bwMode="auto">
            <a:xfrm>
              <a:off x="940" y="1556"/>
              <a:ext cx="305" cy="448"/>
              <a:chOff x="940" y="1556"/>
              <a:chExt cx="305" cy="448"/>
            </a:xfrm>
          </p:grpSpPr>
          <p:grpSp>
            <p:nvGrpSpPr>
              <p:cNvPr id="4219" name="Group 58"/>
              <p:cNvGrpSpPr>
                <a:grpSpLocks/>
              </p:cNvGrpSpPr>
              <p:nvPr/>
            </p:nvGrpSpPr>
            <p:grpSpPr bwMode="auto">
              <a:xfrm>
                <a:off x="940" y="1556"/>
                <a:ext cx="305" cy="448"/>
                <a:chOff x="940" y="1556"/>
                <a:chExt cx="305" cy="448"/>
              </a:xfrm>
            </p:grpSpPr>
            <p:sp>
              <p:nvSpPr>
                <p:cNvPr id="4221" name="AutoShape 59"/>
                <p:cNvSpPr>
                  <a:spLocks noChangeArrowheads="1"/>
                </p:cNvSpPr>
                <p:nvPr/>
              </p:nvSpPr>
              <p:spPr bwMode="auto">
                <a:xfrm>
                  <a:off x="940" y="1627"/>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4222" name="AutoShape 60"/>
                <p:cNvSpPr>
                  <a:spLocks noChangeArrowheads="1"/>
                </p:cNvSpPr>
                <p:nvPr/>
              </p:nvSpPr>
              <p:spPr bwMode="auto">
                <a:xfrm>
                  <a:off x="1010" y="1556"/>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4220" name="AutoShape 61"/>
              <p:cNvSpPr>
                <a:spLocks noChangeArrowheads="1"/>
              </p:cNvSpPr>
              <p:nvPr/>
            </p:nvSpPr>
            <p:spPr bwMode="auto">
              <a:xfrm>
                <a:off x="1002" y="1660"/>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4206" name="Group 62"/>
            <p:cNvGrpSpPr>
              <a:grpSpLocks/>
            </p:cNvGrpSpPr>
            <p:nvPr/>
          </p:nvGrpSpPr>
          <p:grpSpPr bwMode="auto">
            <a:xfrm>
              <a:off x="1241" y="1556"/>
              <a:ext cx="378" cy="448"/>
              <a:chOff x="1241" y="1556"/>
              <a:chExt cx="378" cy="448"/>
            </a:xfrm>
          </p:grpSpPr>
          <p:grpSp>
            <p:nvGrpSpPr>
              <p:cNvPr id="4214" name="Group 63"/>
              <p:cNvGrpSpPr>
                <a:grpSpLocks/>
              </p:cNvGrpSpPr>
              <p:nvPr/>
            </p:nvGrpSpPr>
            <p:grpSpPr bwMode="auto">
              <a:xfrm>
                <a:off x="1241" y="1556"/>
                <a:ext cx="378" cy="448"/>
                <a:chOff x="1241" y="1556"/>
                <a:chExt cx="378" cy="448"/>
              </a:xfrm>
            </p:grpSpPr>
            <p:sp>
              <p:nvSpPr>
                <p:cNvPr id="4217" name="AutoShape 64"/>
                <p:cNvSpPr>
                  <a:spLocks noChangeArrowheads="1"/>
                </p:cNvSpPr>
                <p:nvPr/>
              </p:nvSpPr>
              <p:spPr bwMode="auto">
                <a:xfrm>
                  <a:off x="1241" y="1627"/>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4218" name="AutoShape 65"/>
                <p:cNvSpPr>
                  <a:spLocks noChangeArrowheads="1"/>
                </p:cNvSpPr>
                <p:nvPr/>
              </p:nvSpPr>
              <p:spPr bwMode="auto">
                <a:xfrm>
                  <a:off x="1327" y="1556"/>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4215" name="Oval 66"/>
              <p:cNvSpPr>
                <a:spLocks noChangeArrowheads="1"/>
              </p:cNvSpPr>
              <p:nvPr/>
            </p:nvSpPr>
            <p:spPr bwMode="auto">
              <a:xfrm>
                <a:off x="1356" y="1592"/>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4216" name="AutoShape 67"/>
              <p:cNvSpPr>
                <a:spLocks noChangeArrowheads="1"/>
              </p:cNvSpPr>
              <p:nvPr/>
            </p:nvSpPr>
            <p:spPr bwMode="auto">
              <a:xfrm>
                <a:off x="1288" y="1802"/>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4207" name="Freeform 68"/>
            <p:cNvSpPr>
              <a:spLocks/>
            </p:cNvSpPr>
            <p:nvPr/>
          </p:nvSpPr>
          <p:spPr bwMode="auto">
            <a:xfrm>
              <a:off x="1805" y="178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4208" name="Rectangle 69"/>
            <p:cNvSpPr>
              <a:spLocks noChangeArrowheads="1"/>
            </p:cNvSpPr>
            <p:nvPr/>
          </p:nvSpPr>
          <p:spPr bwMode="auto">
            <a:xfrm>
              <a:off x="1801" y="1785"/>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4209" name="Rectangle 70"/>
            <p:cNvSpPr>
              <a:spLocks noChangeArrowheads="1"/>
            </p:cNvSpPr>
            <p:nvPr/>
          </p:nvSpPr>
          <p:spPr bwMode="auto">
            <a:xfrm>
              <a:off x="1808" y="1866"/>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4210" name="Rectangle 71"/>
            <p:cNvSpPr>
              <a:spLocks noChangeArrowheads="1"/>
            </p:cNvSpPr>
            <p:nvPr/>
          </p:nvSpPr>
          <p:spPr bwMode="auto">
            <a:xfrm>
              <a:off x="1625" y="1866"/>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4211" name="Group 72"/>
            <p:cNvGrpSpPr>
              <a:grpSpLocks/>
            </p:cNvGrpSpPr>
            <p:nvPr/>
          </p:nvGrpSpPr>
          <p:grpSpPr bwMode="auto">
            <a:xfrm>
              <a:off x="1623" y="1613"/>
              <a:ext cx="194" cy="364"/>
              <a:chOff x="1623" y="1613"/>
              <a:chExt cx="194" cy="364"/>
            </a:xfrm>
          </p:grpSpPr>
          <p:sp>
            <p:nvSpPr>
              <p:cNvPr id="4212" name="Oval 73"/>
              <p:cNvSpPr>
                <a:spLocks noChangeArrowheads="1"/>
              </p:cNvSpPr>
              <p:nvPr/>
            </p:nvSpPr>
            <p:spPr bwMode="auto">
              <a:xfrm>
                <a:off x="1699" y="1613"/>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4213" name="Freeform 74"/>
              <p:cNvSpPr>
                <a:spLocks/>
              </p:cNvSpPr>
              <p:nvPr/>
            </p:nvSpPr>
            <p:spPr bwMode="auto">
              <a:xfrm>
                <a:off x="1623" y="168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sp>
        <p:nvSpPr>
          <p:cNvPr id="4136" name="Rectangle 75"/>
          <p:cNvSpPr>
            <a:spLocks noChangeArrowheads="1"/>
          </p:cNvSpPr>
          <p:nvPr/>
        </p:nvSpPr>
        <p:spPr bwMode="auto">
          <a:xfrm>
            <a:off x="1116013" y="976313"/>
            <a:ext cx="9302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6 PM</a:t>
            </a:r>
          </a:p>
        </p:txBody>
      </p:sp>
      <p:sp>
        <p:nvSpPr>
          <p:cNvPr id="4137" name="Line 76"/>
          <p:cNvSpPr>
            <a:spLocks noChangeShapeType="1"/>
          </p:cNvSpPr>
          <p:nvPr/>
        </p:nvSpPr>
        <p:spPr bwMode="auto">
          <a:xfrm>
            <a:off x="1479550" y="1562100"/>
            <a:ext cx="63246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8" name="Line 77"/>
          <p:cNvSpPr>
            <a:spLocks noChangeShapeType="1"/>
          </p:cNvSpPr>
          <p:nvPr/>
        </p:nvSpPr>
        <p:spPr bwMode="auto">
          <a:xfrm>
            <a:off x="1473200" y="14287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9" name="Rectangle 78"/>
          <p:cNvSpPr>
            <a:spLocks noChangeArrowheads="1"/>
          </p:cNvSpPr>
          <p:nvPr/>
        </p:nvSpPr>
        <p:spPr bwMode="auto">
          <a:xfrm>
            <a:off x="2347913" y="989013"/>
            <a:ext cx="3667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7</a:t>
            </a:r>
          </a:p>
        </p:txBody>
      </p:sp>
      <p:sp>
        <p:nvSpPr>
          <p:cNvPr id="4140" name="Rectangle 79"/>
          <p:cNvSpPr>
            <a:spLocks noChangeArrowheads="1"/>
          </p:cNvSpPr>
          <p:nvPr/>
        </p:nvSpPr>
        <p:spPr bwMode="auto">
          <a:xfrm>
            <a:off x="3414713" y="989013"/>
            <a:ext cx="3667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8</a:t>
            </a:r>
          </a:p>
        </p:txBody>
      </p:sp>
      <p:sp>
        <p:nvSpPr>
          <p:cNvPr id="4141" name="Rectangle 80"/>
          <p:cNvSpPr>
            <a:spLocks noChangeArrowheads="1"/>
          </p:cNvSpPr>
          <p:nvPr/>
        </p:nvSpPr>
        <p:spPr bwMode="auto">
          <a:xfrm>
            <a:off x="4430713" y="989013"/>
            <a:ext cx="3667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9</a:t>
            </a:r>
          </a:p>
        </p:txBody>
      </p:sp>
      <p:sp>
        <p:nvSpPr>
          <p:cNvPr id="4142" name="Rectangle 81"/>
          <p:cNvSpPr>
            <a:spLocks noChangeArrowheads="1"/>
          </p:cNvSpPr>
          <p:nvPr/>
        </p:nvSpPr>
        <p:spPr bwMode="auto">
          <a:xfrm>
            <a:off x="5370513" y="10017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10</a:t>
            </a:r>
          </a:p>
        </p:txBody>
      </p:sp>
      <p:sp>
        <p:nvSpPr>
          <p:cNvPr id="4143" name="Rectangle 82"/>
          <p:cNvSpPr>
            <a:spLocks noChangeArrowheads="1"/>
          </p:cNvSpPr>
          <p:nvPr/>
        </p:nvSpPr>
        <p:spPr bwMode="auto">
          <a:xfrm>
            <a:off x="6462713" y="9890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11</a:t>
            </a:r>
          </a:p>
        </p:txBody>
      </p:sp>
      <p:sp>
        <p:nvSpPr>
          <p:cNvPr id="4144" name="Rectangle 83"/>
          <p:cNvSpPr>
            <a:spLocks noChangeArrowheads="1"/>
          </p:cNvSpPr>
          <p:nvPr/>
        </p:nvSpPr>
        <p:spPr bwMode="auto">
          <a:xfrm>
            <a:off x="7138988" y="976313"/>
            <a:ext cx="14430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Midnight</a:t>
            </a:r>
          </a:p>
        </p:txBody>
      </p:sp>
      <p:grpSp>
        <p:nvGrpSpPr>
          <p:cNvPr id="4145" name="Group 84"/>
          <p:cNvGrpSpPr>
            <a:grpSpLocks/>
          </p:cNvGrpSpPr>
          <p:nvPr/>
        </p:nvGrpSpPr>
        <p:grpSpPr bwMode="auto">
          <a:xfrm>
            <a:off x="3016250" y="3206750"/>
            <a:ext cx="1535113" cy="711200"/>
            <a:chOff x="1900" y="2020"/>
            <a:chExt cx="967" cy="448"/>
          </a:xfrm>
        </p:grpSpPr>
        <p:grpSp>
          <p:nvGrpSpPr>
            <p:cNvPr id="4187" name="Group 85"/>
            <p:cNvGrpSpPr>
              <a:grpSpLocks/>
            </p:cNvGrpSpPr>
            <p:nvPr/>
          </p:nvGrpSpPr>
          <p:grpSpPr bwMode="auto">
            <a:xfrm>
              <a:off x="1900" y="2020"/>
              <a:ext cx="305" cy="448"/>
              <a:chOff x="1900" y="2020"/>
              <a:chExt cx="305" cy="448"/>
            </a:xfrm>
          </p:grpSpPr>
          <p:grpSp>
            <p:nvGrpSpPr>
              <p:cNvPr id="4201" name="Group 86"/>
              <p:cNvGrpSpPr>
                <a:grpSpLocks/>
              </p:cNvGrpSpPr>
              <p:nvPr/>
            </p:nvGrpSpPr>
            <p:grpSpPr bwMode="auto">
              <a:xfrm>
                <a:off x="1900" y="2020"/>
                <a:ext cx="305" cy="448"/>
                <a:chOff x="1900" y="2020"/>
                <a:chExt cx="305" cy="448"/>
              </a:xfrm>
            </p:grpSpPr>
            <p:sp>
              <p:nvSpPr>
                <p:cNvPr id="4203" name="AutoShape 87"/>
                <p:cNvSpPr>
                  <a:spLocks noChangeArrowheads="1"/>
                </p:cNvSpPr>
                <p:nvPr/>
              </p:nvSpPr>
              <p:spPr bwMode="auto">
                <a:xfrm>
                  <a:off x="1900" y="2091"/>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4204" name="AutoShape 88"/>
                <p:cNvSpPr>
                  <a:spLocks noChangeArrowheads="1"/>
                </p:cNvSpPr>
                <p:nvPr/>
              </p:nvSpPr>
              <p:spPr bwMode="auto">
                <a:xfrm>
                  <a:off x="1970" y="2020"/>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4202" name="AutoShape 89"/>
              <p:cNvSpPr>
                <a:spLocks noChangeArrowheads="1"/>
              </p:cNvSpPr>
              <p:nvPr/>
            </p:nvSpPr>
            <p:spPr bwMode="auto">
              <a:xfrm>
                <a:off x="1962" y="2124"/>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4188" name="Group 90"/>
            <p:cNvGrpSpPr>
              <a:grpSpLocks/>
            </p:cNvGrpSpPr>
            <p:nvPr/>
          </p:nvGrpSpPr>
          <p:grpSpPr bwMode="auto">
            <a:xfrm>
              <a:off x="2201" y="2020"/>
              <a:ext cx="378" cy="448"/>
              <a:chOff x="2201" y="2020"/>
              <a:chExt cx="378" cy="448"/>
            </a:xfrm>
          </p:grpSpPr>
          <p:grpSp>
            <p:nvGrpSpPr>
              <p:cNvPr id="4196" name="Group 91"/>
              <p:cNvGrpSpPr>
                <a:grpSpLocks/>
              </p:cNvGrpSpPr>
              <p:nvPr/>
            </p:nvGrpSpPr>
            <p:grpSpPr bwMode="auto">
              <a:xfrm>
                <a:off x="2201" y="2020"/>
                <a:ext cx="378" cy="448"/>
                <a:chOff x="2201" y="2020"/>
                <a:chExt cx="378" cy="448"/>
              </a:xfrm>
            </p:grpSpPr>
            <p:sp>
              <p:nvSpPr>
                <p:cNvPr id="4199" name="AutoShape 92"/>
                <p:cNvSpPr>
                  <a:spLocks noChangeArrowheads="1"/>
                </p:cNvSpPr>
                <p:nvPr/>
              </p:nvSpPr>
              <p:spPr bwMode="auto">
                <a:xfrm>
                  <a:off x="2201" y="2091"/>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4200" name="AutoShape 93"/>
                <p:cNvSpPr>
                  <a:spLocks noChangeArrowheads="1"/>
                </p:cNvSpPr>
                <p:nvPr/>
              </p:nvSpPr>
              <p:spPr bwMode="auto">
                <a:xfrm>
                  <a:off x="2287" y="2020"/>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4197" name="Oval 94"/>
              <p:cNvSpPr>
                <a:spLocks noChangeArrowheads="1"/>
              </p:cNvSpPr>
              <p:nvPr/>
            </p:nvSpPr>
            <p:spPr bwMode="auto">
              <a:xfrm>
                <a:off x="2316" y="2056"/>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4198" name="AutoShape 95"/>
              <p:cNvSpPr>
                <a:spLocks noChangeArrowheads="1"/>
              </p:cNvSpPr>
              <p:nvPr/>
            </p:nvSpPr>
            <p:spPr bwMode="auto">
              <a:xfrm>
                <a:off x="2248" y="2266"/>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4189" name="Freeform 96"/>
            <p:cNvSpPr>
              <a:spLocks/>
            </p:cNvSpPr>
            <p:nvPr/>
          </p:nvSpPr>
          <p:spPr bwMode="auto">
            <a:xfrm>
              <a:off x="2765" y="2249"/>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4190" name="Rectangle 97"/>
            <p:cNvSpPr>
              <a:spLocks noChangeArrowheads="1"/>
            </p:cNvSpPr>
            <p:nvPr/>
          </p:nvSpPr>
          <p:spPr bwMode="auto">
            <a:xfrm>
              <a:off x="2761" y="2249"/>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4191" name="Rectangle 98"/>
            <p:cNvSpPr>
              <a:spLocks noChangeArrowheads="1"/>
            </p:cNvSpPr>
            <p:nvPr/>
          </p:nvSpPr>
          <p:spPr bwMode="auto">
            <a:xfrm>
              <a:off x="2768" y="2330"/>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4192" name="Rectangle 99"/>
            <p:cNvSpPr>
              <a:spLocks noChangeArrowheads="1"/>
            </p:cNvSpPr>
            <p:nvPr/>
          </p:nvSpPr>
          <p:spPr bwMode="auto">
            <a:xfrm>
              <a:off x="2585" y="2330"/>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4193" name="Group 100"/>
            <p:cNvGrpSpPr>
              <a:grpSpLocks/>
            </p:cNvGrpSpPr>
            <p:nvPr/>
          </p:nvGrpSpPr>
          <p:grpSpPr bwMode="auto">
            <a:xfrm>
              <a:off x="2583" y="2077"/>
              <a:ext cx="194" cy="364"/>
              <a:chOff x="2583" y="2077"/>
              <a:chExt cx="194" cy="364"/>
            </a:xfrm>
          </p:grpSpPr>
          <p:sp>
            <p:nvSpPr>
              <p:cNvPr id="4194" name="Oval 101"/>
              <p:cNvSpPr>
                <a:spLocks noChangeArrowheads="1"/>
              </p:cNvSpPr>
              <p:nvPr/>
            </p:nvSpPr>
            <p:spPr bwMode="auto">
              <a:xfrm>
                <a:off x="2659" y="2077"/>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4195" name="Freeform 102"/>
              <p:cNvSpPr>
                <a:spLocks/>
              </p:cNvSpPr>
              <p:nvPr/>
            </p:nvSpPr>
            <p:spPr bwMode="auto">
              <a:xfrm>
                <a:off x="2583" y="2145"/>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grpSp>
        <p:nvGrpSpPr>
          <p:cNvPr id="4146" name="Group 103"/>
          <p:cNvGrpSpPr>
            <a:grpSpLocks/>
          </p:cNvGrpSpPr>
          <p:nvPr/>
        </p:nvGrpSpPr>
        <p:grpSpPr bwMode="auto">
          <a:xfrm>
            <a:off x="4464050" y="3917950"/>
            <a:ext cx="1535113" cy="711200"/>
            <a:chOff x="2812" y="2468"/>
            <a:chExt cx="967" cy="448"/>
          </a:xfrm>
        </p:grpSpPr>
        <p:grpSp>
          <p:nvGrpSpPr>
            <p:cNvPr id="4169" name="Group 104"/>
            <p:cNvGrpSpPr>
              <a:grpSpLocks/>
            </p:cNvGrpSpPr>
            <p:nvPr/>
          </p:nvGrpSpPr>
          <p:grpSpPr bwMode="auto">
            <a:xfrm>
              <a:off x="2812" y="2468"/>
              <a:ext cx="305" cy="448"/>
              <a:chOff x="2812" y="2468"/>
              <a:chExt cx="305" cy="448"/>
            </a:xfrm>
          </p:grpSpPr>
          <p:grpSp>
            <p:nvGrpSpPr>
              <p:cNvPr id="4183" name="Group 105"/>
              <p:cNvGrpSpPr>
                <a:grpSpLocks/>
              </p:cNvGrpSpPr>
              <p:nvPr/>
            </p:nvGrpSpPr>
            <p:grpSpPr bwMode="auto">
              <a:xfrm>
                <a:off x="2812" y="2468"/>
                <a:ext cx="305" cy="448"/>
                <a:chOff x="2812" y="2468"/>
                <a:chExt cx="305" cy="448"/>
              </a:xfrm>
            </p:grpSpPr>
            <p:sp>
              <p:nvSpPr>
                <p:cNvPr id="4185" name="AutoShape 106"/>
                <p:cNvSpPr>
                  <a:spLocks noChangeArrowheads="1"/>
                </p:cNvSpPr>
                <p:nvPr/>
              </p:nvSpPr>
              <p:spPr bwMode="auto">
                <a:xfrm>
                  <a:off x="2812" y="2539"/>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4186" name="AutoShape 107"/>
                <p:cNvSpPr>
                  <a:spLocks noChangeArrowheads="1"/>
                </p:cNvSpPr>
                <p:nvPr/>
              </p:nvSpPr>
              <p:spPr bwMode="auto">
                <a:xfrm>
                  <a:off x="2882" y="2468"/>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4184" name="AutoShape 108"/>
              <p:cNvSpPr>
                <a:spLocks noChangeArrowheads="1"/>
              </p:cNvSpPr>
              <p:nvPr/>
            </p:nvSpPr>
            <p:spPr bwMode="auto">
              <a:xfrm>
                <a:off x="2874" y="2572"/>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4170" name="Group 109"/>
            <p:cNvGrpSpPr>
              <a:grpSpLocks/>
            </p:cNvGrpSpPr>
            <p:nvPr/>
          </p:nvGrpSpPr>
          <p:grpSpPr bwMode="auto">
            <a:xfrm>
              <a:off x="3113" y="2468"/>
              <a:ext cx="378" cy="448"/>
              <a:chOff x="3113" y="2468"/>
              <a:chExt cx="378" cy="448"/>
            </a:xfrm>
          </p:grpSpPr>
          <p:grpSp>
            <p:nvGrpSpPr>
              <p:cNvPr id="4178" name="Group 110"/>
              <p:cNvGrpSpPr>
                <a:grpSpLocks/>
              </p:cNvGrpSpPr>
              <p:nvPr/>
            </p:nvGrpSpPr>
            <p:grpSpPr bwMode="auto">
              <a:xfrm>
                <a:off x="3113" y="2468"/>
                <a:ext cx="378" cy="448"/>
                <a:chOff x="3113" y="2468"/>
                <a:chExt cx="378" cy="448"/>
              </a:xfrm>
            </p:grpSpPr>
            <p:sp>
              <p:nvSpPr>
                <p:cNvPr id="4181" name="AutoShape 111"/>
                <p:cNvSpPr>
                  <a:spLocks noChangeArrowheads="1"/>
                </p:cNvSpPr>
                <p:nvPr/>
              </p:nvSpPr>
              <p:spPr bwMode="auto">
                <a:xfrm>
                  <a:off x="3113" y="2539"/>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4182" name="AutoShape 112"/>
                <p:cNvSpPr>
                  <a:spLocks noChangeArrowheads="1"/>
                </p:cNvSpPr>
                <p:nvPr/>
              </p:nvSpPr>
              <p:spPr bwMode="auto">
                <a:xfrm>
                  <a:off x="3199" y="2468"/>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4179" name="Oval 113"/>
              <p:cNvSpPr>
                <a:spLocks noChangeArrowheads="1"/>
              </p:cNvSpPr>
              <p:nvPr/>
            </p:nvSpPr>
            <p:spPr bwMode="auto">
              <a:xfrm>
                <a:off x="3228" y="2504"/>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4180" name="AutoShape 114"/>
              <p:cNvSpPr>
                <a:spLocks noChangeArrowheads="1"/>
              </p:cNvSpPr>
              <p:nvPr/>
            </p:nvSpPr>
            <p:spPr bwMode="auto">
              <a:xfrm>
                <a:off x="3160" y="2714"/>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4171" name="Freeform 115"/>
            <p:cNvSpPr>
              <a:spLocks/>
            </p:cNvSpPr>
            <p:nvPr/>
          </p:nvSpPr>
          <p:spPr bwMode="auto">
            <a:xfrm>
              <a:off x="3677" y="2697"/>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4172" name="Rectangle 116"/>
            <p:cNvSpPr>
              <a:spLocks noChangeArrowheads="1"/>
            </p:cNvSpPr>
            <p:nvPr/>
          </p:nvSpPr>
          <p:spPr bwMode="auto">
            <a:xfrm>
              <a:off x="3673" y="2697"/>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4173" name="Rectangle 117"/>
            <p:cNvSpPr>
              <a:spLocks noChangeArrowheads="1"/>
            </p:cNvSpPr>
            <p:nvPr/>
          </p:nvSpPr>
          <p:spPr bwMode="auto">
            <a:xfrm>
              <a:off x="3680" y="2778"/>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4174" name="Rectangle 118"/>
            <p:cNvSpPr>
              <a:spLocks noChangeArrowheads="1"/>
            </p:cNvSpPr>
            <p:nvPr/>
          </p:nvSpPr>
          <p:spPr bwMode="auto">
            <a:xfrm>
              <a:off x="3497" y="2778"/>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4175" name="Group 119"/>
            <p:cNvGrpSpPr>
              <a:grpSpLocks/>
            </p:cNvGrpSpPr>
            <p:nvPr/>
          </p:nvGrpSpPr>
          <p:grpSpPr bwMode="auto">
            <a:xfrm>
              <a:off x="3495" y="2525"/>
              <a:ext cx="194" cy="364"/>
              <a:chOff x="3495" y="2525"/>
              <a:chExt cx="194" cy="364"/>
            </a:xfrm>
          </p:grpSpPr>
          <p:sp>
            <p:nvSpPr>
              <p:cNvPr id="4176" name="Oval 120"/>
              <p:cNvSpPr>
                <a:spLocks noChangeArrowheads="1"/>
              </p:cNvSpPr>
              <p:nvPr/>
            </p:nvSpPr>
            <p:spPr bwMode="auto">
              <a:xfrm>
                <a:off x="3571" y="2525"/>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4177" name="Freeform 121"/>
              <p:cNvSpPr>
                <a:spLocks/>
              </p:cNvSpPr>
              <p:nvPr/>
            </p:nvSpPr>
            <p:spPr bwMode="auto">
              <a:xfrm>
                <a:off x="3495" y="2593"/>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grpSp>
        <p:nvGrpSpPr>
          <p:cNvPr id="4147" name="Group 122"/>
          <p:cNvGrpSpPr>
            <a:grpSpLocks/>
          </p:cNvGrpSpPr>
          <p:nvPr/>
        </p:nvGrpSpPr>
        <p:grpSpPr bwMode="auto">
          <a:xfrm>
            <a:off x="6115050" y="4705350"/>
            <a:ext cx="1535113" cy="711200"/>
            <a:chOff x="3852" y="2964"/>
            <a:chExt cx="967" cy="448"/>
          </a:xfrm>
        </p:grpSpPr>
        <p:grpSp>
          <p:nvGrpSpPr>
            <p:cNvPr id="4151" name="Group 123"/>
            <p:cNvGrpSpPr>
              <a:grpSpLocks/>
            </p:cNvGrpSpPr>
            <p:nvPr/>
          </p:nvGrpSpPr>
          <p:grpSpPr bwMode="auto">
            <a:xfrm>
              <a:off x="3852" y="2964"/>
              <a:ext cx="305" cy="448"/>
              <a:chOff x="3852" y="2964"/>
              <a:chExt cx="305" cy="448"/>
            </a:xfrm>
          </p:grpSpPr>
          <p:grpSp>
            <p:nvGrpSpPr>
              <p:cNvPr id="4165" name="Group 124"/>
              <p:cNvGrpSpPr>
                <a:grpSpLocks/>
              </p:cNvGrpSpPr>
              <p:nvPr/>
            </p:nvGrpSpPr>
            <p:grpSpPr bwMode="auto">
              <a:xfrm>
                <a:off x="3852" y="2964"/>
                <a:ext cx="305" cy="448"/>
                <a:chOff x="3852" y="2964"/>
                <a:chExt cx="305" cy="448"/>
              </a:xfrm>
            </p:grpSpPr>
            <p:sp>
              <p:nvSpPr>
                <p:cNvPr id="4167" name="AutoShape 125"/>
                <p:cNvSpPr>
                  <a:spLocks noChangeArrowheads="1"/>
                </p:cNvSpPr>
                <p:nvPr/>
              </p:nvSpPr>
              <p:spPr bwMode="auto">
                <a:xfrm>
                  <a:off x="3852" y="3035"/>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4168" name="AutoShape 126"/>
                <p:cNvSpPr>
                  <a:spLocks noChangeArrowheads="1"/>
                </p:cNvSpPr>
                <p:nvPr/>
              </p:nvSpPr>
              <p:spPr bwMode="auto">
                <a:xfrm>
                  <a:off x="3922" y="2964"/>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4166" name="AutoShape 127"/>
              <p:cNvSpPr>
                <a:spLocks noChangeArrowheads="1"/>
              </p:cNvSpPr>
              <p:nvPr/>
            </p:nvSpPr>
            <p:spPr bwMode="auto">
              <a:xfrm>
                <a:off x="3914" y="3068"/>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4152" name="Group 128"/>
            <p:cNvGrpSpPr>
              <a:grpSpLocks/>
            </p:cNvGrpSpPr>
            <p:nvPr/>
          </p:nvGrpSpPr>
          <p:grpSpPr bwMode="auto">
            <a:xfrm>
              <a:off x="4153" y="2964"/>
              <a:ext cx="378" cy="448"/>
              <a:chOff x="4153" y="2964"/>
              <a:chExt cx="378" cy="448"/>
            </a:xfrm>
          </p:grpSpPr>
          <p:grpSp>
            <p:nvGrpSpPr>
              <p:cNvPr id="4160" name="Group 129"/>
              <p:cNvGrpSpPr>
                <a:grpSpLocks/>
              </p:cNvGrpSpPr>
              <p:nvPr/>
            </p:nvGrpSpPr>
            <p:grpSpPr bwMode="auto">
              <a:xfrm>
                <a:off x="4153" y="2964"/>
                <a:ext cx="378" cy="448"/>
                <a:chOff x="4153" y="2964"/>
                <a:chExt cx="378" cy="448"/>
              </a:xfrm>
            </p:grpSpPr>
            <p:sp>
              <p:nvSpPr>
                <p:cNvPr id="4163" name="AutoShape 130"/>
                <p:cNvSpPr>
                  <a:spLocks noChangeArrowheads="1"/>
                </p:cNvSpPr>
                <p:nvPr/>
              </p:nvSpPr>
              <p:spPr bwMode="auto">
                <a:xfrm>
                  <a:off x="4153" y="3035"/>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4164" name="AutoShape 131"/>
                <p:cNvSpPr>
                  <a:spLocks noChangeArrowheads="1"/>
                </p:cNvSpPr>
                <p:nvPr/>
              </p:nvSpPr>
              <p:spPr bwMode="auto">
                <a:xfrm>
                  <a:off x="4239" y="2964"/>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4161" name="Oval 132"/>
              <p:cNvSpPr>
                <a:spLocks noChangeArrowheads="1"/>
              </p:cNvSpPr>
              <p:nvPr/>
            </p:nvSpPr>
            <p:spPr bwMode="auto">
              <a:xfrm>
                <a:off x="4268" y="3000"/>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4162" name="AutoShape 133"/>
              <p:cNvSpPr>
                <a:spLocks noChangeArrowheads="1"/>
              </p:cNvSpPr>
              <p:nvPr/>
            </p:nvSpPr>
            <p:spPr bwMode="auto">
              <a:xfrm>
                <a:off x="4200" y="3210"/>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4153" name="Freeform 134"/>
            <p:cNvSpPr>
              <a:spLocks/>
            </p:cNvSpPr>
            <p:nvPr/>
          </p:nvSpPr>
          <p:spPr bwMode="auto">
            <a:xfrm>
              <a:off x="4717" y="3193"/>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4154" name="Rectangle 135"/>
            <p:cNvSpPr>
              <a:spLocks noChangeArrowheads="1"/>
            </p:cNvSpPr>
            <p:nvPr/>
          </p:nvSpPr>
          <p:spPr bwMode="auto">
            <a:xfrm>
              <a:off x="4713" y="3193"/>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4155" name="Rectangle 136"/>
            <p:cNvSpPr>
              <a:spLocks noChangeArrowheads="1"/>
            </p:cNvSpPr>
            <p:nvPr/>
          </p:nvSpPr>
          <p:spPr bwMode="auto">
            <a:xfrm>
              <a:off x="4720" y="3274"/>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4156" name="Rectangle 137"/>
            <p:cNvSpPr>
              <a:spLocks noChangeArrowheads="1"/>
            </p:cNvSpPr>
            <p:nvPr/>
          </p:nvSpPr>
          <p:spPr bwMode="auto">
            <a:xfrm>
              <a:off x="4537" y="3274"/>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4157" name="Group 138"/>
            <p:cNvGrpSpPr>
              <a:grpSpLocks/>
            </p:cNvGrpSpPr>
            <p:nvPr/>
          </p:nvGrpSpPr>
          <p:grpSpPr bwMode="auto">
            <a:xfrm>
              <a:off x="4535" y="3021"/>
              <a:ext cx="194" cy="364"/>
              <a:chOff x="4535" y="3021"/>
              <a:chExt cx="194" cy="364"/>
            </a:xfrm>
          </p:grpSpPr>
          <p:sp>
            <p:nvSpPr>
              <p:cNvPr id="4158" name="Oval 139"/>
              <p:cNvSpPr>
                <a:spLocks noChangeArrowheads="1"/>
              </p:cNvSpPr>
              <p:nvPr/>
            </p:nvSpPr>
            <p:spPr bwMode="auto">
              <a:xfrm>
                <a:off x="4611" y="3021"/>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4159" name="Freeform 140"/>
              <p:cNvSpPr>
                <a:spLocks/>
              </p:cNvSpPr>
              <p:nvPr/>
            </p:nvSpPr>
            <p:spPr bwMode="auto">
              <a:xfrm>
                <a:off x="4535" y="3089"/>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sp>
        <p:nvSpPr>
          <p:cNvPr id="4148" name="Rectangle 141"/>
          <p:cNvSpPr>
            <a:spLocks noChangeArrowheads="1"/>
          </p:cNvSpPr>
          <p:nvPr/>
        </p:nvSpPr>
        <p:spPr bwMode="auto">
          <a:xfrm>
            <a:off x="149225" y="2454275"/>
            <a:ext cx="363538"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sz="1800" i="1">
                <a:latin typeface="Comic Sans MS" pitchFamily="66" charset="0"/>
              </a:rPr>
              <a:t>T</a:t>
            </a:r>
          </a:p>
          <a:p>
            <a:pPr algn="ctr" eaLnBrk="0" hangingPunct="0"/>
            <a:r>
              <a:rPr kumimoji="0" lang="en-US" altLang="zh-CN" sz="1800" i="1">
                <a:latin typeface="Comic Sans MS" pitchFamily="66" charset="0"/>
              </a:rPr>
              <a:t>a</a:t>
            </a:r>
          </a:p>
          <a:p>
            <a:pPr algn="ctr" eaLnBrk="0" hangingPunct="0"/>
            <a:r>
              <a:rPr kumimoji="0" lang="en-US" altLang="zh-CN" sz="1800" i="1">
                <a:latin typeface="Comic Sans MS" pitchFamily="66" charset="0"/>
              </a:rPr>
              <a:t>s</a:t>
            </a:r>
          </a:p>
          <a:p>
            <a:pPr algn="ctr" eaLnBrk="0" hangingPunct="0"/>
            <a:r>
              <a:rPr kumimoji="0" lang="en-US" altLang="zh-CN" sz="1800" i="1">
                <a:latin typeface="Comic Sans MS" pitchFamily="66" charset="0"/>
              </a:rPr>
              <a:t>k</a:t>
            </a:r>
          </a:p>
          <a:p>
            <a:pPr algn="ctr" eaLnBrk="0" hangingPunct="0"/>
            <a:endParaRPr kumimoji="0" lang="en-US" altLang="zh-CN" sz="1800" i="1">
              <a:latin typeface="Comic Sans MS" pitchFamily="66" charset="0"/>
            </a:endParaRPr>
          </a:p>
          <a:p>
            <a:pPr algn="ctr" eaLnBrk="0" hangingPunct="0"/>
            <a:r>
              <a:rPr kumimoji="0" lang="en-US" altLang="zh-CN" sz="1800" i="1">
                <a:latin typeface="Comic Sans MS" pitchFamily="66" charset="0"/>
              </a:rPr>
              <a:t>O</a:t>
            </a:r>
          </a:p>
          <a:p>
            <a:pPr algn="ctr" eaLnBrk="0" hangingPunct="0"/>
            <a:r>
              <a:rPr kumimoji="0" lang="en-US" altLang="zh-CN" sz="1800" i="1">
                <a:latin typeface="Comic Sans MS" pitchFamily="66" charset="0"/>
              </a:rPr>
              <a:t>r</a:t>
            </a:r>
          </a:p>
          <a:p>
            <a:pPr algn="ctr" eaLnBrk="0" hangingPunct="0"/>
            <a:r>
              <a:rPr kumimoji="0" lang="en-US" altLang="zh-CN" sz="1800" i="1">
                <a:latin typeface="Comic Sans MS" pitchFamily="66" charset="0"/>
              </a:rPr>
              <a:t>d</a:t>
            </a:r>
          </a:p>
          <a:p>
            <a:pPr algn="ctr" eaLnBrk="0" hangingPunct="0"/>
            <a:r>
              <a:rPr kumimoji="0" lang="en-US" altLang="zh-CN" sz="1800" i="1">
                <a:latin typeface="Comic Sans MS" pitchFamily="66" charset="0"/>
              </a:rPr>
              <a:t>e</a:t>
            </a:r>
          </a:p>
          <a:p>
            <a:pPr algn="ctr" eaLnBrk="0" hangingPunct="0"/>
            <a:r>
              <a:rPr kumimoji="0" lang="en-US" altLang="zh-CN" sz="1800" i="1">
                <a:latin typeface="Comic Sans MS" pitchFamily="66" charset="0"/>
              </a:rPr>
              <a:t>r</a:t>
            </a:r>
          </a:p>
        </p:txBody>
      </p:sp>
      <p:sp>
        <p:nvSpPr>
          <p:cNvPr id="4149" name="Line 142"/>
          <p:cNvSpPr>
            <a:spLocks noChangeShapeType="1"/>
          </p:cNvSpPr>
          <p:nvPr/>
        </p:nvSpPr>
        <p:spPr bwMode="auto">
          <a:xfrm>
            <a:off x="635000" y="2305050"/>
            <a:ext cx="0" cy="30353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0" name="Rectangle 143"/>
          <p:cNvSpPr>
            <a:spLocks noChangeArrowheads="1"/>
          </p:cNvSpPr>
          <p:nvPr/>
        </p:nvSpPr>
        <p:spPr bwMode="auto">
          <a:xfrm>
            <a:off x="4125913" y="1527175"/>
            <a:ext cx="70326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800" i="1">
                <a:latin typeface="Comic Sans MS" pitchFamily="66" charset="0"/>
              </a:rPr>
              <a:t>Time</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3</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7859">
                                            <p:txEl>
                                              <p:pRg st="0" end="0"/>
                                            </p:txEl>
                                          </p:spTgt>
                                        </p:tgtEl>
                                        <p:attrNameLst>
                                          <p:attrName>style.visibility</p:attrName>
                                        </p:attrNameLst>
                                      </p:cBhvr>
                                      <p:to>
                                        <p:strVal val="visible"/>
                                      </p:to>
                                    </p:set>
                                    <p:anim calcmode="lin" valueType="num">
                                      <p:cBhvr additive="base">
                                        <p:cTn id="7" dur="500" fill="hold"/>
                                        <p:tgtEl>
                                          <p:spTgt spid="37785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78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77859">
                                            <p:txEl>
                                              <p:pRg st="1" end="1"/>
                                            </p:txEl>
                                          </p:spTgt>
                                        </p:tgtEl>
                                        <p:attrNameLst>
                                          <p:attrName>style.visibility</p:attrName>
                                        </p:attrNameLst>
                                      </p:cBhvr>
                                      <p:to>
                                        <p:strVal val="visible"/>
                                      </p:to>
                                    </p:set>
                                    <p:anim calcmode="lin" valueType="num">
                                      <p:cBhvr additive="base">
                                        <p:cTn id="13" dur="500" fill="hold"/>
                                        <p:tgtEl>
                                          <p:spTgt spid="37785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7785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9"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8317F60-14A7-49AE-970E-B6F3E571C062}" type="datetime1">
              <a:rPr lang="zh-CN" altLang="en-US" sz="1400" smtClean="0"/>
              <a:t>2021/11/7</a:t>
            </a:fld>
            <a:endParaRPr lang="en-US" altLang="zh-CN" sz="1400" smtClean="0"/>
          </a:p>
        </p:txBody>
      </p:sp>
      <p:sp>
        <p:nvSpPr>
          <p:cNvPr id="5837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58373" name="Rectangle 2"/>
          <p:cNvSpPr>
            <a:spLocks noGrp="1" noChangeArrowheads="1"/>
          </p:cNvSpPr>
          <p:nvPr>
            <p:ph type="title"/>
          </p:nvPr>
        </p:nvSpPr>
        <p:spPr>
          <a:xfrm>
            <a:off x="457200" y="228600"/>
            <a:ext cx="8229600" cy="1143000"/>
          </a:xfrm>
          <a:noFill/>
        </p:spPr>
        <p:txBody>
          <a:bodyPr lIns="90488" tIns="44450" rIns="90488" bIns="44450"/>
          <a:lstStyle/>
          <a:p>
            <a:pPr eaLnBrk="1" hangingPunct="1"/>
            <a:r>
              <a:rPr lang="en-US" altLang="zh-CN" sz="4000" smtClean="0"/>
              <a:t>One Memory Port/Structural Hazards</a:t>
            </a:r>
            <a:br>
              <a:rPr lang="en-US" altLang="zh-CN" sz="4000" smtClean="0"/>
            </a:br>
            <a:endParaRPr lang="en-US" altLang="zh-CN" sz="2400" smtClean="0">
              <a:solidFill>
                <a:schemeClr val="tx1"/>
              </a:solidFill>
            </a:endParaRPr>
          </a:p>
        </p:txBody>
      </p:sp>
      <p:sp>
        <p:nvSpPr>
          <p:cNvPr id="58374" name="Rectangle 3"/>
          <p:cNvSpPr>
            <a:spLocks noChangeArrowheads="1"/>
          </p:cNvSpPr>
          <p:nvPr/>
        </p:nvSpPr>
        <p:spPr bwMode="auto">
          <a:xfrm>
            <a:off x="228600" y="2590800"/>
            <a:ext cx="41275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sz="2000" b="1" i="1">
                <a:latin typeface="Comic Sans MS" pitchFamily="66" charset="0"/>
              </a:rPr>
              <a:t>I</a:t>
            </a:r>
          </a:p>
          <a:p>
            <a:pPr algn="ctr" eaLnBrk="0" hangingPunct="0"/>
            <a:r>
              <a:rPr kumimoji="0" lang="en-US" altLang="zh-CN" sz="2000" b="1" i="1">
                <a:latin typeface="Comic Sans MS" pitchFamily="66" charset="0"/>
              </a:rPr>
              <a:t>n</a:t>
            </a:r>
          </a:p>
          <a:p>
            <a:pPr algn="ctr" eaLnBrk="0" hangingPunct="0"/>
            <a:r>
              <a:rPr kumimoji="0" lang="en-US" altLang="zh-CN" sz="2000" b="1" i="1">
                <a:latin typeface="Comic Sans MS" pitchFamily="66" charset="0"/>
              </a:rPr>
              <a:t>s</a:t>
            </a:r>
          </a:p>
          <a:p>
            <a:pPr algn="ctr" eaLnBrk="0" hangingPunct="0"/>
            <a:r>
              <a:rPr kumimoji="0" lang="en-US" altLang="zh-CN" sz="2000" b="1" i="1">
                <a:latin typeface="Comic Sans MS" pitchFamily="66" charset="0"/>
              </a:rPr>
              <a:t>t</a:t>
            </a:r>
          </a:p>
          <a:p>
            <a:pPr algn="ctr" eaLnBrk="0" hangingPunct="0"/>
            <a:r>
              <a:rPr kumimoji="0" lang="en-US" altLang="zh-CN" sz="2000" b="1" i="1">
                <a:latin typeface="Comic Sans MS" pitchFamily="66" charset="0"/>
              </a:rPr>
              <a:t>r.</a:t>
            </a:r>
          </a:p>
          <a:p>
            <a:pPr algn="ctr" eaLnBrk="0" hangingPunct="0"/>
            <a:endParaRPr kumimoji="0" lang="en-US" altLang="zh-CN" sz="2000" b="1" i="1">
              <a:latin typeface="Comic Sans MS" pitchFamily="66" charset="0"/>
            </a:endParaRPr>
          </a:p>
          <a:p>
            <a:pPr algn="ctr" eaLnBrk="0" hangingPunct="0"/>
            <a:r>
              <a:rPr kumimoji="0" lang="en-US" altLang="zh-CN" sz="2000" b="1" i="1">
                <a:latin typeface="Comic Sans MS" pitchFamily="66" charset="0"/>
              </a:rPr>
              <a:t>O</a:t>
            </a:r>
          </a:p>
          <a:p>
            <a:pPr algn="ctr" eaLnBrk="0" hangingPunct="0"/>
            <a:r>
              <a:rPr kumimoji="0" lang="en-US" altLang="zh-CN" sz="2000" b="1" i="1">
                <a:latin typeface="Comic Sans MS" pitchFamily="66" charset="0"/>
              </a:rPr>
              <a:t>r</a:t>
            </a:r>
          </a:p>
          <a:p>
            <a:pPr algn="ctr" eaLnBrk="0" hangingPunct="0"/>
            <a:r>
              <a:rPr kumimoji="0" lang="en-US" altLang="zh-CN" sz="2000" b="1" i="1">
                <a:latin typeface="Comic Sans MS" pitchFamily="66" charset="0"/>
              </a:rPr>
              <a:t>d</a:t>
            </a:r>
          </a:p>
          <a:p>
            <a:pPr algn="ctr" eaLnBrk="0" hangingPunct="0"/>
            <a:r>
              <a:rPr kumimoji="0" lang="en-US" altLang="zh-CN" sz="2000" b="1" i="1">
                <a:latin typeface="Comic Sans MS" pitchFamily="66" charset="0"/>
              </a:rPr>
              <a:t>e</a:t>
            </a:r>
          </a:p>
          <a:p>
            <a:pPr algn="ctr" eaLnBrk="0" hangingPunct="0"/>
            <a:r>
              <a:rPr kumimoji="0" lang="en-US" altLang="zh-CN" sz="2000" b="1" i="1">
                <a:latin typeface="Comic Sans MS" pitchFamily="66" charset="0"/>
              </a:rPr>
              <a:t>r</a:t>
            </a:r>
          </a:p>
        </p:txBody>
      </p:sp>
      <p:sp>
        <p:nvSpPr>
          <p:cNvPr id="58375" name="Line 4"/>
          <p:cNvSpPr>
            <a:spLocks noChangeShapeType="1"/>
          </p:cNvSpPr>
          <p:nvPr/>
        </p:nvSpPr>
        <p:spPr bwMode="auto">
          <a:xfrm flipH="1">
            <a:off x="685800" y="2209800"/>
            <a:ext cx="0" cy="3962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76" name="Rectangle 5"/>
          <p:cNvSpPr>
            <a:spLocks noChangeArrowheads="1"/>
          </p:cNvSpPr>
          <p:nvPr/>
        </p:nvSpPr>
        <p:spPr bwMode="auto">
          <a:xfrm>
            <a:off x="1066800" y="1524000"/>
            <a:ext cx="2508250" cy="3937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2000" b="1" i="1">
                <a:latin typeface="Comic Sans MS" pitchFamily="66" charset="0"/>
              </a:rPr>
              <a:t>Time (clock cycles)</a:t>
            </a:r>
          </a:p>
        </p:txBody>
      </p:sp>
      <p:sp>
        <p:nvSpPr>
          <p:cNvPr id="58377" name="Rectangle 6"/>
          <p:cNvSpPr>
            <a:spLocks noChangeArrowheads="1"/>
          </p:cNvSpPr>
          <p:nvPr/>
        </p:nvSpPr>
        <p:spPr bwMode="auto">
          <a:xfrm>
            <a:off x="685800" y="2590800"/>
            <a:ext cx="911225" cy="454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urier New" pitchFamily="49" charset="0"/>
              </a:rPr>
              <a:t>Load</a:t>
            </a:r>
          </a:p>
        </p:txBody>
      </p:sp>
      <p:sp>
        <p:nvSpPr>
          <p:cNvPr id="58378" name="Rectangle 7"/>
          <p:cNvSpPr>
            <a:spLocks noChangeArrowheads="1"/>
          </p:cNvSpPr>
          <p:nvPr/>
        </p:nvSpPr>
        <p:spPr bwMode="auto">
          <a:xfrm>
            <a:off x="685800" y="3336925"/>
            <a:ext cx="1458913" cy="454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urier New" pitchFamily="49" charset="0"/>
              </a:rPr>
              <a:t>Instr 1</a:t>
            </a:r>
          </a:p>
        </p:txBody>
      </p:sp>
      <p:sp>
        <p:nvSpPr>
          <p:cNvPr id="58379" name="Rectangle 8"/>
          <p:cNvSpPr>
            <a:spLocks noChangeArrowheads="1"/>
          </p:cNvSpPr>
          <p:nvPr/>
        </p:nvSpPr>
        <p:spPr bwMode="auto">
          <a:xfrm>
            <a:off x="736600" y="4130675"/>
            <a:ext cx="1458913" cy="454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urier New" pitchFamily="49" charset="0"/>
              </a:rPr>
              <a:t>Instr 2</a:t>
            </a:r>
          </a:p>
        </p:txBody>
      </p:sp>
      <p:sp>
        <p:nvSpPr>
          <p:cNvPr id="58380" name="Rectangle 9"/>
          <p:cNvSpPr>
            <a:spLocks noChangeArrowheads="1"/>
          </p:cNvSpPr>
          <p:nvPr/>
        </p:nvSpPr>
        <p:spPr bwMode="auto">
          <a:xfrm>
            <a:off x="746125" y="4881563"/>
            <a:ext cx="1093788" cy="454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urier New" pitchFamily="49" charset="0"/>
              </a:rPr>
              <a:t>Stall</a:t>
            </a:r>
          </a:p>
        </p:txBody>
      </p:sp>
      <p:sp>
        <p:nvSpPr>
          <p:cNvPr id="58381" name="Rectangle 10"/>
          <p:cNvSpPr>
            <a:spLocks noChangeArrowheads="1"/>
          </p:cNvSpPr>
          <p:nvPr/>
        </p:nvSpPr>
        <p:spPr bwMode="auto">
          <a:xfrm>
            <a:off x="784225" y="5662613"/>
            <a:ext cx="1458913" cy="454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urier New" pitchFamily="49" charset="0"/>
              </a:rPr>
              <a:t>Instr 3</a:t>
            </a:r>
          </a:p>
        </p:txBody>
      </p:sp>
      <p:sp>
        <p:nvSpPr>
          <p:cNvPr id="58382" name="Line 11"/>
          <p:cNvSpPr>
            <a:spLocks noChangeShapeType="1"/>
          </p:cNvSpPr>
          <p:nvPr/>
        </p:nvSpPr>
        <p:spPr bwMode="auto">
          <a:xfrm>
            <a:off x="1219200" y="1981200"/>
            <a:ext cx="65532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383" name="Group 12"/>
          <p:cNvGrpSpPr>
            <a:grpSpLocks noChangeAspect="1"/>
          </p:cNvGrpSpPr>
          <p:nvPr/>
        </p:nvGrpSpPr>
        <p:grpSpPr bwMode="auto">
          <a:xfrm>
            <a:off x="2609850" y="2603500"/>
            <a:ext cx="447675" cy="369888"/>
            <a:chOff x="1374" y="528"/>
            <a:chExt cx="480" cy="432"/>
          </a:xfrm>
        </p:grpSpPr>
        <p:grpSp>
          <p:nvGrpSpPr>
            <p:cNvPr id="58538" name="Group 13"/>
            <p:cNvGrpSpPr>
              <a:grpSpLocks noChangeAspect="1"/>
            </p:cNvGrpSpPr>
            <p:nvPr/>
          </p:nvGrpSpPr>
          <p:grpSpPr bwMode="auto">
            <a:xfrm>
              <a:off x="1374" y="528"/>
              <a:ext cx="480" cy="432"/>
              <a:chOff x="1392" y="528"/>
              <a:chExt cx="480" cy="432"/>
            </a:xfrm>
          </p:grpSpPr>
          <p:sp>
            <p:nvSpPr>
              <p:cNvPr id="58540" name="Rectangle 14"/>
              <p:cNvSpPr>
                <a:spLocks noChangeAspect="1" noChangeArrowheads="1"/>
              </p:cNvSpPr>
              <p:nvPr/>
            </p:nvSpPr>
            <p:spPr bwMode="auto">
              <a:xfrm>
                <a:off x="1632" y="528"/>
                <a:ext cx="240" cy="427"/>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541" name="Rectangle 15"/>
              <p:cNvSpPr>
                <a:spLocks noChangeAspect="1" noChangeArrowheads="1"/>
              </p:cNvSpPr>
              <p:nvPr/>
            </p:nvSpPr>
            <p:spPr bwMode="auto">
              <a:xfrm>
                <a:off x="1392" y="528"/>
                <a:ext cx="480"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kumimoji="0" lang="en-US" altLang="zh-CN" sz="1000" b="1">
                  <a:latin typeface="Comic Sans MS" pitchFamily="66" charset="0"/>
                </a:endParaRPr>
              </a:p>
            </p:txBody>
          </p:sp>
        </p:grpSp>
        <p:sp>
          <p:nvSpPr>
            <p:cNvPr id="58539" name="Text Box 16"/>
            <p:cNvSpPr txBox="1">
              <a:spLocks noChangeAspect="1" noChangeArrowheads="1"/>
            </p:cNvSpPr>
            <p:nvPr/>
          </p:nvSpPr>
          <p:spPr bwMode="auto">
            <a:xfrm>
              <a:off x="1400" y="57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Reg</a:t>
              </a:r>
            </a:p>
          </p:txBody>
        </p:sp>
      </p:grpSp>
      <p:sp>
        <p:nvSpPr>
          <p:cNvPr id="58384" name="Line 17"/>
          <p:cNvSpPr>
            <a:spLocks noChangeAspect="1" noChangeShapeType="1"/>
          </p:cNvSpPr>
          <p:nvPr/>
        </p:nvSpPr>
        <p:spPr bwMode="auto">
          <a:xfrm>
            <a:off x="3060700" y="2678113"/>
            <a:ext cx="495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5" name="Line 18"/>
          <p:cNvSpPr>
            <a:spLocks noChangeAspect="1" noChangeShapeType="1"/>
          </p:cNvSpPr>
          <p:nvPr/>
        </p:nvSpPr>
        <p:spPr bwMode="auto">
          <a:xfrm>
            <a:off x="3060700" y="2898775"/>
            <a:ext cx="495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386" name="Group 19"/>
          <p:cNvGrpSpPr>
            <a:grpSpLocks noChangeAspect="1"/>
          </p:cNvGrpSpPr>
          <p:nvPr/>
        </p:nvGrpSpPr>
        <p:grpSpPr bwMode="auto">
          <a:xfrm>
            <a:off x="3467100" y="2493963"/>
            <a:ext cx="403225" cy="588962"/>
            <a:chOff x="2991" y="411"/>
            <a:chExt cx="359" cy="768"/>
          </a:xfrm>
        </p:grpSpPr>
        <p:sp>
          <p:nvSpPr>
            <p:cNvPr id="58534" name="AutoShape 20"/>
            <p:cNvSpPr>
              <a:spLocks noChangeAspect="1" noChangeArrowheads="1"/>
            </p:cNvSpPr>
            <p:nvPr/>
          </p:nvSpPr>
          <p:spPr bwMode="auto">
            <a:xfrm rot="-5400000">
              <a:off x="2798" y="626"/>
              <a:ext cx="768" cy="337"/>
            </a:xfrm>
            <a:custGeom>
              <a:avLst/>
              <a:gdLst>
                <a:gd name="T0" fmla="*/ 24 w 21600"/>
                <a:gd name="T1" fmla="*/ 3 h 21600"/>
                <a:gd name="T2" fmla="*/ 14 w 21600"/>
                <a:gd name="T3" fmla="*/ 5 h 21600"/>
                <a:gd name="T4" fmla="*/ 3 w 21600"/>
                <a:gd name="T5" fmla="*/ 3 h 21600"/>
                <a:gd name="T6" fmla="*/ 14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28575">
              <a:solidFill>
                <a:schemeClr val="tx1"/>
              </a:solidFill>
              <a:miter lim="800000"/>
              <a:headEnd/>
              <a:tailEnd/>
            </a:ln>
          </p:spPr>
          <p:txBody>
            <a:bodyPr vert="eaVert" wrap="none" anchor="ctr"/>
            <a:lstStyle/>
            <a:p>
              <a:endParaRPr lang="zh-CN" altLang="en-US"/>
            </a:p>
          </p:txBody>
        </p:sp>
        <p:sp>
          <p:nvSpPr>
            <p:cNvPr id="58535" name="AutoShape 21"/>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536" name="Freeform 22"/>
            <p:cNvSpPr>
              <a:spLocks noChangeAspect="1"/>
            </p:cNvSpPr>
            <p:nvPr/>
          </p:nvSpPr>
          <p:spPr bwMode="auto">
            <a:xfrm rot="5400000">
              <a:off x="2974" y="725"/>
              <a:ext cx="218" cy="139"/>
            </a:xfrm>
            <a:custGeom>
              <a:avLst/>
              <a:gdLst>
                <a:gd name="T0" fmla="*/ 0 w 384"/>
                <a:gd name="T1" fmla="*/ 139 h 288"/>
                <a:gd name="T2" fmla="*/ 109 w 384"/>
                <a:gd name="T3" fmla="*/ 0 h 288"/>
                <a:gd name="T4" fmla="*/ 218 w 384"/>
                <a:gd name="T5" fmla="*/ 139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537" name="Text Box 23"/>
            <p:cNvSpPr txBox="1">
              <a:spLocks noChangeAspect="1" noChangeArrowheads="1"/>
            </p:cNvSpPr>
            <p:nvPr/>
          </p:nvSpPr>
          <p:spPr bwMode="auto">
            <a:xfrm rot="-5400000">
              <a:off x="2942" y="642"/>
              <a:ext cx="57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ALU</a:t>
              </a:r>
            </a:p>
          </p:txBody>
        </p:sp>
      </p:grpSp>
      <p:sp>
        <p:nvSpPr>
          <p:cNvPr id="58387" name="Line 24"/>
          <p:cNvSpPr>
            <a:spLocks noChangeAspect="1" noChangeShapeType="1"/>
          </p:cNvSpPr>
          <p:nvPr/>
        </p:nvSpPr>
        <p:spPr bwMode="auto">
          <a:xfrm>
            <a:off x="3875088" y="2789238"/>
            <a:ext cx="4968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8" name="Line 25"/>
          <p:cNvSpPr>
            <a:spLocks noChangeAspect="1" noChangeShapeType="1"/>
          </p:cNvSpPr>
          <p:nvPr/>
        </p:nvSpPr>
        <p:spPr bwMode="auto">
          <a:xfrm>
            <a:off x="4733925" y="2789238"/>
            <a:ext cx="4984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89" name="Rectangle 26"/>
          <p:cNvSpPr>
            <a:spLocks noChangeAspect="1" noChangeArrowheads="1"/>
          </p:cNvSpPr>
          <p:nvPr/>
        </p:nvSpPr>
        <p:spPr bwMode="auto">
          <a:xfrm>
            <a:off x="4252913" y="2605088"/>
            <a:ext cx="450850" cy="36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kumimoji="0" lang="en-US" altLang="zh-CN" sz="1000" b="1">
              <a:latin typeface="Comic Sans MS" pitchFamily="66" charset="0"/>
            </a:endParaRPr>
          </a:p>
        </p:txBody>
      </p:sp>
      <p:sp>
        <p:nvSpPr>
          <p:cNvPr id="58390" name="Text Box 27"/>
          <p:cNvSpPr txBox="1">
            <a:spLocks noChangeAspect="1" noChangeArrowheads="1"/>
          </p:cNvSpPr>
          <p:nvPr/>
        </p:nvSpPr>
        <p:spPr bwMode="auto">
          <a:xfrm>
            <a:off x="4194175" y="2644775"/>
            <a:ext cx="558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DMem</a:t>
            </a:r>
          </a:p>
        </p:txBody>
      </p:sp>
      <p:sp>
        <p:nvSpPr>
          <p:cNvPr id="58391" name="Freeform 28"/>
          <p:cNvSpPr>
            <a:spLocks noChangeAspect="1"/>
          </p:cNvSpPr>
          <p:nvPr/>
        </p:nvSpPr>
        <p:spPr bwMode="auto">
          <a:xfrm>
            <a:off x="4191000" y="2789238"/>
            <a:ext cx="674688" cy="293687"/>
          </a:xfrm>
          <a:custGeom>
            <a:avLst/>
            <a:gdLst>
              <a:gd name="T0" fmla="*/ 0 w 816"/>
              <a:gd name="T1" fmla="*/ 0 h 384"/>
              <a:gd name="T2" fmla="*/ 0 w 816"/>
              <a:gd name="T3" fmla="*/ 293687 h 384"/>
              <a:gd name="T4" fmla="*/ 595313 w 816"/>
              <a:gd name="T5" fmla="*/ 293687 h 384"/>
              <a:gd name="T6" fmla="*/ 595313 w 816"/>
              <a:gd name="T7" fmla="*/ 110133 h 384"/>
              <a:gd name="T8" fmla="*/ 674688 w 816"/>
              <a:gd name="T9" fmla="*/ 1101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392" name="Line 29"/>
          <p:cNvSpPr>
            <a:spLocks noChangeAspect="1" noChangeShapeType="1"/>
          </p:cNvSpPr>
          <p:nvPr/>
        </p:nvSpPr>
        <p:spPr bwMode="auto">
          <a:xfrm>
            <a:off x="2141538" y="2900363"/>
            <a:ext cx="4683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93" name="Line 30"/>
          <p:cNvSpPr>
            <a:spLocks noChangeAspect="1" noChangeShapeType="1"/>
          </p:cNvSpPr>
          <p:nvPr/>
        </p:nvSpPr>
        <p:spPr bwMode="auto">
          <a:xfrm>
            <a:off x="2081213" y="2678113"/>
            <a:ext cx="5254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394" name="Group 31"/>
          <p:cNvGrpSpPr>
            <a:grpSpLocks noChangeAspect="1"/>
          </p:cNvGrpSpPr>
          <p:nvPr/>
        </p:nvGrpSpPr>
        <p:grpSpPr bwMode="auto">
          <a:xfrm>
            <a:off x="1660525" y="2605088"/>
            <a:ext cx="588963" cy="368300"/>
            <a:chOff x="1123" y="576"/>
            <a:chExt cx="626" cy="480"/>
          </a:xfrm>
        </p:grpSpPr>
        <p:sp>
          <p:nvSpPr>
            <p:cNvPr id="58532" name="Rectangle 32"/>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p:spPr>
          <p:txBody>
            <a:bodyPr wrap="none" anchor="ctr"/>
            <a:lstStyle/>
            <a:p>
              <a:pPr algn="r" eaLnBrk="0" hangingPunct="0"/>
              <a:endParaRPr kumimoji="0" lang="en-US" altLang="zh-CN" sz="1000" b="1">
                <a:latin typeface="Comic Sans MS" pitchFamily="66" charset="0"/>
              </a:endParaRPr>
            </a:p>
          </p:txBody>
        </p:sp>
        <p:sp>
          <p:nvSpPr>
            <p:cNvPr id="58533" name="Text Box 33"/>
            <p:cNvSpPr txBox="1">
              <a:spLocks noChangeAspect="1" noChangeArrowheads="1"/>
            </p:cNvSpPr>
            <p:nvPr/>
          </p:nvSpPr>
          <p:spPr bwMode="auto">
            <a:xfrm>
              <a:off x="1123" y="628"/>
              <a:ext cx="626"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Ifetch</a:t>
              </a:r>
            </a:p>
          </p:txBody>
        </p:sp>
      </p:grpSp>
      <p:grpSp>
        <p:nvGrpSpPr>
          <p:cNvPr id="58395" name="Group 34"/>
          <p:cNvGrpSpPr>
            <a:grpSpLocks/>
          </p:cNvGrpSpPr>
          <p:nvPr/>
        </p:nvGrpSpPr>
        <p:grpSpPr bwMode="auto">
          <a:xfrm>
            <a:off x="2322513" y="2438400"/>
            <a:ext cx="2635250" cy="700088"/>
            <a:chOff x="2112" y="528"/>
            <a:chExt cx="2088" cy="681"/>
          </a:xfrm>
        </p:grpSpPr>
        <p:sp>
          <p:nvSpPr>
            <p:cNvPr id="58528" name="Rectangle 35"/>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529" name="Rectangle 36"/>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530" name="Rectangle 37"/>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531" name="Rectangle 38"/>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grpSp>
      <p:grpSp>
        <p:nvGrpSpPr>
          <p:cNvPr id="58396" name="Group 39"/>
          <p:cNvGrpSpPr>
            <a:grpSpLocks noChangeAspect="1"/>
          </p:cNvGrpSpPr>
          <p:nvPr/>
        </p:nvGrpSpPr>
        <p:grpSpPr bwMode="auto">
          <a:xfrm flipH="1">
            <a:off x="5087938" y="2590800"/>
            <a:ext cx="452437" cy="369888"/>
            <a:chOff x="1374" y="528"/>
            <a:chExt cx="480" cy="432"/>
          </a:xfrm>
        </p:grpSpPr>
        <p:grpSp>
          <p:nvGrpSpPr>
            <p:cNvPr id="58524" name="Group 40"/>
            <p:cNvGrpSpPr>
              <a:grpSpLocks noChangeAspect="1"/>
            </p:cNvGrpSpPr>
            <p:nvPr/>
          </p:nvGrpSpPr>
          <p:grpSpPr bwMode="auto">
            <a:xfrm>
              <a:off x="1374" y="528"/>
              <a:ext cx="480" cy="432"/>
              <a:chOff x="1392" y="528"/>
              <a:chExt cx="480" cy="432"/>
            </a:xfrm>
          </p:grpSpPr>
          <p:sp>
            <p:nvSpPr>
              <p:cNvPr id="58526" name="Rectangle 41"/>
              <p:cNvSpPr>
                <a:spLocks noChangeAspect="1" noChangeArrowheads="1"/>
              </p:cNvSpPr>
              <p:nvPr/>
            </p:nvSpPr>
            <p:spPr bwMode="auto">
              <a:xfrm>
                <a:off x="1632" y="528"/>
                <a:ext cx="240" cy="427"/>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527" name="Rectangle 42"/>
              <p:cNvSpPr>
                <a:spLocks noChangeAspect="1" noChangeArrowheads="1"/>
              </p:cNvSpPr>
              <p:nvPr/>
            </p:nvSpPr>
            <p:spPr bwMode="auto">
              <a:xfrm>
                <a:off x="1392" y="528"/>
                <a:ext cx="480"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kumimoji="0" lang="en-US" altLang="zh-CN" sz="1000" b="1">
                  <a:latin typeface="Comic Sans MS" pitchFamily="66" charset="0"/>
                </a:endParaRPr>
              </a:p>
            </p:txBody>
          </p:sp>
        </p:grpSp>
        <p:sp>
          <p:nvSpPr>
            <p:cNvPr id="58525" name="Text Box 43"/>
            <p:cNvSpPr txBox="1">
              <a:spLocks noChangeAspect="1" noChangeArrowheads="1"/>
            </p:cNvSpPr>
            <p:nvPr/>
          </p:nvSpPr>
          <p:spPr bwMode="auto">
            <a:xfrm>
              <a:off x="1396" y="574"/>
              <a:ext cx="42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Reg</a:t>
              </a:r>
            </a:p>
          </p:txBody>
        </p:sp>
      </p:grpSp>
      <p:grpSp>
        <p:nvGrpSpPr>
          <p:cNvPr id="58397" name="Group 44"/>
          <p:cNvGrpSpPr>
            <a:grpSpLocks/>
          </p:cNvGrpSpPr>
          <p:nvPr/>
        </p:nvGrpSpPr>
        <p:grpSpPr bwMode="auto">
          <a:xfrm>
            <a:off x="2514600" y="3200400"/>
            <a:ext cx="3879850" cy="700088"/>
            <a:chOff x="1962" y="1200"/>
            <a:chExt cx="1910" cy="441"/>
          </a:xfrm>
        </p:grpSpPr>
        <p:grpSp>
          <p:nvGrpSpPr>
            <p:cNvPr id="58491" name="Group 45"/>
            <p:cNvGrpSpPr>
              <a:grpSpLocks noChangeAspect="1"/>
            </p:cNvGrpSpPr>
            <p:nvPr/>
          </p:nvGrpSpPr>
          <p:grpSpPr bwMode="auto">
            <a:xfrm>
              <a:off x="2429" y="1304"/>
              <a:ext cx="221" cy="233"/>
              <a:chOff x="1374" y="528"/>
              <a:chExt cx="480" cy="432"/>
            </a:xfrm>
          </p:grpSpPr>
          <p:grpSp>
            <p:nvGrpSpPr>
              <p:cNvPr id="58520" name="Group 46"/>
              <p:cNvGrpSpPr>
                <a:grpSpLocks noChangeAspect="1"/>
              </p:cNvGrpSpPr>
              <p:nvPr/>
            </p:nvGrpSpPr>
            <p:grpSpPr bwMode="auto">
              <a:xfrm>
                <a:off x="1374" y="528"/>
                <a:ext cx="480" cy="432"/>
                <a:chOff x="1392" y="528"/>
                <a:chExt cx="480" cy="432"/>
              </a:xfrm>
            </p:grpSpPr>
            <p:sp>
              <p:nvSpPr>
                <p:cNvPr id="58522" name="Rectangle 47"/>
                <p:cNvSpPr>
                  <a:spLocks noChangeAspect="1" noChangeArrowheads="1"/>
                </p:cNvSpPr>
                <p:nvPr/>
              </p:nvSpPr>
              <p:spPr bwMode="auto">
                <a:xfrm>
                  <a:off x="1632" y="528"/>
                  <a:ext cx="240" cy="427"/>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523" name="Rectangle 48"/>
                <p:cNvSpPr>
                  <a:spLocks noChangeAspect="1" noChangeArrowheads="1"/>
                </p:cNvSpPr>
                <p:nvPr/>
              </p:nvSpPr>
              <p:spPr bwMode="auto">
                <a:xfrm>
                  <a:off x="1392" y="528"/>
                  <a:ext cx="480"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kumimoji="0" lang="en-US" altLang="zh-CN" sz="1000" b="1">
                    <a:latin typeface="Comic Sans MS" pitchFamily="66" charset="0"/>
                  </a:endParaRPr>
                </a:p>
              </p:txBody>
            </p:sp>
          </p:grpSp>
          <p:sp>
            <p:nvSpPr>
              <p:cNvPr id="58521" name="Text Box 49"/>
              <p:cNvSpPr txBox="1">
                <a:spLocks noChangeAspect="1" noChangeArrowheads="1"/>
              </p:cNvSpPr>
              <p:nvPr/>
            </p:nvSpPr>
            <p:spPr bwMode="auto">
              <a:xfrm>
                <a:off x="1400" y="57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Reg</a:t>
                </a:r>
              </a:p>
            </p:txBody>
          </p:sp>
        </p:grpSp>
        <p:sp>
          <p:nvSpPr>
            <p:cNvPr id="58492" name="Line 50"/>
            <p:cNvSpPr>
              <a:spLocks noChangeAspect="1" noChangeShapeType="1"/>
            </p:cNvSpPr>
            <p:nvPr/>
          </p:nvSpPr>
          <p:spPr bwMode="auto">
            <a:xfrm>
              <a:off x="2651" y="1351"/>
              <a:ext cx="2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3" name="Line 51"/>
            <p:cNvSpPr>
              <a:spLocks noChangeAspect="1" noChangeShapeType="1"/>
            </p:cNvSpPr>
            <p:nvPr/>
          </p:nvSpPr>
          <p:spPr bwMode="auto">
            <a:xfrm>
              <a:off x="2651" y="1490"/>
              <a:ext cx="2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494" name="Group 52"/>
            <p:cNvGrpSpPr>
              <a:grpSpLocks noChangeAspect="1"/>
            </p:cNvGrpSpPr>
            <p:nvPr/>
          </p:nvGrpSpPr>
          <p:grpSpPr bwMode="auto">
            <a:xfrm>
              <a:off x="2851" y="1235"/>
              <a:ext cx="199" cy="371"/>
              <a:chOff x="2991" y="411"/>
              <a:chExt cx="359" cy="768"/>
            </a:xfrm>
          </p:grpSpPr>
          <p:sp>
            <p:nvSpPr>
              <p:cNvPr id="58516" name="AutoShape 53"/>
              <p:cNvSpPr>
                <a:spLocks noChangeAspect="1" noChangeArrowheads="1"/>
              </p:cNvSpPr>
              <p:nvPr/>
            </p:nvSpPr>
            <p:spPr bwMode="auto">
              <a:xfrm rot="-5400000">
                <a:off x="2798" y="626"/>
                <a:ext cx="768" cy="337"/>
              </a:xfrm>
              <a:custGeom>
                <a:avLst/>
                <a:gdLst>
                  <a:gd name="T0" fmla="*/ 24 w 21600"/>
                  <a:gd name="T1" fmla="*/ 3 h 21600"/>
                  <a:gd name="T2" fmla="*/ 14 w 21600"/>
                  <a:gd name="T3" fmla="*/ 5 h 21600"/>
                  <a:gd name="T4" fmla="*/ 3 w 21600"/>
                  <a:gd name="T5" fmla="*/ 3 h 21600"/>
                  <a:gd name="T6" fmla="*/ 14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28575">
                <a:solidFill>
                  <a:schemeClr val="tx1"/>
                </a:solidFill>
                <a:miter lim="800000"/>
                <a:headEnd/>
                <a:tailEnd/>
              </a:ln>
            </p:spPr>
            <p:txBody>
              <a:bodyPr vert="eaVert" wrap="none" anchor="ctr"/>
              <a:lstStyle/>
              <a:p>
                <a:endParaRPr lang="zh-CN" altLang="en-US"/>
              </a:p>
            </p:txBody>
          </p:sp>
          <p:sp>
            <p:nvSpPr>
              <p:cNvPr id="58517" name="AutoShape 54"/>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518" name="Freeform 55"/>
              <p:cNvSpPr>
                <a:spLocks noChangeAspect="1"/>
              </p:cNvSpPr>
              <p:nvPr/>
            </p:nvSpPr>
            <p:spPr bwMode="auto">
              <a:xfrm rot="5400000">
                <a:off x="2974" y="725"/>
                <a:ext cx="218" cy="139"/>
              </a:xfrm>
              <a:custGeom>
                <a:avLst/>
                <a:gdLst>
                  <a:gd name="T0" fmla="*/ 0 w 384"/>
                  <a:gd name="T1" fmla="*/ 139 h 288"/>
                  <a:gd name="T2" fmla="*/ 109 w 384"/>
                  <a:gd name="T3" fmla="*/ 0 h 288"/>
                  <a:gd name="T4" fmla="*/ 218 w 384"/>
                  <a:gd name="T5" fmla="*/ 139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519" name="Text Box 56"/>
              <p:cNvSpPr txBox="1">
                <a:spLocks noChangeAspect="1" noChangeArrowheads="1"/>
              </p:cNvSpPr>
              <p:nvPr/>
            </p:nvSpPr>
            <p:spPr bwMode="auto">
              <a:xfrm rot="-5400000">
                <a:off x="2942" y="642"/>
                <a:ext cx="57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ALU</a:t>
                </a:r>
              </a:p>
            </p:txBody>
          </p:sp>
        </p:grpSp>
        <p:sp>
          <p:nvSpPr>
            <p:cNvPr id="58495" name="Line 57"/>
            <p:cNvSpPr>
              <a:spLocks noChangeAspect="1" noChangeShapeType="1"/>
            </p:cNvSpPr>
            <p:nvPr/>
          </p:nvSpPr>
          <p:spPr bwMode="auto">
            <a:xfrm>
              <a:off x="3052" y="1421"/>
              <a:ext cx="2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96" name="Line 58"/>
            <p:cNvSpPr>
              <a:spLocks noChangeAspect="1" noChangeShapeType="1"/>
            </p:cNvSpPr>
            <p:nvPr/>
          </p:nvSpPr>
          <p:spPr bwMode="auto">
            <a:xfrm>
              <a:off x="3475" y="1421"/>
              <a:ext cx="2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497" name="Group 59"/>
            <p:cNvGrpSpPr>
              <a:grpSpLocks noChangeAspect="1"/>
            </p:cNvGrpSpPr>
            <p:nvPr/>
          </p:nvGrpSpPr>
          <p:grpSpPr bwMode="auto">
            <a:xfrm>
              <a:off x="3209" y="1305"/>
              <a:ext cx="275" cy="232"/>
              <a:chOff x="3853" y="576"/>
              <a:chExt cx="594" cy="480"/>
            </a:xfrm>
          </p:grpSpPr>
          <p:sp>
            <p:nvSpPr>
              <p:cNvPr id="58514" name="Rectangle 60"/>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p:spPr>
            <p:txBody>
              <a:bodyPr wrap="none" anchor="ctr"/>
              <a:lstStyle/>
              <a:p>
                <a:pPr algn="r" eaLnBrk="0" hangingPunct="0"/>
                <a:endParaRPr kumimoji="0" lang="en-US" altLang="zh-CN" sz="1000" b="1">
                  <a:latin typeface="Comic Sans MS" pitchFamily="66" charset="0"/>
                </a:endParaRPr>
              </a:p>
            </p:txBody>
          </p:sp>
          <p:sp>
            <p:nvSpPr>
              <p:cNvPr id="58515" name="Text Box 61"/>
              <p:cNvSpPr txBox="1">
                <a:spLocks noChangeAspect="1" noChangeArrowheads="1"/>
              </p:cNvSpPr>
              <p:nvPr/>
            </p:nvSpPr>
            <p:spPr bwMode="auto">
              <a:xfrm>
                <a:off x="3853" y="628"/>
                <a:ext cx="59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DMem</a:t>
                </a:r>
              </a:p>
            </p:txBody>
          </p:sp>
        </p:grpSp>
        <p:sp>
          <p:nvSpPr>
            <p:cNvPr id="58498" name="Freeform 62"/>
            <p:cNvSpPr>
              <a:spLocks noChangeAspect="1"/>
            </p:cNvSpPr>
            <p:nvPr/>
          </p:nvSpPr>
          <p:spPr bwMode="auto">
            <a:xfrm>
              <a:off x="3208" y="1421"/>
              <a:ext cx="332" cy="185"/>
            </a:xfrm>
            <a:custGeom>
              <a:avLst/>
              <a:gdLst>
                <a:gd name="T0" fmla="*/ 0 w 816"/>
                <a:gd name="T1" fmla="*/ 0 h 384"/>
                <a:gd name="T2" fmla="*/ 0 w 816"/>
                <a:gd name="T3" fmla="*/ 185 h 384"/>
                <a:gd name="T4" fmla="*/ 293 w 816"/>
                <a:gd name="T5" fmla="*/ 185 h 384"/>
                <a:gd name="T6" fmla="*/ 293 w 816"/>
                <a:gd name="T7" fmla="*/ 69 h 384"/>
                <a:gd name="T8" fmla="*/ 332 w 816"/>
                <a:gd name="T9" fmla="*/ 69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499" name="Line 63"/>
            <p:cNvSpPr>
              <a:spLocks noChangeAspect="1" noChangeShapeType="1"/>
            </p:cNvSpPr>
            <p:nvPr/>
          </p:nvSpPr>
          <p:spPr bwMode="auto">
            <a:xfrm>
              <a:off x="2199" y="1491"/>
              <a:ext cx="23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500" name="Line 64"/>
            <p:cNvSpPr>
              <a:spLocks noChangeAspect="1" noChangeShapeType="1"/>
            </p:cNvSpPr>
            <p:nvPr/>
          </p:nvSpPr>
          <p:spPr bwMode="auto">
            <a:xfrm>
              <a:off x="2169" y="1351"/>
              <a:ext cx="25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501" name="Group 65"/>
            <p:cNvGrpSpPr>
              <a:grpSpLocks noChangeAspect="1"/>
            </p:cNvGrpSpPr>
            <p:nvPr/>
          </p:nvGrpSpPr>
          <p:grpSpPr bwMode="auto">
            <a:xfrm>
              <a:off x="1962" y="1305"/>
              <a:ext cx="290" cy="232"/>
              <a:chOff x="1123" y="576"/>
              <a:chExt cx="626" cy="480"/>
            </a:xfrm>
          </p:grpSpPr>
          <p:sp>
            <p:nvSpPr>
              <p:cNvPr id="58512" name="Rectangle 6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p:spPr>
            <p:txBody>
              <a:bodyPr wrap="none" anchor="ctr"/>
              <a:lstStyle/>
              <a:p>
                <a:pPr algn="r" eaLnBrk="0" hangingPunct="0"/>
                <a:endParaRPr kumimoji="0" lang="en-US" altLang="zh-CN" sz="1000" b="1">
                  <a:latin typeface="Comic Sans MS" pitchFamily="66" charset="0"/>
                </a:endParaRPr>
              </a:p>
            </p:txBody>
          </p:sp>
          <p:sp>
            <p:nvSpPr>
              <p:cNvPr id="58513" name="Text Box 67"/>
              <p:cNvSpPr txBox="1">
                <a:spLocks noChangeAspect="1" noChangeArrowheads="1"/>
              </p:cNvSpPr>
              <p:nvPr/>
            </p:nvSpPr>
            <p:spPr bwMode="auto">
              <a:xfrm>
                <a:off x="1123" y="628"/>
                <a:ext cx="626"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Ifetch</a:t>
                </a:r>
              </a:p>
            </p:txBody>
          </p:sp>
        </p:grpSp>
        <p:grpSp>
          <p:nvGrpSpPr>
            <p:cNvPr id="58502" name="Group 68"/>
            <p:cNvGrpSpPr>
              <a:grpSpLocks/>
            </p:cNvGrpSpPr>
            <p:nvPr/>
          </p:nvGrpSpPr>
          <p:grpSpPr bwMode="auto">
            <a:xfrm>
              <a:off x="2288" y="1200"/>
              <a:ext cx="1297" cy="441"/>
              <a:chOff x="2112" y="528"/>
              <a:chExt cx="2088" cy="681"/>
            </a:xfrm>
          </p:grpSpPr>
          <p:sp>
            <p:nvSpPr>
              <p:cNvPr id="58508" name="Rectangle 69"/>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509" name="Rectangle 70"/>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510" name="Rectangle 71"/>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511" name="Rectangle 72"/>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grpSp>
        <p:grpSp>
          <p:nvGrpSpPr>
            <p:cNvPr id="58503" name="Group 73"/>
            <p:cNvGrpSpPr>
              <a:grpSpLocks noChangeAspect="1"/>
            </p:cNvGrpSpPr>
            <p:nvPr/>
          </p:nvGrpSpPr>
          <p:grpSpPr bwMode="auto">
            <a:xfrm flipH="1">
              <a:off x="3649" y="1296"/>
              <a:ext cx="223" cy="233"/>
              <a:chOff x="1374" y="528"/>
              <a:chExt cx="480" cy="432"/>
            </a:xfrm>
          </p:grpSpPr>
          <p:grpSp>
            <p:nvGrpSpPr>
              <p:cNvPr id="58504" name="Group 74"/>
              <p:cNvGrpSpPr>
                <a:grpSpLocks noChangeAspect="1"/>
              </p:cNvGrpSpPr>
              <p:nvPr/>
            </p:nvGrpSpPr>
            <p:grpSpPr bwMode="auto">
              <a:xfrm>
                <a:off x="1374" y="528"/>
                <a:ext cx="480" cy="432"/>
                <a:chOff x="1392" y="528"/>
                <a:chExt cx="480" cy="432"/>
              </a:xfrm>
            </p:grpSpPr>
            <p:sp>
              <p:nvSpPr>
                <p:cNvPr id="58506" name="Rectangle 75"/>
                <p:cNvSpPr>
                  <a:spLocks noChangeAspect="1" noChangeArrowheads="1"/>
                </p:cNvSpPr>
                <p:nvPr/>
              </p:nvSpPr>
              <p:spPr bwMode="auto">
                <a:xfrm>
                  <a:off x="1632" y="528"/>
                  <a:ext cx="240" cy="427"/>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507" name="Rectangle 76"/>
                <p:cNvSpPr>
                  <a:spLocks noChangeAspect="1" noChangeArrowheads="1"/>
                </p:cNvSpPr>
                <p:nvPr/>
              </p:nvSpPr>
              <p:spPr bwMode="auto">
                <a:xfrm>
                  <a:off x="1392" y="528"/>
                  <a:ext cx="480"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kumimoji="0" lang="en-US" altLang="zh-CN" sz="1000" b="1">
                    <a:latin typeface="Comic Sans MS" pitchFamily="66" charset="0"/>
                  </a:endParaRPr>
                </a:p>
              </p:txBody>
            </p:sp>
          </p:grpSp>
          <p:sp>
            <p:nvSpPr>
              <p:cNvPr id="58505" name="Text Box 77"/>
              <p:cNvSpPr txBox="1">
                <a:spLocks noChangeAspect="1" noChangeArrowheads="1"/>
              </p:cNvSpPr>
              <p:nvPr/>
            </p:nvSpPr>
            <p:spPr bwMode="auto">
              <a:xfrm>
                <a:off x="1396" y="574"/>
                <a:ext cx="42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Reg</a:t>
                </a:r>
              </a:p>
            </p:txBody>
          </p:sp>
        </p:grpSp>
      </p:grpSp>
      <p:grpSp>
        <p:nvGrpSpPr>
          <p:cNvPr id="58398" name="Group 78"/>
          <p:cNvGrpSpPr>
            <a:grpSpLocks/>
          </p:cNvGrpSpPr>
          <p:nvPr/>
        </p:nvGrpSpPr>
        <p:grpSpPr bwMode="auto">
          <a:xfrm>
            <a:off x="3352800" y="3962400"/>
            <a:ext cx="3879850" cy="700088"/>
            <a:chOff x="2112" y="2496"/>
            <a:chExt cx="2444" cy="441"/>
          </a:xfrm>
        </p:grpSpPr>
        <p:grpSp>
          <p:nvGrpSpPr>
            <p:cNvPr id="58458" name="Group 79"/>
            <p:cNvGrpSpPr>
              <a:grpSpLocks noChangeAspect="1"/>
            </p:cNvGrpSpPr>
            <p:nvPr/>
          </p:nvGrpSpPr>
          <p:grpSpPr bwMode="auto">
            <a:xfrm>
              <a:off x="2710" y="2600"/>
              <a:ext cx="282" cy="233"/>
              <a:chOff x="1374" y="528"/>
              <a:chExt cx="480" cy="432"/>
            </a:xfrm>
          </p:grpSpPr>
          <p:grpSp>
            <p:nvGrpSpPr>
              <p:cNvPr id="58487" name="Group 80"/>
              <p:cNvGrpSpPr>
                <a:grpSpLocks noChangeAspect="1"/>
              </p:cNvGrpSpPr>
              <p:nvPr/>
            </p:nvGrpSpPr>
            <p:grpSpPr bwMode="auto">
              <a:xfrm>
                <a:off x="1374" y="528"/>
                <a:ext cx="480" cy="432"/>
                <a:chOff x="1392" y="528"/>
                <a:chExt cx="480" cy="432"/>
              </a:xfrm>
            </p:grpSpPr>
            <p:sp>
              <p:nvSpPr>
                <p:cNvPr id="58489" name="Rectangle 81"/>
                <p:cNvSpPr>
                  <a:spLocks noChangeAspect="1" noChangeArrowheads="1"/>
                </p:cNvSpPr>
                <p:nvPr/>
              </p:nvSpPr>
              <p:spPr bwMode="auto">
                <a:xfrm>
                  <a:off x="1632" y="528"/>
                  <a:ext cx="240" cy="427"/>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490" name="Rectangle 82"/>
                <p:cNvSpPr>
                  <a:spLocks noChangeAspect="1" noChangeArrowheads="1"/>
                </p:cNvSpPr>
                <p:nvPr/>
              </p:nvSpPr>
              <p:spPr bwMode="auto">
                <a:xfrm>
                  <a:off x="1392" y="528"/>
                  <a:ext cx="480"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kumimoji="0" lang="en-US" altLang="zh-CN" sz="1000" b="1">
                    <a:latin typeface="Comic Sans MS" pitchFamily="66" charset="0"/>
                  </a:endParaRPr>
                </a:p>
              </p:txBody>
            </p:sp>
          </p:grpSp>
          <p:sp>
            <p:nvSpPr>
              <p:cNvPr id="58488" name="Text Box 83"/>
              <p:cNvSpPr txBox="1">
                <a:spLocks noChangeAspect="1" noChangeArrowheads="1"/>
              </p:cNvSpPr>
              <p:nvPr/>
            </p:nvSpPr>
            <p:spPr bwMode="auto">
              <a:xfrm>
                <a:off x="1400" y="57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Reg</a:t>
                </a:r>
              </a:p>
            </p:txBody>
          </p:sp>
        </p:grpSp>
        <p:sp>
          <p:nvSpPr>
            <p:cNvPr id="58459" name="Line 84"/>
            <p:cNvSpPr>
              <a:spLocks noChangeAspect="1" noChangeShapeType="1"/>
            </p:cNvSpPr>
            <p:nvPr/>
          </p:nvSpPr>
          <p:spPr bwMode="auto">
            <a:xfrm>
              <a:off x="2994" y="2647"/>
              <a:ext cx="3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60" name="Line 85"/>
            <p:cNvSpPr>
              <a:spLocks noChangeAspect="1" noChangeShapeType="1"/>
            </p:cNvSpPr>
            <p:nvPr/>
          </p:nvSpPr>
          <p:spPr bwMode="auto">
            <a:xfrm>
              <a:off x="2994" y="2786"/>
              <a:ext cx="3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461" name="Group 86"/>
            <p:cNvGrpSpPr>
              <a:grpSpLocks noChangeAspect="1"/>
            </p:cNvGrpSpPr>
            <p:nvPr/>
          </p:nvGrpSpPr>
          <p:grpSpPr bwMode="auto">
            <a:xfrm>
              <a:off x="3250" y="2531"/>
              <a:ext cx="254" cy="371"/>
              <a:chOff x="2991" y="411"/>
              <a:chExt cx="359" cy="768"/>
            </a:xfrm>
          </p:grpSpPr>
          <p:sp>
            <p:nvSpPr>
              <p:cNvPr id="58483" name="AutoShape 87"/>
              <p:cNvSpPr>
                <a:spLocks noChangeAspect="1" noChangeArrowheads="1"/>
              </p:cNvSpPr>
              <p:nvPr/>
            </p:nvSpPr>
            <p:spPr bwMode="auto">
              <a:xfrm rot="-5400000">
                <a:off x="2798" y="626"/>
                <a:ext cx="768" cy="337"/>
              </a:xfrm>
              <a:custGeom>
                <a:avLst/>
                <a:gdLst>
                  <a:gd name="T0" fmla="*/ 24 w 21600"/>
                  <a:gd name="T1" fmla="*/ 3 h 21600"/>
                  <a:gd name="T2" fmla="*/ 14 w 21600"/>
                  <a:gd name="T3" fmla="*/ 5 h 21600"/>
                  <a:gd name="T4" fmla="*/ 3 w 21600"/>
                  <a:gd name="T5" fmla="*/ 3 h 21600"/>
                  <a:gd name="T6" fmla="*/ 14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28575">
                <a:solidFill>
                  <a:schemeClr val="tx1"/>
                </a:solidFill>
                <a:miter lim="800000"/>
                <a:headEnd/>
                <a:tailEnd/>
              </a:ln>
            </p:spPr>
            <p:txBody>
              <a:bodyPr vert="eaVert" wrap="none" anchor="ctr"/>
              <a:lstStyle/>
              <a:p>
                <a:endParaRPr lang="zh-CN" altLang="en-US"/>
              </a:p>
            </p:txBody>
          </p:sp>
          <p:sp>
            <p:nvSpPr>
              <p:cNvPr id="58484" name="AutoShape 88"/>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485" name="Freeform 89"/>
              <p:cNvSpPr>
                <a:spLocks noChangeAspect="1"/>
              </p:cNvSpPr>
              <p:nvPr/>
            </p:nvSpPr>
            <p:spPr bwMode="auto">
              <a:xfrm rot="5400000">
                <a:off x="2974" y="725"/>
                <a:ext cx="218" cy="139"/>
              </a:xfrm>
              <a:custGeom>
                <a:avLst/>
                <a:gdLst>
                  <a:gd name="T0" fmla="*/ 0 w 384"/>
                  <a:gd name="T1" fmla="*/ 139 h 288"/>
                  <a:gd name="T2" fmla="*/ 109 w 384"/>
                  <a:gd name="T3" fmla="*/ 0 h 288"/>
                  <a:gd name="T4" fmla="*/ 218 w 384"/>
                  <a:gd name="T5" fmla="*/ 139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486" name="Text Box 90"/>
              <p:cNvSpPr txBox="1">
                <a:spLocks noChangeAspect="1" noChangeArrowheads="1"/>
              </p:cNvSpPr>
              <p:nvPr/>
            </p:nvSpPr>
            <p:spPr bwMode="auto">
              <a:xfrm rot="-5400000">
                <a:off x="2942" y="642"/>
                <a:ext cx="57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ALU</a:t>
                </a:r>
              </a:p>
            </p:txBody>
          </p:sp>
        </p:grpSp>
        <p:sp>
          <p:nvSpPr>
            <p:cNvPr id="58462" name="Line 91"/>
            <p:cNvSpPr>
              <a:spLocks noChangeAspect="1" noChangeShapeType="1"/>
            </p:cNvSpPr>
            <p:nvPr/>
          </p:nvSpPr>
          <p:spPr bwMode="auto">
            <a:xfrm>
              <a:off x="3507" y="2717"/>
              <a:ext cx="3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63" name="Line 92"/>
            <p:cNvSpPr>
              <a:spLocks noChangeAspect="1" noChangeShapeType="1"/>
            </p:cNvSpPr>
            <p:nvPr/>
          </p:nvSpPr>
          <p:spPr bwMode="auto">
            <a:xfrm>
              <a:off x="4048" y="2717"/>
              <a:ext cx="3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464" name="Group 93"/>
            <p:cNvGrpSpPr>
              <a:grpSpLocks noChangeAspect="1"/>
            </p:cNvGrpSpPr>
            <p:nvPr/>
          </p:nvGrpSpPr>
          <p:grpSpPr bwMode="auto">
            <a:xfrm>
              <a:off x="3708" y="2601"/>
              <a:ext cx="352" cy="232"/>
              <a:chOff x="3853" y="576"/>
              <a:chExt cx="594" cy="480"/>
            </a:xfrm>
          </p:grpSpPr>
          <p:sp>
            <p:nvSpPr>
              <p:cNvPr id="58481" name="Rectangle 9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p:spPr>
            <p:txBody>
              <a:bodyPr wrap="none" anchor="ctr"/>
              <a:lstStyle/>
              <a:p>
                <a:pPr algn="r" eaLnBrk="0" hangingPunct="0"/>
                <a:endParaRPr kumimoji="0" lang="en-US" altLang="zh-CN" sz="1000" b="1">
                  <a:latin typeface="Comic Sans MS" pitchFamily="66" charset="0"/>
                </a:endParaRPr>
              </a:p>
            </p:txBody>
          </p:sp>
          <p:sp>
            <p:nvSpPr>
              <p:cNvPr id="58482" name="Text Box 95"/>
              <p:cNvSpPr txBox="1">
                <a:spLocks noChangeAspect="1" noChangeArrowheads="1"/>
              </p:cNvSpPr>
              <p:nvPr/>
            </p:nvSpPr>
            <p:spPr bwMode="auto">
              <a:xfrm>
                <a:off x="3853" y="628"/>
                <a:ext cx="59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DMem</a:t>
                </a:r>
              </a:p>
            </p:txBody>
          </p:sp>
        </p:grpSp>
        <p:sp>
          <p:nvSpPr>
            <p:cNvPr id="58465" name="Freeform 96"/>
            <p:cNvSpPr>
              <a:spLocks noChangeAspect="1"/>
            </p:cNvSpPr>
            <p:nvPr/>
          </p:nvSpPr>
          <p:spPr bwMode="auto">
            <a:xfrm>
              <a:off x="3706" y="2717"/>
              <a:ext cx="425" cy="185"/>
            </a:xfrm>
            <a:custGeom>
              <a:avLst/>
              <a:gdLst>
                <a:gd name="T0" fmla="*/ 0 w 816"/>
                <a:gd name="T1" fmla="*/ 0 h 384"/>
                <a:gd name="T2" fmla="*/ 0 w 816"/>
                <a:gd name="T3" fmla="*/ 185 h 384"/>
                <a:gd name="T4" fmla="*/ 375 w 816"/>
                <a:gd name="T5" fmla="*/ 185 h 384"/>
                <a:gd name="T6" fmla="*/ 375 w 816"/>
                <a:gd name="T7" fmla="*/ 69 h 384"/>
                <a:gd name="T8" fmla="*/ 425 w 816"/>
                <a:gd name="T9" fmla="*/ 69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466" name="Line 97"/>
            <p:cNvSpPr>
              <a:spLocks noChangeAspect="1" noChangeShapeType="1"/>
            </p:cNvSpPr>
            <p:nvPr/>
          </p:nvSpPr>
          <p:spPr bwMode="auto">
            <a:xfrm>
              <a:off x="2415" y="2787"/>
              <a:ext cx="29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67" name="Line 98"/>
            <p:cNvSpPr>
              <a:spLocks noChangeAspect="1" noChangeShapeType="1"/>
            </p:cNvSpPr>
            <p:nvPr/>
          </p:nvSpPr>
          <p:spPr bwMode="auto">
            <a:xfrm>
              <a:off x="2377" y="2647"/>
              <a:ext cx="33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468" name="Group 99"/>
            <p:cNvGrpSpPr>
              <a:grpSpLocks noChangeAspect="1"/>
            </p:cNvGrpSpPr>
            <p:nvPr/>
          </p:nvGrpSpPr>
          <p:grpSpPr bwMode="auto">
            <a:xfrm>
              <a:off x="2112" y="2601"/>
              <a:ext cx="371" cy="232"/>
              <a:chOff x="1123" y="576"/>
              <a:chExt cx="626" cy="480"/>
            </a:xfrm>
          </p:grpSpPr>
          <p:sp>
            <p:nvSpPr>
              <p:cNvPr id="58479" name="Rectangle 10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p:spPr>
            <p:txBody>
              <a:bodyPr wrap="none" anchor="ctr"/>
              <a:lstStyle/>
              <a:p>
                <a:pPr algn="r" eaLnBrk="0" hangingPunct="0"/>
                <a:endParaRPr kumimoji="0" lang="en-US" altLang="zh-CN" sz="1000" b="1">
                  <a:latin typeface="Comic Sans MS" pitchFamily="66" charset="0"/>
                </a:endParaRPr>
              </a:p>
            </p:txBody>
          </p:sp>
          <p:sp>
            <p:nvSpPr>
              <p:cNvPr id="58480" name="Text Box 101"/>
              <p:cNvSpPr txBox="1">
                <a:spLocks noChangeAspect="1" noChangeArrowheads="1"/>
              </p:cNvSpPr>
              <p:nvPr/>
            </p:nvSpPr>
            <p:spPr bwMode="auto">
              <a:xfrm>
                <a:off x="1123" y="628"/>
                <a:ext cx="626"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Ifetch</a:t>
                </a:r>
              </a:p>
            </p:txBody>
          </p:sp>
        </p:grpSp>
        <p:grpSp>
          <p:nvGrpSpPr>
            <p:cNvPr id="58469" name="Group 102"/>
            <p:cNvGrpSpPr>
              <a:grpSpLocks/>
            </p:cNvGrpSpPr>
            <p:nvPr/>
          </p:nvGrpSpPr>
          <p:grpSpPr bwMode="auto">
            <a:xfrm>
              <a:off x="2529" y="2496"/>
              <a:ext cx="1660" cy="441"/>
              <a:chOff x="2112" y="528"/>
              <a:chExt cx="2088" cy="681"/>
            </a:xfrm>
          </p:grpSpPr>
          <p:sp>
            <p:nvSpPr>
              <p:cNvPr id="58475" name="Rectangle 10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476" name="Rectangle 10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477" name="Rectangle 10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478" name="Rectangle 10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grpSp>
        <p:grpSp>
          <p:nvGrpSpPr>
            <p:cNvPr id="58470" name="Group 107"/>
            <p:cNvGrpSpPr>
              <a:grpSpLocks noChangeAspect="1"/>
            </p:cNvGrpSpPr>
            <p:nvPr/>
          </p:nvGrpSpPr>
          <p:grpSpPr bwMode="auto">
            <a:xfrm flipH="1">
              <a:off x="4271" y="2592"/>
              <a:ext cx="285" cy="233"/>
              <a:chOff x="1374" y="528"/>
              <a:chExt cx="480" cy="432"/>
            </a:xfrm>
          </p:grpSpPr>
          <p:grpSp>
            <p:nvGrpSpPr>
              <p:cNvPr id="58471" name="Group 108"/>
              <p:cNvGrpSpPr>
                <a:grpSpLocks noChangeAspect="1"/>
              </p:cNvGrpSpPr>
              <p:nvPr/>
            </p:nvGrpSpPr>
            <p:grpSpPr bwMode="auto">
              <a:xfrm>
                <a:off x="1374" y="528"/>
                <a:ext cx="480" cy="432"/>
                <a:chOff x="1392" y="528"/>
                <a:chExt cx="480" cy="432"/>
              </a:xfrm>
            </p:grpSpPr>
            <p:sp>
              <p:nvSpPr>
                <p:cNvPr id="58473" name="Rectangle 109"/>
                <p:cNvSpPr>
                  <a:spLocks noChangeAspect="1" noChangeArrowheads="1"/>
                </p:cNvSpPr>
                <p:nvPr/>
              </p:nvSpPr>
              <p:spPr bwMode="auto">
                <a:xfrm>
                  <a:off x="1632" y="528"/>
                  <a:ext cx="240" cy="427"/>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474" name="Rectangle 110"/>
                <p:cNvSpPr>
                  <a:spLocks noChangeAspect="1" noChangeArrowheads="1"/>
                </p:cNvSpPr>
                <p:nvPr/>
              </p:nvSpPr>
              <p:spPr bwMode="auto">
                <a:xfrm>
                  <a:off x="1392" y="528"/>
                  <a:ext cx="480"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kumimoji="0" lang="en-US" altLang="zh-CN" sz="1000" b="1">
                    <a:latin typeface="Comic Sans MS" pitchFamily="66" charset="0"/>
                  </a:endParaRPr>
                </a:p>
              </p:txBody>
            </p:sp>
          </p:grpSp>
          <p:sp>
            <p:nvSpPr>
              <p:cNvPr id="58472" name="Text Box 111"/>
              <p:cNvSpPr txBox="1">
                <a:spLocks noChangeAspect="1" noChangeArrowheads="1"/>
              </p:cNvSpPr>
              <p:nvPr/>
            </p:nvSpPr>
            <p:spPr bwMode="auto">
              <a:xfrm>
                <a:off x="1396" y="574"/>
                <a:ext cx="42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Reg</a:t>
                </a:r>
              </a:p>
            </p:txBody>
          </p:sp>
        </p:grpSp>
      </p:grpSp>
      <p:sp>
        <p:nvSpPr>
          <p:cNvPr id="58399" name="Text Box 112"/>
          <p:cNvSpPr txBox="1">
            <a:spLocks noChangeArrowheads="1"/>
          </p:cNvSpPr>
          <p:nvPr/>
        </p:nvSpPr>
        <p:spPr bwMode="auto">
          <a:xfrm>
            <a:off x="1490663" y="2006600"/>
            <a:ext cx="909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600" b="1">
                <a:latin typeface="Comic Sans MS" pitchFamily="66" charset="0"/>
              </a:rPr>
              <a:t>Cycle 1</a:t>
            </a:r>
            <a:endParaRPr kumimoji="0" lang="en-US" altLang="zh-CN" sz="1600">
              <a:latin typeface="Comic Sans MS" pitchFamily="66" charset="0"/>
            </a:endParaRPr>
          </a:p>
        </p:txBody>
      </p:sp>
      <p:sp>
        <p:nvSpPr>
          <p:cNvPr id="58400" name="Text Box 113"/>
          <p:cNvSpPr txBox="1">
            <a:spLocks noChangeArrowheads="1"/>
          </p:cNvSpPr>
          <p:nvPr/>
        </p:nvSpPr>
        <p:spPr bwMode="auto">
          <a:xfrm>
            <a:off x="2306638" y="2006600"/>
            <a:ext cx="909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600" b="1">
                <a:latin typeface="Comic Sans MS" pitchFamily="66" charset="0"/>
              </a:rPr>
              <a:t>Cycle 2</a:t>
            </a:r>
            <a:endParaRPr kumimoji="0" lang="en-US" altLang="zh-CN" sz="1600">
              <a:latin typeface="Comic Sans MS" pitchFamily="66" charset="0"/>
            </a:endParaRPr>
          </a:p>
        </p:txBody>
      </p:sp>
      <p:sp>
        <p:nvSpPr>
          <p:cNvPr id="58401" name="Text Box 114"/>
          <p:cNvSpPr txBox="1">
            <a:spLocks noChangeArrowheads="1"/>
          </p:cNvSpPr>
          <p:nvPr/>
        </p:nvSpPr>
        <p:spPr bwMode="auto">
          <a:xfrm>
            <a:off x="3171825" y="2006600"/>
            <a:ext cx="909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600" b="1">
                <a:latin typeface="Comic Sans MS" pitchFamily="66" charset="0"/>
              </a:rPr>
              <a:t>Cycle 3</a:t>
            </a:r>
            <a:endParaRPr kumimoji="0" lang="en-US" altLang="zh-CN" sz="1600">
              <a:latin typeface="Comic Sans MS" pitchFamily="66" charset="0"/>
            </a:endParaRPr>
          </a:p>
        </p:txBody>
      </p:sp>
      <p:sp>
        <p:nvSpPr>
          <p:cNvPr id="58402" name="Text Box 115"/>
          <p:cNvSpPr txBox="1">
            <a:spLocks noChangeArrowheads="1"/>
          </p:cNvSpPr>
          <p:nvPr/>
        </p:nvSpPr>
        <p:spPr bwMode="auto">
          <a:xfrm>
            <a:off x="4021138" y="2006600"/>
            <a:ext cx="909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600" b="1">
                <a:latin typeface="Comic Sans MS" pitchFamily="66" charset="0"/>
              </a:rPr>
              <a:t>Cycle 4</a:t>
            </a:r>
            <a:endParaRPr kumimoji="0" lang="en-US" altLang="zh-CN" sz="1600">
              <a:latin typeface="Comic Sans MS" pitchFamily="66" charset="0"/>
            </a:endParaRPr>
          </a:p>
        </p:txBody>
      </p:sp>
      <p:sp>
        <p:nvSpPr>
          <p:cNvPr id="58403" name="Text Box 116"/>
          <p:cNvSpPr txBox="1">
            <a:spLocks noChangeArrowheads="1"/>
          </p:cNvSpPr>
          <p:nvPr/>
        </p:nvSpPr>
        <p:spPr bwMode="auto">
          <a:xfrm>
            <a:off x="5754688" y="2006600"/>
            <a:ext cx="909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600" b="1">
                <a:latin typeface="Comic Sans MS" pitchFamily="66" charset="0"/>
              </a:rPr>
              <a:t>Cycle 6</a:t>
            </a:r>
            <a:endParaRPr kumimoji="0" lang="en-US" altLang="zh-CN" sz="1600">
              <a:latin typeface="Comic Sans MS" pitchFamily="66" charset="0"/>
            </a:endParaRPr>
          </a:p>
        </p:txBody>
      </p:sp>
      <p:sp>
        <p:nvSpPr>
          <p:cNvPr id="58404" name="Text Box 117"/>
          <p:cNvSpPr txBox="1">
            <a:spLocks noChangeArrowheads="1"/>
          </p:cNvSpPr>
          <p:nvPr/>
        </p:nvSpPr>
        <p:spPr bwMode="auto">
          <a:xfrm>
            <a:off x="6592888" y="2006600"/>
            <a:ext cx="909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600" b="1">
                <a:latin typeface="Comic Sans MS" pitchFamily="66" charset="0"/>
              </a:rPr>
              <a:t>Cycle 7</a:t>
            </a:r>
            <a:endParaRPr kumimoji="0" lang="en-US" altLang="zh-CN" sz="1600">
              <a:latin typeface="Comic Sans MS" pitchFamily="66" charset="0"/>
            </a:endParaRPr>
          </a:p>
        </p:txBody>
      </p:sp>
      <p:sp>
        <p:nvSpPr>
          <p:cNvPr id="58405" name="Text Box 118"/>
          <p:cNvSpPr txBox="1">
            <a:spLocks noChangeArrowheads="1"/>
          </p:cNvSpPr>
          <p:nvPr/>
        </p:nvSpPr>
        <p:spPr bwMode="auto">
          <a:xfrm>
            <a:off x="4840288" y="2006600"/>
            <a:ext cx="909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600" b="1">
                <a:latin typeface="Comic Sans MS" pitchFamily="66" charset="0"/>
              </a:rPr>
              <a:t>Cycle 5</a:t>
            </a:r>
            <a:endParaRPr kumimoji="0" lang="en-US" altLang="zh-CN" sz="1600">
              <a:latin typeface="Comic Sans MS" pitchFamily="66" charset="0"/>
            </a:endParaRPr>
          </a:p>
        </p:txBody>
      </p:sp>
      <p:grpSp>
        <p:nvGrpSpPr>
          <p:cNvPr id="58406" name="Group 119"/>
          <p:cNvGrpSpPr>
            <a:grpSpLocks/>
          </p:cNvGrpSpPr>
          <p:nvPr/>
        </p:nvGrpSpPr>
        <p:grpSpPr bwMode="auto">
          <a:xfrm>
            <a:off x="5040313" y="5503863"/>
            <a:ext cx="3879850" cy="700087"/>
            <a:chOff x="1962" y="1200"/>
            <a:chExt cx="1910" cy="441"/>
          </a:xfrm>
        </p:grpSpPr>
        <p:grpSp>
          <p:nvGrpSpPr>
            <p:cNvPr id="58425" name="Group 120"/>
            <p:cNvGrpSpPr>
              <a:grpSpLocks noChangeAspect="1"/>
            </p:cNvGrpSpPr>
            <p:nvPr/>
          </p:nvGrpSpPr>
          <p:grpSpPr bwMode="auto">
            <a:xfrm>
              <a:off x="2429" y="1304"/>
              <a:ext cx="221" cy="233"/>
              <a:chOff x="1374" y="528"/>
              <a:chExt cx="480" cy="432"/>
            </a:xfrm>
          </p:grpSpPr>
          <p:grpSp>
            <p:nvGrpSpPr>
              <p:cNvPr id="58454" name="Group 121"/>
              <p:cNvGrpSpPr>
                <a:grpSpLocks noChangeAspect="1"/>
              </p:cNvGrpSpPr>
              <p:nvPr/>
            </p:nvGrpSpPr>
            <p:grpSpPr bwMode="auto">
              <a:xfrm>
                <a:off x="1374" y="528"/>
                <a:ext cx="480" cy="432"/>
                <a:chOff x="1392" y="528"/>
                <a:chExt cx="480" cy="432"/>
              </a:xfrm>
            </p:grpSpPr>
            <p:sp>
              <p:nvSpPr>
                <p:cNvPr id="58456" name="Rectangle 122"/>
                <p:cNvSpPr>
                  <a:spLocks noChangeAspect="1" noChangeArrowheads="1"/>
                </p:cNvSpPr>
                <p:nvPr/>
              </p:nvSpPr>
              <p:spPr bwMode="auto">
                <a:xfrm>
                  <a:off x="1632" y="528"/>
                  <a:ext cx="240" cy="427"/>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457" name="Rectangle 123"/>
                <p:cNvSpPr>
                  <a:spLocks noChangeAspect="1" noChangeArrowheads="1"/>
                </p:cNvSpPr>
                <p:nvPr/>
              </p:nvSpPr>
              <p:spPr bwMode="auto">
                <a:xfrm>
                  <a:off x="1392" y="528"/>
                  <a:ext cx="480"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kumimoji="0" lang="en-US" altLang="zh-CN" sz="1000" b="1">
                    <a:latin typeface="Comic Sans MS" pitchFamily="66" charset="0"/>
                  </a:endParaRPr>
                </a:p>
              </p:txBody>
            </p:sp>
          </p:grpSp>
          <p:sp>
            <p:nvSpPr>
              <p:cNvPr id="58455" name="Text Box 124"/>
              <p:cNvSpPr txBox="1">
                <a:spLocks noChangeAspect="1" noChangeArrowheads="1"/>
              </p:cNvSpPr>
              <p:nvPr/>
            </p:nvSpPr>
            <p:spPr bwMode="auto">
              <a:xfrm>
                <a:off x="1400" y="57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Reg</a:t>
                </a:r>
              </a:p>
            </p:txBody>
          </p:sp>
        </p:grpSp>
        <p:sp>
          <p:nvSpPr>
            <p:cNvPr id="58426" name="Line 125"/>
            <p:cNvSpPr>
              <a:spLocks noChangeAspect="1" noChangeShapeType="1"/>
            </p:cNvSpPr>
            <p:nvPr/>
          </p:nvSpPr>
          <p:spPr bwMode="auto">
            <a:xfrm>
              <a:off x="2651" y="1351"/>
              <a:ext cx="2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27" name="Line 126"/>
            <p:cNvSpPr>
              <a:spLocks noChangeAspect="1" noChangeShapeType="1"/>
            </p:cNvSpPr>
            <p:nvPr/>
          </p:nvSpPr>
          <p:spPr bwMode="auto">
            <a:xfrm>
              <a:off x="2651" y="1490"/>
              <a:ext cx="2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428" name="Group 127"/>
            <p:cNvGrpSpPr>
              <a:grpSpLocks noChangeAspect="1"/>
            </p:cNvGrpSpPr>
            <p:nvPr/>
          </p:nvGrpSpPr>
          <p:grpSpPr bwMode="auto">
            <a:xfrm>
              <a:off x="2851" y="1235"/>
              <a:ext cx="199" cy="371"/>
              <a:chOff x="2991" y="411"/>
              <a:chExt cx="359" cy="768"/>
            </a:xfrm>
          </p:grpSpPr>
          <p:sp>
            <p:nvSpPr>
              <p:cNvPr id="58450" name="AutoShape 128"/>
              <p:cNvSpPr>
                <a:spLocks noChangeAspect="1" noChangeArrowheads="1"/>
              </p:cNvSpPr>
              <p:nvPr/>
            </p:nvSpPr>
            <p:spPr bwMode="auto">
              <a:xfrm rot="-5400000">
                <a:off x="2798" y="626"/>
                <a:ext cx="768" cy="337"/>
              </a:xfrm>
              <a:custGeom>
                <a:avLst/>
                <a:gdLst>
                  <a:gd name="T0" fmla="*/ 24 w 21600"/>
                  <a:gd name="T1" fmla="*/ 3 h 21600"/>
                  <a:gd name="T2" fmla="*/ 14 w 21600"/>
                  <a:gd name="T3" fmla="*/ 5 h 21600"/>
                  <a:gd name="T4" fmla="*/ 3 w 21600"/>
                  <a:gd name="T5" fmla="*/ 3 h 21600"/>
                  <a:gd name="T6" fmla="*/ 14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28575">
                <a:solidFill>
                  <a:schemeClr val="tx1"/>
                </a:solidFill>
                <a:miter lim="800000"/>
                <a:headEnd/>
                <a:tailEnd/>
              </a:ln>
            </p:spPr>
            <p:txBody>
              <a:bodyPr vert="eaVert" wrap="none" anchor="ctr"/>
              <a:lstStyle/>
              <a:p>
                <a:endParaRPr lang="zh-CN" altLang="en-US"/>
              </a:p>
            </p:txBody>
          </p:sp>
          <p:sp>
            <p:nvSpPr>
              <p:cNvPr id="58451" name="AutoShape 129"/>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452" name="Freeform 130"/>
              <p:cNvSpPr>
                <a:spLocks noChangeAspect="1"/>
              </p:cNvSpPr>
              <p:nvPr/>
            </p:nvSpPr>
            <p:spPr bwMode="auto">
              <a:xfrm rot="5400000">
                <a:off x="2974" y="725"/>
                <a:ext cx="218" cy="139"/>
              </a:xfrm>
              <a:custGeom>
                <a:avLst/>
                <a:gdLst>
                  <a:gd name="T0" fmla="*/ 0 w 384"/>
                  <a:gd name="T1" fmla="*/ 139 h 288"/>
                  <a:gd name="T2" fmla="*/ 109 w 384"/>
                  <a:gd name="T3" fmla="*/ 0 h 288"/>
                  <a:gd name="T4" fmla="*/ 218 w 384"/>
                  <a:gd name="T5" fmla="*/ 139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453" name="Text Box 131"/>
              <p:cNvSpPr txBox="1">
                <a:spLocks noChangeAspect="1" noChangeArrowheads="1"/>
              </p:cNvSpPr>
              <p:nvPr/>
            </p:nvSpPr>
            <p:spPr bwMode="auto">
              <a:xfrm rot="-5400000">
                <a:off x="2942" y="642"/>
                <a:ext cx="57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ALU</a:t>
                </a:r>
              </a:p>
            </p:txBody>
          </p:sp>
        </p:grpSp>
        <p:sp>
          <p:nvSpPr>
            <p:cNvPr id="58429" name="Line 132"/>
            <p:cNvSpPr>
              <a:spLocks noChangeAspect="1" noChangeShapeType="1"/>
            </p:cNvSpPr>
            <p:nvPr/>
          </p:nvSpPr>
          <p:spPr bwMode="auto">
            <a:xfrm>
              <a:off x="3052" y="1421"/>
              <a:ext cx="2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0" name="Line 133"/>
            <p:cNvSpPr>
              <a:spLocks noChangeAspect="1" noChangeShapeType="1"/>
            </p:cNvSpPr>
            <p:nvPr/>
          </p:nvSpPr>
          <p:spPr bwMode="auto">
            <a:xfrm>
              <a:off x="3475" y="1421"/>
              <a:ext cx="2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431" name="Group 134"/>
            <p:cNvGrpSpPr>
              <a:grpSpLocks noChangeAspect="1"/>
            </p:cNvGrpSpPr>
            <p:nvPr/>
          </p:nvGrpSpPr>
          <p:grpSpPr bwMode="auto">
            <a:xfrm>
              <a:off x="3209" y="1305"/>
              <a:ext cx="275" cy="232"/>
              <a:chOff x="3853" y="576"/>
              <a:chExt cx="594" cy="480"/>
            </a:xfrm>
          </p:grpSpPr>
          <p:sp>
            <p:nvSpPr>
              <p:cNvPr id="58448" name="Rectangle 135"/>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p:spPr>
            <p:txBody>
              <a:bodyPr wrap="none" anchor="ctr"/>
              <a:lstStyle/>
              <a:p>
                <a:pPr algn="r" eaLnBrk="0" hangingPunct="0"/>
                <a:endParaRPr kumimoji="0" lang="en-US" altLang="zh-CN" sz="1000" b="1">
                  <a:latin typeface="Comic Sans MS" pitchFamily="66" charset="0"/>
                </a:endParaRPr>
              </a:p>
            </p:txBody>
          </p:sp>
          <p:sp>
            <p:nvSpPr>
              <p:cNvPr id="58449" name="Text Box 136"/>
              <p:cNvSpPr txBox="1">
                <a:spLocks noChangeAspect="1" noChangeArrowheads="1"/>
              </p:cNvSpPr>
              <p:nvPr/>
            </p:nvSpPr>
            <p:spPr bwMode="auto">
              <a:xfrm>
                <a:off x="3853" y="628"/>
                <a:ext cx="59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DMem</a:t>
                </a:r>
              </a:p>
            </p:txBody>
          </p:sp>
        </p:grpSp>
        <p:sp>
          <p:nvSpPr>
            <p:cNvPr id="58432" name="Freeform 137"/>
            <p:cNvSpPr>
              <a:spLocks noChangeAspect="1"/>
            </p:cNvSpPr>
            <p:nvPr/>
          </p:nvSpPr>
          <p:spPr bwMode="auto">
            <a:xfrm>
              <a:off x="3208" y="1421"/>
              <a:ext cx="332" cy="185"/>
            </a:xfrm>
            <a:custGeom>
              <a:avLst/>
              <a:gdLst>
                <a:gd name="T0" fmla="*/ 0 w 816"/>
                <a:gd name="T1" fmla="*/ 0 h 384"/>
                <a:gd name="T2" fmla="*/ 0 w 816"/>
                <a:gd name="T3" fmla="*/ 185 h 384"/>
                <a:gd name="T4" fmla="*/ 293 w 816"/>
                <a:gd name="T5" fmla="*/ 185 h 384"/>
                <a:gd name="T6" fmla="*/ 293 w 816"/>
                <a:gd name="T7" fmla="*/ 69 h 384"/>
                <a:gd name="T8" fmla="*/ 332 w 816"/>
                <a:gd name="T9" fmla="*/ 69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433" name="Line 138"/>
            <p:cNvSpPr>
              <a:spLocks noChangeAspect="1" noChangeShapeType="1"/>
            </p:cNvSpPr>
            <p:nvPr/>
          </p:nvSpPr>
          <p:spPr bwMode="auto">
            <a:xfrm>
              <a:off x="2199" y="1491"/>
              <a:ext cx="23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4" name="Line 139"/>
            <p:cNvSpPr>
              <a:spLocks noChangeAspect="1" noChangeShapeType="1"/>
            </p:cNvSpPr>
            <p:nvPr/>
          </p:nvSpPr>
          <p:spPr bwMode="auto">
            <a:xfrm>
              <a:off x="2169" y="1351"/>
              <a:ext cx="25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435" name="Group 140"/>
            <p:cNvGrpSpPr>
              <a:grpSpLocks noChangeAspect="1"/>
            </p:cNvGrpSpPr>
            <p:nvPr/>
          </p:nvGrpSpPr>
          <p:grpSpPr bwMode="auto">
            <a:xfrm>
              <a:off x="1962" y="1305"/>
              <a:ext cx="290" cy="232"/>
              <a:chOff x="1123" y="576"/>
              <a:chExt cx="626" cy="480"/>
            </a:xfrm>
          </p:grpSpPr>
          <p:sp>
            <p:nvSpPr>
              <p:cNvPr id="58446" name="Rectangle 141"/>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p:spPr>
            <p:txBody>
              <a:bodyPr wrap="none" anchor="ctr"/>
              <a:lstStyle/>
              <a:p>
                <a:pPr algn="r" eaLnBrk="0" hangingPunct="0"/>
                <a:endParaRPr kumimoji="0" lang="en-US" altLang="zh-CN" sz="1000" b="1">
                  <a:latin typeface="Comic Sans MS" pitchFamily="66" charset="0"/>
                </a:endParaRPr>
              </a:p>
            </p:txBody>
          </p:sp>
          <p:sp>
            <p:nvSpPr>
              <p:cNvPr id="58447" name="Text Box 142"/>
              <p:cNvSpPr txBox="1">
                <a:spLocks noChangeAspect="1" noChangeArrowheads="1"/>
              </p:cNvSpPr>
              <p:nvPr/>
            </p:nvSpPr>
            <p:spPr bwMode="auto">
              <a:xfrm>
                <a:off x="1123" y="628"/>
                <a:ext cx="626"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Ifetch</a:t>
                </a:r>
              </a:p>
            </p:txBody>
          </p:sp>
        </p:grpSp>
        <p:grpSp>
          <p:nvGrpSpPr>
            <p:cNvPr id="58436" name="Group 143"/>
            <p:cNvGrpSpPr>
              <a:grpSpLocks/>
            </p:cNvGrpSpPr>
            <p:nvPr/>
          </p:nvGrpSpPr>
          <p:grpSpPr bwMode="auto">
            <a:xfrm>
              <a:off x="2288" y="1200"/>
              <a:ext cx="1297" cy="441"/>
              <a:chOff x="2112" y="528"/>
              <a:chExt cx="2088" cy="681"/>
            </a:xfrm>
          </p:grpSpPr>
          <p:sp>
            <p:nvSpPr>
              <p:cNvPr id="58442" name="Rectangle 144"/>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443" name="Rectangle 145"/>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444" name="Rectangle 146"/>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445" name="Rectangle 147"/>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grpSp>
        <p:grpSp>
          <p:nvGrpSpPr>
            <p:cNvPr id="58437" name="Group 148"/>
            <p:cNvGrpSpPr>
              <a:grpSpLocks noChangeAspect="1"/>
            </p:cNvGrpSpPr>
            <p:nvPr/>
          </p:nvGrpSpPr>
          <p:grpSpPr bwMode="auto">
            <a:xfrm flipH="1">
              <a:off x="3649" y="1296"/>
              <a:ext cx="223" cy="233"/>
              <a:chOff x="1374" y="528"/>
              <a:chExt cx="480" cy="432"/>
            </a:xfrm>
          </p:grpSpPr>
          <p:grpSp>
            <p:nvGrpSpPr>
              <p:cNvPr id="58438" name="Group 149"/>
              <p:cNvGrpSpPr>
                <a:grpSpLocks noChangeAspect="1"/>
              </p:cNvGrpSpPr>
              <p:nvPr/>
            </p:nvGrpSpPr>
            <p:grpSpPr bwMode="auto">
              <a:xfrm>
                <a:off x="1374" y="528"/>
                <a:ext cx="480" cy="432"/>
                <a:chOff x="1392" y="528"/>
                <a:chExt cx="480" cy="432"/>
              </a:xfrm>
            </p:grpSpPr>
            <p:sp>
              <p:nvSpPr>
                <p:cNvPr id="58440" name="Rectangle 150"/>
                <p:cNvSpPr>
                  <a:spLocks noChangeAspect="1" noChangeArrowheads="1"/>
                </p:cNvSpPr>
                <p:nvPr/>
              </p:nvSpPr>
              <p:spPr bwMode="auto">
                <a:xfrm>
                  <a:off x="1632" y="528"/>
                  <a:ext cx="240" cy="427"/>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endParaRPr lang="en-US" altLang="zh-CN"/>
                </a:p>
              </p:txBody>
            </p:sp>
            <p:sp>
              <p:nvSpPr>
                <p:cNvPr id="58441" name="Rectangle 151"/>
                <p:cNvSpPr>
                  <a:spLocks noChangeAspect="1" noChangeArrowheads="1"/>
                </p:cNvSpPr>
                <p:nvPr/>
              </p:nvSpPr>
              <p:spPr bwMode="auto">
                <a:xfrm>
                  <a:off x="1392" y="528"/>
                  <a:ext cx="480"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kumimoji="0" lang="en-US" altLang="zh-CN" sz="1000" b="1">
                    <a:latin typeface="Comic Sans MS" pitchFamily="66" charset="0"/>
                  </a:endParaRPr>
                </a:p>
              </p:txBody>
            </p:sp>
          </p:grpSp>
          <p:sp>
            <p:nvSpPr>
              <p:cNvPr id="58439" name="Text Box 152"/>
              <p:cNvSpPr txBox="1">
                <a:spLocks noChangeAspect="1" noChangeArrowheads="1"/>
              </p:cNvSpPr>
              <p:nvPr/>
            </p:nvSpPr>
            <p:spPr bwMode="auto">
              <a:xfrm>
                <a:off x="1396" y="574"/>
                <a:ext cx="42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CN" sz="1000" b="1">
                    <a:latin typeface="Comic Sans MS" pitchFamily="66" charset="0"/>
                  </a:rPr>
                  <a:t>Reg</a:t>
                </a:r>
              </a:p>
            </p:txBody>
          </p:sp>
        </p:grpSp>
      </p:grpSp>
      <p:sp>
        <p:nvSpPr>
          <p:cNvPr id="58407" name="Line 153"/>
          <p:cNvSpPr>
            <a:spLocks noChangeShapeType="1"/>
          </p:cNvSpPr>
          <p:nvPr/>
        </p:nvSpPr>
        <p:spPr bwMode="auto">
          <a:xfrm>
            <a:off x="2362200" y="1981200"/>
            <a:ext cx="0" cy="46482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08" name="Line 154"/>
          <p:cNvSpPr>
            <a:spLocks noChangeShapeType="1"/>
          </p:cNvSpPr>
          <p:nvPr/>
        </p:nvSpPr>
        <p:spPr bwMode="auto">
          <a:xfrm>
            <a:off x="4876800" y="1981200"/>
            <a:ext cx="0" cy="46482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09" name="Line 155"/>
          <p:cNvSpPr>
            <a:spLocks noChangeShapeType="1"/>
          </p:cNvSpPr>
          <p:nvPr/>
        </p:nvSpPr>
        <p:spPr bwMode="auto">
          <a:xfrm>
            <a:off x="4038600" y="1981200"/>
            <a:ext cx="0" cy="46482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0" name="Line 156"/>
          <p:cNvSpPr>
            <a:spLocks noChangeShapeType="1"/>
          </p:cNvSpPr>
          <p:nvPr/>
        </p:nvSpPr>
        <p:spPr bwMode="auto">
          <a:xfrm>
            <a:off x="3200400" y="1981200"/>
            <a:ext cx="0" cy="46482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1" name="Line 157"/>
          <p:cNvSpPr>
            <a:spLocks noChangeShapeType="1"/>
          </p:cNvSpPr>
          <p:nvPr/>
        </p:nvSpPr>
        <p:spPr bwMode="auto">
          <a:xfrm>
            <a:off x="6629400" y="1981200"/>
            <a:ext cx="0" cy="46482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2" name="Line 158"/>
          <p:cNvSpPr>
            <a:spLocks noChangeShapeType="1"/>
          </p:cNvSpPr>
          <p:nvPr/>
        </p:nvSpPr>
        <p:spPr bwMode="auto">
          <a:xfrm>
            <a:off x="5730875" y="1981200"/>
            <a:ext cx="0" cy="46482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3" name="Line 159"/>
          <p:cNvSpPr>
            <a:spLocks noChangeShapeType="1"/>
          </p:cNvSpPr>
          <p:nvPr/>
        </p:nvSpPr>
        <p:spPr bwMode="auto">
          <a:xfrm>
            <a:off x="7467600" y="1981200"/>
            <a:ext cx="0" cy="46482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414" name="Group 160"/>
          <p:cNvGrpSpPr>
            <a:grpSpLocks/>
          </p:cNvGrpSpPr>
          <p:nvPr/>
        </p:nvGrpSpPr>
        <p:grpSpPr bwMode="auto">
          <a:xfrm>
            <a:off x="4038600" y="4724400"/>
            <a:ext cx="4343400" cy="700088"/>
            <a:chOff x="2544" y="2976"/>
            <a:chExt cx="2736" cy="441"/>
          </a:xfrm>
        </p:grpSpPr>
        <p:sp>
          <p:nvSpPr>
            <p:cNvPr id="58415" name="AutoShape 161"/>
            <p:cNvSpPr>
              <a:spLocks noChangeArrowheads="1"/>
            </p:cNvSpPr>
            <p:nvPr/>
          </p:nvSpPr>
          <p:spPr bwMode="auto">
            <a:xfrm>
              <a:off x="2544" y="3024"/>
              <a:ext cx="480" cy="384"/>
            </a:xfrm>
            <a:prstGeom prst="cloudCallout">
              <a:avLst>
                <a:gd name="adj1" fmla="val 21875"/>
                <a:gd name="adj2" fmla="val 36981"/>
              </a:avLst>
            </a:prstGeom>
            <a:solidFill>
              <a:srgbClr val="0FEFEA"/>
            </a:solidFill>
            <a:ln w="28575">
              <a:solidFill>
                <a:schemeClr val="tx1"/>
              </a:solidFill>
              <a:round/>
              <a:headEnd/>
              <a:tailEnd/>
            </a:ln>
          </p:spPr>
          <p:txBody>
            <a:bodyPr wrap="none" anchor="ctr"/>
            <a:lstStyle/>
            <a:p>
              <a:pPr algn="ctr" eaLnBrk="0" hangingPunct="0"/>
              <a:r>
                <a:rPr kumimoji="0" lang="en-US" altLang="zh-CN" sz="1600" b="1">
                  <a:latin typeface="Comic Sans MS" pitchFamily="66" charset="0"/>
                </a:rPr>
                <a:t>Bubble</a:t>
              </a:r>
            </a:p>
          </p:txBody>
        </p:sp>
        <p:sp>
          <p:nvSpPr>
            <p:cNvPr id="58416" name="AutoShape 162"/>
            <p:cNvSpPr>
              <a:spLocks noChangeArrowheads="1"/>
            </p:cNvSpPr>
            <p:nvPr/>
          </p:nvSpPr>
          <p:spPr bwMode="auto">
            <a:xfrm>
              <a:off x="3600" y="3024"/>
              <a:ext cx="528"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p>
              <a:pPr algn="ctr" eaLnBrk="0" hangingPunct="0"/>
              <a:r>
                <a:rPr kumimoji="0" lang="en-US" altLang="zh-CN" sz="1600" b="1">
                  <a:latin typeface="Comic Sans MS" pitchFamily="66" charset="0"/>
                </a:rPr>
                <a:t>Bubble</a:t>
              </a:r>
            </a:p>
          </p:txBody>
        </p:sp>
        <p:sp>
          <p:nvSpPr>
            <p:cNvPr id="58417" name="AutoShape 163"/>
            <p:cNvSpPr>
              <a:spLocks noChangeArrowheads="1"/>
            </p:cNvSpPr>
            <p:nvPr/>
          </p:nvSpPr>
          <p:spPr bwMode="auto">
            <a:xfrm>
              <a:off x="4176" y="3024"/>
              <a:ext cx="528"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p>
              <a:pPr algn="ctr" eaLnBrk="0" hangingPunct="0"/>
              <a:r>
                <a:rPr kumimoji="0" lang="en-US" altLang="zh-CN" sz="1600" b="1">
                  <a:latin typeface="Comic Sans MS" pitchFamily="66" charset="0"/>
                </a:rPr>
                <a:t>Bubble</a:t>
              </a:r>
            </a:p>
          </p:txBody>
        </p:sp>
        <p:sp>
          <p:nvSpPr>
            <p:cNvPr id="58418" name="AutoShape 164"/>
            <p:cNvSpPr>
              <a:spLocks noChangeArrowheads="1"/>
            </p:cNvSpPr>
            <p:nvPr/>
          </p:nvSpPr>
          <p:spPr bwMode="auto">
            <a:xfrm>
              <a:off x="4752" y="3024"/>
              <a:ext cx="528"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p>
              <a:pPr algn="ctr" eaLnBrk="0" hangingPunct="0"/>
              <a:r>
                <a:rPr kumimoji="0" lang="en-US" altLang="zh-CN" sz="1600" b="1">
                  <a:latin typeface="Comic Sans MS" pitchFamily="66" charset="0"/>
                </a:rPr>
                <a:t>Bubble</a:t>
              </a:r>
            </a:p>
          </p:txBody>
        </p:sp>
        <p:sp>
          <p:nvSpPr>
            <p:cNvPr id="58419" name="AutoShape 165"/>
            <p:cNvSpPr>
              <a:spLocks noChangeArrowheads="1"/>
            </p:cNvSpPr>
            <p:nvPr/>
          </p:nvSpPr>
          <p:spPr bwMode="auto">
            <a:xfrm>
              <a:off x="3072" y="3024"/>
              <a:ext cx="528"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p>
              <a:pPr algn="ctr" eaLnBrk="0" hangingPunct="0"/>
              <a:r>
                <a:rPr kumimoji="0" lang="en-US" altLang="zh-CN" sz="1600" b="1">
                  <a:latin typeface="Comic Sans MS" pitchFamily="66" charset="0"/>
                </a:rPr>
                <a:t>Bubble</a:t>
              </a:r>
            </a:p>
          </p:txBody>
        </p:sp>
        <p:grpSp>
          <p:nvGrpSpPr>
            <p:cNvPr id="58420" name="Group 166"/>
            <p:cNvGrpSpPr>
              <a:grpSpLocks/>
            </p:cNvGrpSpPr>
            <p:nvPr/>
          </p:nvGrpSpPr>
          <p:grpSpPr bwMode="auto">
            <a:xfrm>
              <a:off x="3051" y="2976"/>
              <a:ext cx="1660" cy="441"/>
              <a:chOff x="2112" y="528"/>
              <a:chExt cx="2088" cy="681"/>
            </a:xfrm>
          </p:grpSpPr>
          <p:sp>
            <p:nvSpPr>
              <p:cNvPr id="58421" name="Rectangle 16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422" name="Rectangle 16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423" name="Rectangle 16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sp>
            <p:nvSpPr>
              <p:cNvPr id="58424" name="Rectangle 17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p:spPr>
            <p:txBody>
              <a:bodyPr wrap="none" anchor="ctr"/>
              <a:lstStyle/>
              <a:p>
                <a:endParaRPr lang="en-US" altLang="zh-CN"/>
              </a:p>
            </p:txBody>
          </p:sp>
        </p:grpSp>
      </p:gr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30</a:t>
            </a:fld>
            <a:endParaRPr lang="en-US" altLang="zh-CN"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09D0C62-F9CC-4C8E-A6F5-0CA41BD60640}" type="datetime1">
              <a:rPr lang="zh-CN" altLang="en-US" sz="1400" smtClean="0"/>
              <a:t>2021/11/7</a:t>
            </a:fld>
            <a:endParaRPr lang="en-US" altLang="zh-CN" sz="1400" smtClean="0"/>
          </a:p>
        </p:txBody>
      </p:sp>
      <p:sp>
        <p:nvSpPr>
          <p:cNvPr id="5939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59397" name="Rectangle 2"/>
          <p:cNvSpPr>
            <a:spLocks noGrp="1" noChangeArrowheads="1"/>
          </p:cNvSpPr>
          <p:nvPr>
            <p:ph type="title"/>
          </p:nvPr>
        </p:nvSpPr>
        <p:spPr>
          <a:xfrm>
            <a:off x="685800" y="228600"/>
            <a:ext cx="7861300" cy="538163"/>
          </a:xfrm>
          <a:noFill/>
        </p:spPr>
        <p:txBody>
          <a:bodyPr wrap="none" lIns="63500" tIns="25400" rIns="63500" bIns="25400" anchor="t">
            <a:spAutoFit/>
          </a:bodyPr>
          <a:lstStyle/>
          <a:p>
            <a:pPr eaLnBrk="1" hangingPunct="1"/>
            <a:r>
              <a:rPr lang="en-US" altLang="en-US" sz="3200" smtClean="0"/>
              <a:t>Solution 2: Delay R-type’s Write by One Cycle</a:t>
            </a:r>
          </a:p>
        </p:txBody>
      </p:sp>
      <p:sp>
        <p:nvSpPr>
          <p:cNvPr id="59398" name="Rectangle 3"/>
          <p:cNvSpPr>
            <a:spLocks noGrp="1" noChangeArrowheads="1"/>
          </p:cNvSpPr>
          <p:nvPr>
            <p:ph type="body" idx="1"/>
          </p:nvPr>
        </p:nvSpPr>
        <p:spPr>
          <a:xfrm>
            <a:off x="342900" y="838200"/>
            <a:ext cx="8191500" cy="2084388"/>
          </a:xfrm>
          <a:noFill/>
        </p:spPr>
        <p:txBody>
          <a:bodyPr lIns="63500" tIns="25400" rIns="63500" bIns="25400">
            <a:spAutoFit/>
          </a:bodyPr>
          <a:lstStyle/>
          <a:p>
            <a:pPr eaLnBrk="1" hangingPunct="1"/>
            <a:r>
              <a:rPr lang="en-US" altLang="en-US" sz="2800" smtClean="0"/>
              <a:t>Delay R-type’s register write by one cycle:</a:t>
            </a:r>
          </a:p>
          <a:p>
            <a:pPr lvl="1" eaLnBrk="1" hangingPunct="1"/>
            <a:r>
              <a:rPr lang="en-US" altLang="en-US" sz="2400" smtClean="0"/>
              <a:t>Now R-type instructions also use Reg File’s write port at Stage 5</a:t>
            </a:r>
            <a:br>
              <a:rPr lang="en-US" altLang="en-US" sz="2400" smtClean="0"/>
            </a:br>
            <a:endParaRPr lang="en-US" altLang="en-US" sz="2400" smtClean="0"/>
          </a:p>
          <a:p>
            <a:pPr lvl="1" eaLnBrk="1" hangingPunct="1"/>
            <a:r>
              <a:rPr lang="en-US" altLang="en-US" sz="2400" smtClean="0"/>
              <a:t>Mem stage is a </a:t>
            </a:r>
            <a:r>
              <a:rPr lang="en-US" altLang="en-US" sz="2400" smtClean="0">
                <a:solidFill>
                  <a:schemeClr val="accent2"/>
                </a:solidFill>
              </a:rPr>
              <a:t>NOP </a:t>
            </a:r>
            <a:r>
              <a:rPr lang="en-US" altLang="en-US" sz="2400" smtClean="0"/>
              <a:t>stage: nothing is being done.</a:t>
            </a:r>
          </a:p>
        </p:txBody>
      </p:sp>
      <p:sp>
        <p:nvSpPr>
          <p:cNvPr id="59399" name="Rectangle 4"/>
          <p:cNvSpPr>
            <a:spLocks noChangeArrowheads="1"/>
          </p:cNvSpPr>
          <p:nvPr/>
        </p:nvSpPr>
        <p:spPr bwMode="auto">
          <a:xfrm>
            <a:off x="214313" y="3429000"/>
            <a:ext cx="6889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Clock</a:t>
            </a:r>
          </a:p>
        </p:txBody>
      </p:sp>
      <p:grpSp>
        <p:nvGrpSpPr>
          <p:cNvPr id="59400" name="Group 5"/>
          <p:cNvGrpSpPr>
            <a:grpSpLocks/>
          </p:cNvGrpSpPr>
          <p:nvPr/>
        </p:nvGrpSpPr>
        <p:grpSpPr bwMode="auto">
          <a:xfrm>
            <a:off x="622300" y="3416300"/>
            <a:ext cx="7912100" cy="254000"/>
            <a:chOff x="392" y="2152"/>
            <a:chExt cx="4984" cy="160"/>
          </a:xfrm>
        </p:grpSpPr>
        <p:grpSp>
          <p:nvGrpSpPr>
            <p:cNvPr id="59523" name="Group 6"/>
            <p:cNvGrpSpPr>
              <a:grpSpLocks/>
            </p:cNvGrpSpPr>
            <p:nvPr/>
          </p:nvGrpSpPr>
          <p:grpSpPr bwMode="auto">
            <a:xfrm>
              <a:off x="624" y="2152"/>
              <a:ext cx="520" cy="160"/>
              <a:chOff x="624" y="2152"/>
              <a:chExt cx="520" cy="160"/>
            </a:xfrm>
          </p:grpSpPr>
          <p:sp>
            <p:nvSpPr>
              <p:cNvPr id="59566" name="Line 7"/>
              <p:cNvSpPr>
                <a:spLocks noChangeShapeType="1"/>
              </p:cNvSpPr>
              <p:nvPr/>
            </p:nvSpPr>
            <p:spPr bwMode="auto">
              <a:xfrm>
                <a:off x="632" y="230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67" name="Line 8"/>
              <p:cNvSpPr>
                <a:spLocks noChangeShapeType="1"/>
              </p:cNvSpPr>
              <p:nvPr/>
            </p:nvSpPr>
            <p:spPr bwMode="auto">
              <a:xfrm>
                <a:off x="624" y="216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68" name="Line 9"/>
              <p:cNvSpPr>
                <a:spLocks noChangeShapeType="1"/>
              </p:cNvSpPr>
              <p:nvPr/>
            </p:nvSpPr>
            <p:spPr bwMode="auto">
              <a:xfrm flipV="1">
                <a:off x="912" y="215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69" name="Line 10"/>
              <p:cNvSpPr>
                <a:spLocks noChangeShapeType="1"/>
              </p:cNvSpPr>
              <p:nvPr/>
            </p:nvSpPr>
            <p:spPr bwMode="auto">
              <a:xfrm>
                <a:off x="920" y="216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24" name="Group 11"/>
            <p:cNvGrpSpPr>
              <a:grpSpLocks/>
            </p:cNvGrpSpPr>
            <p:nvPr/>
          </p:nvGrpSpPr>
          <p:grpSpPr bwMode="auto">
            <a:xfrm>
              <a:off x="1152" y="2152"/>
              <a:ext cx="520" cy="160"/>
              <a:chOff x="1152" y="2152"/>
              <a:chExt cx="520" cy="160"/>
            </a:xfrm>
          </p:grpSpPr>
          <p:sp>
            <p:nvSpPr>
              <p:cNvPr id="59562" name="Line 12"/>
              <p:cNvSpPr>
                <a:spLocks noChangeShapeType="1"/>
              </p:cNvSpPr>
              <p:nvPr/>
            </p:nvSpPr>
            <p:spPr bwMode="auto">
              <a:xfrm>
                <a:off x="1160" y="230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63" name="Line 13"/>
              <p:cNvSpPr>
                <a:spLocks noChangeShapeType="1"/>
              </p:cNvSpPr>
              <p:nvPr/>
            </p:nvSpPr>
            <p:spPr bwMode="auto">
              <a:xfrm>
                <a:off x="1152" y="216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64" name="Line 14"/>
              <p:cNvSpPr>
                <a:spLocks noChangeShapeType="1"/>
              </p:cNvSpPr>
              <p:nvPr/>
            </p:nvSpPr>
            <p:spPr bwMode="auto">
              <a:xfrm flipV="1">
                <a:off x="1440" y="215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65" name="Line 15"/>
              <p:cNvSpPr>
                <a:spLocks noChangeShapeType="1"/>
              </p:cNvSpPr>
              <p:nvPr/>
            </p:nvSpPr>
            <p:spPr bwMode="auto">
              <a:xfrm>
                <a:off x="1448" y="216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25" name="Group 16"/>
            <p:cNvGrpSpPr>
              <a:grpSpLocks/>
            </p:cNvGrpSpPr>
            <p:nvPr/>
          </p:nvGrpSpPr>
          <p:grpSpPr bwMode="auto">
            <a:xfrm>
              <a:off x="1680" y="2152"/>
              <a:ext cx="520" cy="160"/>
              <a:chOff x="1680" y="2152"/>
              <a:chExt cx="520" cy="160"/>
            </a:xfrm>
          </p:grpSpPr>
          <p:sp>
            <p:nvSpPr>
              <p:cNvPr id="59558" name="Line 17"/>
              <p:cNvSpPr>
                <a:spLocks noChangeShapeType="1"/>
              </p:cNvSpPr>
              <p:nvPr/>
            </p:nvSpPr>
            <p:spPr bwMode="auto">
              <a:xfrm>
                <a:off x="1688" y="230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59" name="Line 18"/>
              <p:cNvSpPr>
                <a:spLocks noChangeShapeType="1"/>
              </p:cNvSpPr>
              <p:nvPr/>
            </p:nvSpPr>
            <p:spPr bwMode="auto">
              <a:xfrm>
                <a:off x="1680" y="216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60" name="Line 19"/>
              <p:cNvSpPr>
                <a:spLocks noChangeShapeType="1"/>
              </p:cNvSpPr>
              <p:nvPr/>
            </p:nvSpPr>
            <p:spPr bwMode="auto">
              <a:xfrm flipV="1">
                <a:off x="1968" y="215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61" name="Line 20"/>
              <p:cNvSpPr>
                <a:spLocks noChangeShapeType="1"/>
              </p:cNvSpPr>
              <p:nvPr/>
            </p:nvSpPr>
            <p:spPr bwMode="auto">
              <a:xfrm>
                <a:off x="1976" y="216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26" name="Group 21"/>
            <p:cNvGrpSpPr>
              <a:grpSpLocks/>
            </p:cNvGrpSpPr>
            <p:nvPr/>
          </p:nvGrpSpPr>
          <p:grpSpPr bwMode="auto">
            <a:xfrm>
              <a:off x="2208" y="2152"/>
              <a:ext cx="520" cy="160"/>
              <a:chOff x="2208" y="2152"/>
              <a:chExt cx="520" cy="160"/>
            </a:xfrm>
          </p:grpSpPr>
          <p:sp>
            <p:nvSpPr>
              <p:cNvPr id="59554" name="Line 22"/>
              <p:cNvSpPr>
                <a:spLocks noChangeShapeType="1"/>
              </p:cNvSpPr>
              <p:nvPr/>
            </p:nvSpPr>
            <p:spPr bwMode="auto">
              <a:xfrm>
                <a:off x="2216" y="230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55" name="Line 23"/>
              <p:cNvSpPr>
                <a:spLocks noChangeShapeType="1"/>
              </p:cNvSpPr>
              <p:nvPr/>
            </p:nvSpPr>
            <p:spPr bwMode="auto">
              <a:xfrm>
                <a:off x="2208" y="216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56" name="Line 24"/>
              <p:cNvSpPr>
                <a:spLocks noChangeShapeType="1"/>
              </p:cNvSpPr>
              <p:nvPr/>
            </p:nvSpPr>
            <p:spPr bwMode="auto">
              <a:xfrm flipV="1">
                <a:off x="2496" y="215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57" name="Line 25"/>
              <p:cNvSpPr>
                <a:spLocks noChangeShapeType="1"/>
              </p:cNvSpPr>
              <p:nvPr/>
            </p:nvSpPr>
            <p:spPr bwMode="auto">
              <a:xfrm>
                <a:off x="2504" y="216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27" name="Group 26"/>
            <p:cNvGrpSpPr>
              <a:grpSpLocks/>
            </p:cNvGrpSpPr>
            <p:nvPr/>
          </p:nvGrpSpPr>
          <p:grpSpPr bwMode="auto">
            <a:xfrm>
              <a:off x="2736" y="2152"/>
              <a:ext cx="520" cy="160"/>
              <a:chOff x="2736" y="2152"/>
              <a:chExt cx="520" cy="160"/>
            </a:xfrm>
          </p:grpSpPr>
          <p:sp>
            <p:nvSpPr>
              <p:cNvPr id="59550" name="Line 27"/>
              <p:cNvSpPr>
                <a:spLocks noChangeShapeType="1"/>
              </p:cNvSpPr>
              <p:nvPr/>
            </p:nvSpPr>
            <p:spPr bwMode="auto">
              <a:xfrm>
                <a:off x="2744" y="230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51" name="Line 28"/>
              <p:cNvSpPr>
                <a:spLocks noChangeShapeType="1"/>
              </p:cNvSpPr>
              <p:nvPr/>
            </p:nvSpPr>
            <p:spPr bwMode="auto">
              <a:xfrm>
                <a:off x="2736" y="216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52" name="Line 29"/>
              <p:cNvSpPr>
                <a:spLocks noChangeShapeType="1"/>
              </p:cNvSpPr>
              <p:nvPr/>
            </p:nvSpPr>
            <p:spPr bwMode="auto">
              <a:xfrm flipV="1">
                <a:off x="3024" y="215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53" name="Line 30"/>
              <p:cNvSpPr>
                <a:spLocks noChangeShapeType="1"/>
              </p:cNvSpPr>
              <p:nvPr/>
            </p:nvSpPr>
            <p:spPr bwMode="auto">
              <a:xfrm>
                <a:off x="3032" y="216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28" name="Group 31"/>
            <p:cNvGrpSpPr>
              <a:grpSpLocks/>
            </p:cNvGrpSpPr>
            <p:nvPr/>
          </p:nvGrpSpPr>
          <p:grpSpPr bwMode="auto">
            <a:xfrm>
              <a:off x="3264" y="2152"/>
              <a:ext cx="520" cy="160"/>
              <a:chOff x="3264" y="2152"/>
              <a:chExt cx="520" cy="160"/>
            </a:xfrm>
          </p:grpSpPr>
          <p:sp>
            <p:nvSpPr>
              <p:cNvPr id="59546" name="Line 32"/>
              <p:cNvSpPr>
                <a:spLocks noChangeShapeType="1"/>
              </p:cNvSpPr>
              <p:nvPr/>
            </p:nvSpPr>
            <p:spPr bwMode="auto">
              <a:xfrm>
                <a:off x="3272" y="230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47" name="Line 33"/>
              <p:cNvSpPr>
                <a:spLocks noChangeShapeType="1"/>
              </p:cNvSpPr>
              <p:nvPr/>
            </p:nvSpPr>
            <p:spPr bwMode="auto">
              <a:xfrm>
                <a:off x="3264" y="216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48" name="Line 34"/>
              <p:cNvSpPr>
                <a:spLocks noChangeShapeType="1"/>
              </p:cNvSpPr>
              <p:nvPr/>
            </p:nvSpPr>
            <p:spPr bwMode="auto">
              <a:xfrm flipV="1">
                <a:off x="3552" y="215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49" name="Line 35"/>
              <p:cNvSpPr>
                <a:spLocks noChangeShapeType="1"/>
              </p:cNvSpPr>
              <p:nvPr/>
            </p:nvSpPr>
            <p:spPr bwMode="auto">
              <a:xfrm>
                <a:off x="3560" y="216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29" name="Group 36"/>
            <p:cNvGrpSpPr>
              <a:grpSpLocks/>
            </p:cNvGrpSpPr>
            <p:nvPr/>
          </p:nvGrpSpPr>
          <p:grpSpPr bwMode="auto">
            <a:xfrm>
              <a:off x="3792" y="2152"/>
              <a:ext cx="520" cy="160"/>
              <a:chOff x="3792" y="2152"/>
              <a:chExt cx="520" cy="160"/>
            </a:xfrm>
          </p:grpSpPr>
          <p:sp>
            <p:nvSpPr>
              <p:cNvPr id="59542" name="Line 37"/>
              <p:cNvSpPr>
                <a:spLocks noChangeShapeType="1"/>
              </p:cNvSpPr>
              <p:nvPr/>
            </p:nvSpPr>
            <p:spPr bwMode="auto">
              <a:xfrm>
                <a:off x="3800" y="230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43" name="Line 38"/>
              <p:cNvSpPr>
                <a:spLocks noChangeShapeType="1"/>
              </p:cNvSpPr>
              <p:nvPr/>
            </p:nvSpPr>
            <p:spPr bwMode="auto">
              <a:xfrm>
                <a:off x="3792" y="216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44" name="Line 39"/>
              <p:cNvSpPr>
                <a:spLocks noChangeShapeType="1"/>
              </p:cNvSpPr>
              <p:nvPr/>
            </p:nvSpPr>
            <p:spPr bwMode="auto">
              <a:xfrm flipV="1">
                <a:off x="4080" y="215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45" name="Line 40"/>
              <p:cNvSpPr>
                <a:spLocks noChangeShapeType="1"/>
              </p:cNvSpPr>
              <p:nvPr/>
            </p:nvSpPr>
            <p:spPr bwMode="auto">
              <a:xfrm>
                <a:off x="4088" y="216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530" name="Group 41"/>
            <p:cNvGrpSpPr>
              <a:grpSpLocks/>
            </p:cNvGrpSpPr>
            <p:nvPr/>
          </p:nvGrpSpPr>
          <p:grpSpPr bwMode="auto">
            <a:xfrm>
              <a:off x="4320" y="2152"/>
              <a:ext cx="520" cy="160"/>
              <a:chOff x="4320" y="2152"/>
              <a:chExt cx="520" cy="160"/>
            </a:xfrm>
          </p:grpSpPr>
          <p:sp>
            <p:nvSpPr>
              <p:cNvPr id="59538" name="Line 42"/>
              <p:cNvSpPr>
                <a:spLocks noChangeShapeType="1"/>
              </p:cNvSpPr>
              <p:nvPr/>
            </p:nvSpPr>
            <p:spPr bwMode="auto">
              <a:xfrm>
                <a:off x="4328" y="230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39" name="Line 43"/>
              <p:cNvSpPr>
                <a:spLocks noChangeShapeType="1"/>
              </p:cNvSpPr>
              <p:nvPr/>
            </p:nvSpPr>
            <p:spPr bwMode="auto">
              <a:xfrm>
                <a:off x="4320" y="216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40" name="Line 44"/>
              <p:cNvSpPr>
                <a:spLocks noChangeShapeType="1"/>
              </p:cNvSpPr>
              <p:nvPr/>
            </p:nvSpPr>
            <p:spPr bwMode="auto">
              <a:xfrm flipV="1">
                <a:off x="4608" y="215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41" name="Line 45"/>
              <p:cNvSpPr>
                <a:spLocks noChangeShapeType="1"/>
              </p:cNvSpPr>
              <p:nvPr/>
            </p:nvSpPr>
            <p:spPr bwMode="auto">
              <a:xfrm>
                <a:off x="4616" y="216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531" name="Line 46"/>
            <p:cNvSpPr>
              <a:spLocks noChangeShapeType="1"/>
            </p:cNvSpPr>
            <p:nvPr/>
          </p:nvSpPr>
          <p:spPr bwMode="auto">
            <a:xfrm>
              <a:off x="392" y="216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532" name="Group 47"/>
            <p:cNvGrpSpPr>
              <a:grpSpLocks/>
            </p:cNvGrpSpPr>
            <p:nvPr/>
          </p:nvGrpSpPr>
          <p:grpSpPr bwMode="auto">
            <a:xfrm>
              <a:off x="4848" y="2152"/>
              <a:ext cx="520" cy="160"/>
              <a:chOff x="4848" y="2152"/>
              <a:chExt cx="520" cy="160"/>
            </a:xfrm>
          </p:grpSpPr>
          <p:sp>
            <p:nvSpPr>
              <p:cNvPr id="59534" name="Line 48"/>
              <p:cNvSpPr>
                <a:spLocks noChangeShapeType="1"/>
              </p:cNvSpPr>
              <p:nvPr/>
            </p:nvSpPr>
            <p:spPr bwMode="auto">
              <a:xfrm>
                <a:off x="4856" y="230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35" name="Line 49"/>
              <p:cNvSpPr>
                <a:spLocks noChangeShapeType="1"/>
              </p:cNvSpPr>
              <p:nvPr/>
            </p:nvSpPr>
            <p:spPr bwMode="auto">
              <a:xfrm>
                <a:off x="4848" y="216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36" name="Line 50"/>
              <p:cNvSpPr>
                <a:spLocks noChangeShapeType="1"/>
              </p:cNvSpPr>
              <p:nvPr/>
            </p:nvSpPr>
            <p:spPr bwMode="auto">
              <a:xfrm flipV="1">
                <a:off x="5136" y="215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537" name="Line 51"/>
              <p:cNvSpPr>
                <a:spLocks noChangeShapeType="1"/>
              </p:cNvSpPr>
              <p:nvPr/>
            </p:nvSpPr>
            <p:spPr bwMode="auto">
              <a:xfrm>
                <a:off x="5144" y="216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533" name="Line 52"/>
            <p:cNvSpPr>
              <a:spLocks noChangeShapeType="1"/>
            </p:cNvSpPr>
            <p:nvPr/>
          </p:nvSpPr>
          <p:spPr bwMode="auto">
            <a:xfrm>
              <a:off x="5376" y="216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01" name="Line 53"/>
          <p:cNvSpPr>
            <a:spLocks noChangeShapeType="1"/>
          </p:cNvSpPr>
          <p:nvPr/>
        </p:nvSpPr>
        <p:spPr bwMode="auto">
          <a:xfrm flipV="1">
            <a:off x="990600" y="3035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2" name="Line 54"/>
          <p:cNvSpPr>
            <a:spLocks noChangeShapeType="1"/>
          </p:cNvSpPr>
          <p:nvPr/>
        </p:nvSpPr>
        <p:spPr bwMode="auto">
          <a:xfrm flipV="1">
            <a:off x="1828800" y="3035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3" name="Rectangle 55"/>
          <p:cNvSpPr>
            <a:spLocks noChangeArrowheads="1"/>
          </p:cNvSpPr>
          <p:nvPr/>
        </p:nvSpPr>
        <p:spPr bwMode="auto">
          <a:xfrm>
            <a:off x="1052513" y="3048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1</a:t>
            </a:r>
          </a:p>
        </p:txBody>
      </p:sp>
      <p:sp>
        <p:nvSpPr>
          <p:cNvPr id="59404" name="Rectangle 56"/>
          <p:cNvSpPr>
            <a:spLocks noChangeArrowheads="1"/>
          </p:cNvSpPr>
          <p:nvPr/>
        </p:nvSpPr>
        <p:spPr bwMode="auto">
          <a:xfrm>
            <a:off x="1814513" y="3048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2</a:t>
            </a:r>
          </a:p>
        </p:txBody>
      </p:sp>
      <p:sp>
        <p:nvSpPr>
          <p:cNvPr id="59405" name="Line 57"/>
          <p:cNvSpPr>
            <a:spLocks noChangeShapeType="1"/>
          </p:cNvSpPr>
          <p:nvPr/>
        </p:nvSpPr>
        <p:spPr bwMode="auto">
          <a:xfrm flipV="1">
            <a:off x="2667000" y="3035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6" name="Line 58"/>
          <p:cNvSpPr>
            <a:spLocks noChangeShapeType="1"/>
          </p:cNvSpPr>
          <p:nvPr/>
        </p:nvSpPr>
        <p:spPr bwMode="auto">
          <a:xfrm flipV="1">
            <a:off x="3505200" y="3035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7" name="Line 59"/>
          <p:cNvSpPr>
            <a:spLocks noChangeShapeType="1"/>
          </p:cNvSpPr>
          <p:nvPr/>
        </p:nvSpPr>
        <p:spPr bwMode="auto">
          <a:xfrm flipV="1">
            <a:off x="4343400" y="3035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8" name="Line 60"/>
          <p:cNvSpPr>
            <a:spLocks noChangeShapeType="1"/>
          </p:cNvSpPr>
          <p:nvPr/>
        </p:nvSpPr>
        <p:spPr bwMode="auto">
          <a:xfrm flipV="1">
            <a:off x="5181600" y="3035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9" name="Line 61"/>
          <p:cNvSpPr>
            <a:spLocks noChangeShapeType="1"/>
          </p:cNvSpPr>
          <p:nvPr/>
        </p:nvSpPr>
        <p:spPr bwMode="auto">
          <a:xfrm flipV="1">
            <a:off x="6019800" y="3035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0" name="Line 62"/>
          <p:cNvSpPr>
            <a:spLocks noChangeShapeType="1"/>
          </p:cNvSpPr>
          <p:nvPr/>
        </p:nvSpPr>
        <p:spPr bwMode="auto">
          <a:xfrm flipV="1">
            <a:off x="6858000" y="3035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1" name="Line 63"/>
          <p:cNvSpPr>
            <a:spLocks noChangeShapeType="1"/>
          </p:cNvSpPr>
          <p:nvPr/>
        </p:nvSpPr>
        <p:spPr bwMode="auto">
          <a:xfrm flipV="1">
            <a:off x="7696200" y="3035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2" name="Line 64"/>
          <p:cNvSpPr>
            <a:spLocks noChangeShapeType="1"/>
          </p:cNvSpPr>
          <p:nvPr/>
        </p:nvSpPr>
        <p:spPr bwMode="auto">
          <a:xfrm flipV="1">
            <a:off x="8534400" y="3035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3" name="Rectangle 65"/>
          <p:cNvSpPr>
            <a:spLocks noChangeArrowheads="1"/>
          </p:cNvSpPr>
          <p:nvPr/>
        </p:nvSpPr>
        <p:spPr bwMode="auto">
          <a:xfrm>
            <a:off x="2728913" y="3048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3</a:t>
            </a:r>
          </a:p>
        </p:txBody>
      </p:sp>
      <p:sp>
        <p:nvSpPr>
          <p:cNvPr id="59414" name="Rectangle 66"/>
          <p:cNvSpPr>
            <a:spLocks noChangeArrowheads="1"/>
          </p:cNvSpPr>
          <p:nvPr/>
        </p:nvSpPr>
        <p:spPr bwMode="auto">
          <a:xfrm>
            <a:off x="3490913" y="3048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4</a:t>
            </a:r>
          </a:p>
        </p:txBody>
      </p:sp>
      <p:sp>
        <p:nvSpPr>
          <p:cNvPr id="59415" name="Rectangle 67"/>
          <p:cNvSpPr>
            <a:spLocks noChangeArrowheads="1"/>
          </p:cNvSpPr>
          <p:nvPr/>
        </p:nvSpPr>
        <p:spPr bwMode="auto">
          <a:xfrm>
            <a:off x="4329113" y="3048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5</a:t>
            </a:r>
          </a:p>
        </p:txBody>
      </p:sp>
      <p:sp>
        <p:nvSpPr>
          <p:cNvPr id="59416" name="Rectangle 68"/>
          <p:cNvSpPr>
            <a:spLocks noChangeArrowheads="1"/>
          </p:cNvSpPr>
          <p:nvPr/>
        </p:nvSpPr>
        <p:spPr bwMode="auto">
          <a:xfrm>
            <a:off x="5167313" y="3048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6</a:t>
            </a:r>
          </a:p>
        </p:txBody>
      </p:sp>
      <p:sp>
        <p:nvSpPr>
          <p:cNvPr id="59417" name="Rectangle 69"/>
          <p:cNvSpPr>
            <a:spLocks noChangeArrowheads="1"/>
          </p:cNvSpPr>
          <p:nvPr/>
        </p:nvSpPr>
        <p:spPr bwMode="auto">
          <a:xfrm>
            <a:off x="6005513" y="3048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7</a:t>
            </a:r>
          </a:p>
        </p:txBody>
      </p:sp>
      <p:sp>
        <p:nvSpPr>
          <p:cNvPr id="59418" name="Rectangle 70"/>
          <p:cNvSpPr>
            <a:spLocks noChangeArrowheads="1"/>
          </p:cNvSpPr>
          <p:nvPr/>
        </p:nvSpPr>
        <p:spPr bwMode="auto">
          <a:xfrm>
            <a:off x="6843713" y="3048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8</a:t>
            </a:r>
          </a:p>
        </p:txBody>
      </p:sp>
      <p:sp>
        <p:nvSpPr>
          <p:cNvPr id="59419" name="Rectangle 71"/>
          <p:cNvSpPr>
            <a:spLocks noChangeArrowheads="1"/>
          </p:cNvSpPr>
          <p:nvPr/>
        </p:nvSpPr>
        <p:spPr bwMode="auto">
          <a:xfrm>
            <a:off x="7681913" y="3048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9</a:t>
            </a:r>
          </a:p>
        </p:txBody>
      </p:sp>
      <p:grpSp>
        <p:nvGrpSpPr>
          <p:cNvPr id="59420" name="Group 72"/>
          <p:cNvGrpSpPr>
            <a:grpSpLocks/>
          </p:cNvGrpSpPr>
          <p:nvPr/>
        </p:nvGrpSpPr>
        <p:grpSpPr bwMode="auto">
          <a:xfrm>
            <a:off x="1003300" y="3886200"/>
            <a:ext cx="812800" cy="333375"/>
            <a:chOff x="632" y="2448"/>
            <a:chExt cx="512" cy="210"/>
          </a:xfrm>
        </p:grpSpPr>
        <p:sp>
          <p:nvSpPr>
            <p:cNvPr id="59521" name="Rectangle 73"/>
            <p:cNvSpPr>
              <a:spLocks noChangeArrowheads="1"/>
            </p:cNvSpPr>
            <p:nvPr/>
          </p:nvSpPr>
          <p:spPr bwMode="auto">
            <a:xfrm>
              <a:off x="632" y="245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22" name="Rectangle 74"/>
            <p:cNvSpPr>
              <a:spLocks noChangeArrowheads="1"/>
            </p:cNvSpPr>
            <p:nvPr/>
          </p:nvSpPr>
          <p:spPr bwMode="auto">
            <a:xfrm>
              <a:off x="673" y="2448"/>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9421" name="Group 75"/>
          <p:cNvGrpSpPr>
            <a:grpSpLocks/>
          </p:cNvGrpSpPr>
          <p:nvPr/>
        </p:nvGrpSpPr>
        <p:grpSpPr bwMode="auto">
          <a:xfrm>
            <a:off x="1814513" y="3886200"/>
            <a:ext cx="903287" cy="333375"/>
            <a:chOff x="1143" y="2448"/>
            <a:chExt cx="569" cy="210"/>
          </a:xfrm>
        </p:grpSpPr>
        <p:sp>
          <p:nvSpPr>
            <p:cNvPr id="59519" name="Rectangle 76"/>
            <p:cNvSpPr>
              <a:spLocks noChangeArrowheads="1"/>
            </p:cNvSpPr>
            <p:nvPr/>
          </p:nvSpPr>
          <p:spPr bwMode="auto">
            <a:xfrm>
              <a:off x="1160" y="245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20" name="Rectangle 77"/>
            <p:cNvSpPr>
              <a:spLocks noChangeArrowheads="1"/>
            </p:cNvSpPr>
            <p:nvPr/>
          </p:nvSpPr>
          <p:spPr bwMode="auto">
            <a:xfrm>
              <a:off x="1143" y="2448"/>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59422" name="Group 78"/>
          <p:cNvGrpSpPr>
            <a:grpSpLocks/>
          </p:cNvGrpSpPr>
          <p:nvPr/>
        </p:nvGrpSpPr>
        <p:grpSpPr bwMode="auto">
          <a:xfrm>
            <a:off x="3517900" y="3886200"/>
            <a:ext cx="812800" cy="333375"/>
            <a:chOff x="2216" y="2448"/>
            <a:chExt cx="512" cy="210"/>
          </a:xfrm>
        </p:grpSpPr>
        <p:sp>
          <p:nvSpPr>
            <p:cNvPr id="59517" name="Rectangle 79"/>
            <p:cNvSpPr>
              <a:spLocks noChangeArrowheads="1"/>
            </p:cNvSpPr>
            <p:nvPr/>
          </p:nvSpPr>
          <p:spPr bwMode="auto">
            <a:xfrm>
              <a:off x="2216" y="245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18" name="Rectangle 80"/>
            <p:cNvSpPr>
              <a:spLocks noChangeArrowheads="1"/>
            </p:cNvSpPr>
            <p:nvPr/>
          </p:nvSpPr>
          <p:spPr bwMode="auto">
            <a:xfrm>
              <a:off x="2295" y="2448"/>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solidFill>
                    <a:schemeClr val="accent2"/>
                  </a:solidFill>
                  <a:latin typeface="Arial" charset="0"/>
                </a:rPr>
                <a:t>Mem</a:t>
              </a:r>
            </a:p>
          </p:txBody>
        </p:sp>
      </p:grpSp>
      <p:grpSp>
        <p:nvGrpSpPr>
          <p:cNvPr id="59423" name="Group 81"/>
          <p:cNvGrpSpPr>
            <a:grpSpLocks/>
          </p:cNvGrpSpPr>
          <p:nvPr/>
        </p:nvGrpSpPr>
        <p:grpSpPr bwMode="auto">
          <a:xfrm>
            <a:off x="4356100" y="3886200"/>
            <a:ext cx="812800" cy="333375"/>
            <a:chOff x="2744" y="2448"/>
            <a:chExt cx="512" cy="210"/>
          </a:xfrm>
        </p:grpSpPr>
        <p:sp>
          <p:nvSpPr>
            <p:cNvPr id="59515" name="Rectangle 82"/>
            <p:cNvSpPr>
              <a:spLocks noChangeArrowheads="1"/>
            </p:cNvSpPr>
            <p:nvPr/>
          </p:nvSpPr>
          <p:spPr bwMode="auto">
            <a:xfrm>
              <a:off x="2744" y="245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16" name="Rectangle 83"/>
            <p:cNvSpPr>
              <a:spLocks noChangeArrowheads="1"/>
            </p:cNvSpPr>
            <p:nvPr/>
          </p:nvSpPr>
          <p:spPr bwMode="auto">
            <a:xfrm>
              <a:off x="2823" y="2448"/>
              <a:ext cx="2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grpSp>
      <p:sp>
        <p:nvSpPr>
          <p:cNvPr id="59424" name="Rectangle 84"/>
          <p:cNvSpPr>
            <a:spLocks noChangeArrowheads="1"/>
          </p:cNvSpPr>
          <p:nvPr/>
        </p:nvSpPr>
        <p:spPr bwMode="auto">
          <a:xfrm>
            <a:off x="290513" y="3886200"/>
            <a:ext cx="7683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R-type</a:t>
            </a:r>
          </a:p>
        </p:txBody>
      </p:sp>
      <p:grpSp>
        <p:nvGrpSpPr>
          <p:cNvPr id="59425" name="Group 85"/>
          <p:cNvGrpSpPr>
            <a:grpSpLocks/>
          </p:cNvGrpSpPr>
          <p:nvPr/>
        </p:nvGrpSpPr>
        <p:grpSpPr bwMode="auto">
          <a:xfrm>
            <a:off x="1841500" y="4343400"/>
            <a:ext cx="812800" cy="333375"/>
            <a:chOff x="1160" y="2736"/>
            <a:chExt cx="512" cy="210"/>
          </a:xfrm>
        </p:grpSpPr>
        <p:sp>
          <p:nvSpPr>
            <p:cNvPr id="59513" name="Rectangle 86"/>
            <p:cNvSpPr>
              <a:spLocks noChangeArrowheads="1"/>
            </p:cNvSpPr>
            <p:nvPr/>
          </p:nvSpPr>
          <p:spPr bwMode="auto">
            <a:xfrm>
              <a:off x="1160" y="2744"/>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14" name="Rectangle 87"/>
            <p:cNvSpPr>
              <a:spLocks noChangeArrowheads="1"/>
            </p:cNvSpPr>
            <p:nvPr/>
          </p:nvSpPr>
          <p:spPr bwMode="auto">
            <a:xfrm>
              <a:off x="1201" y="2736"/>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9426" name="Group 88"/>
          <p:cNvGrpSpPr>
            <a:grpSpLocks/>
          </p:cNvGrpSpPr>
          <p:nvPr/>
        </p:nvGrpSpPr>
        <p:grpSpPr bwMode="auto">
          <a:xfrm>
            <a:off x="2652713" y="4343400"/>
            <a:ext cx="903287" cy="333375"/>
            <a:chOff x="1671" y="2736"/>
            <a:chExt cx="569" cy="210"/>
          </a:xfrm>
        </p:grpSpPr>
        <p:sp>
          <p:nvSpPr>
            <p:cNvPr id="59511" name="Rectangle 89"/>
            <p:cNvSpPr>
              <a:spLocks noChangeArrowheads="1"/>
            </p:cNvSpPr>
            <p:nvPr/>
          </p:nvSpPr>
          <p:spPr bwMode="auto">
            <a:xfrm>
              <a:off x="1688" y="2744"/>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12" name="Rectangle 90"/>
            <p:cNvSpPr>
              <a:spLocks noChangeArrowheads="1"/>
            </p:cNvSpPr>
            <p:nvPr/>
          </p:nvSpPr>
          <p:spPr bwMode="auto">
            <a:xfrm>
              <a:off x="1671" y="2736"/>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59427" name="Group 91"/>
          <p:cNvGrpSpPr>
            <a:grpSpLocks/>
          </p:cNvGrpSpPr>
          <p:nvPr/>
        </p:nvGrpSpPr>
        <p:grpSpPr bwMode="auto">
          <a:xfrm>
            <a:off x="4356100" y="4343400"/>
            <a:ext cx="812800" cy="333375"/>
            <a:chOff x="2744" y="2736"/>
            <a:chExt cx="512" cy="210"/>
          </a:xfrm>
        </p:grpSpPr>
        <p:sp>
          <p:nvSpPr>
            <p:cNvPr id="59509" name="Rectangle 92"/>
            <p:cNvSpPr>
              <a:spLocks noChangeArrowheads="1"/>
            </p:cNvSpPr>
            <p:nvPr/>
          </p:nvSpPr>
          <p:spPr bwMode="auto">
            <a:xfrm>
              <a:off x="2744" y="2744"/>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10" name="Rectangle 93"/>
            <p:cNvSpPr>
              <a:spLocks noChangeArrowheads="1"/>
            </p:cNvSpPr>
            <p:nvPr/>
          </p:nvSpPr>
          <p:spPr bwMode="auto">
            <a:xfrm>
              <a:off x="2823" y="2736"/>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solidFill>
                    <a:schemeClr val="accent2"/>
                  </a:solidFill>
                  <a:latin typeface="Arial" charset="0"/>
                </a:rPr>
                <a:t>Mem</a:t>
              </a:r>
            </a:p>
          </p:txBody>
        </p:sp>
      </p:grpSp>
      <p:grpSp>
        <p:nvGrpSpPr>
          <p:cNvPr id="59428" name="Group 94"/>
          <p:cNvGrpSpPr>
            <a:grpSpLocks/>
          </p:cNvGrpSpPr>
          <p:nvPr/>
        </p:nvGrpSpPr>
        <p:grpSpPr bwMode="auto">
          <a:xfrm>
            <a:off x="5194300" y="4343400"/>
            <a:ext cx="812800" cy="333375"/>
            <a:chOff x="3272" y="2736"/>
            <a:chExt cx="512" cy="210"/>
          </a:xfrm>
        </p:grpSpPr>
        <p:sp>
          <p:nvSpPr>
            <p:cNvPr id="59507" name="Rectangle 95"/>
            <p:cNvSpPr>
              <a:spLocks noChangeArrowheads="1"/>
            </p:cNvSpPr>
            <p:nvPr/>
          </p:nvSpPr>
          <p:spPr bwMode="auto">
            <a:xfrm>
              <a:off x="3272" y="2744"/>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08" name="Rectangle 96"/>
            <p:cNvSpPr>
              <a:spLocks noChangeArrowheads="1"/>
            </p:cNvSpPr>
            <p:nvPr/>
          </p:nvSpPr>
          <p:spPr bwMode="auto">
            <a:xfrm>
              <a:off x="3351" y="2736"/>
              <a:ext cx="2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grpSp>
      <p:sp>
        <p:nvSpPr>
          <p:cNvPr id="59429" name="Rectangle 97"/>
          <p:cNvSpPr>
            <a:spLocks noChangeArrowheads="1"/>
          </p:cNvSpPr>
          <p:nvPr/>
        </p:nvSpPr>
        <p:spPr bwMode="auto">
          <a:xfrm>
            <a:off x="1052513" y="4343400"/>
            <a:ext cx="7683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R-type</a:t>
            </a:r>
          </a:p>
        </p:txBody>
      </p:sp>
      <p:grpSp>
        <p:nvGrpSpPr>
          <p:cNvPr id="59430" name="Group 98"/>
          <p:cNvGrpSpPr>
            <a:grpSpLocks/>
          </p:cNvGrpSpPr>
          <p:nvPr/>
        </p:nvGrpSpPr>
        <p:grpSpPr bwMode="auto">
          <a:xfrm>
            <a:off x="2679700" y="4800600"/>
            <a:ext cx="812800" cy="333375"/>
            <a:chOff x="1688" y="3024"/>
            <a:chExt cx="512" cy="210"/>
          </a:xfrm>
        </p:grpSpPr>
        <p:sp>
          <p:nvSpPr>
            <p:cNvPr id="59505" name="Rectangle 99"/>
            <p:cNvSpPr>
              <a:spLocks noChangeArrowheads="1"/>
            </p:cNvSpPr>
            <p:nvPr/>
          </p:nvSpPr>
          <p:spPr bwMode="auto">
            <a:xfrm>
              <a:off x="1688" y="3032"/>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06" name="Rectangle 100"/>
            <p:cNvSpPr>
              <a:spLocks noChangeArrowheads="1"/>
            </p:cNvSpPr>
            <p:nvPr/>
          </p:nvSpPr>
          <p:spPr bwMode="auto">
            <a:xfrm>
              <a:off x="1729" y="3024"/>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9431" name="Group 101"/>
          <p:cNvGrpSpPr>
            <a:grpSpLocks/>
          </p:cNvGrpSpPr>
          <p:nvPr/>
        </p:nvGrpSpPr>
        <p:grpSpPr bwMode="auto">
          <a:xfrm>
            <a:off x="3490913" y="4800600"/>
            <a:ext cx="903287" cy="333375"/>
            <a:chOff x="2199" y="3024"/>
            <a:chExt cx="569" cy="210"/>
          </a:xfrm>
        </p:grpSpPr>
        <p:sp>
          <p:nvSpPr>
            <p:cNvPr id="59503" name="Rectangle 102"/>
            <p:cNvSpPr>
              <a:spLocks noChangeArrowheads="1"/>
            </p:cNvSpPr>
            <p:nvPr/>
          </p:nvSpPr>
          <p:spPr bwMode="auto">
            <a:xfrm>
              <a:off x="2216" y="3032"/>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04" name="Rectangle 103"/>
            <p:cNvSpPr>
              <a:spLocks noChangeArrowheads="1"/>
            </p:cNvSpPr>
            <p:nvPr/>
          </p:nvSpPr>
          <p:spPr bwMode="auto">
            <a:xfrm>
              <a:off x="2199" y="3024"/>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59432" name="Group 104"/>
          <p:cNvGrpSpPr>
            <a:grpSpLocks/>
          </p:cNvGrpSpPr>
          <p:nvPr/>
        </p:nvGrpSpPr>
        <p:grpSpPr bwMode="auto">
          <a:xfrm>
            <a:off x="4356100" y="4800600"/>
            <a:ext cx="812800" cy="333375"/>
            <a:chOff x="2744" y="3024"/>
            <a:chExt cx="512" cy="210"/>
          </a:xfrm>
        </p:grpSpPr>
        <p:sp>
          <p:nvSpPr>
            <p:cNvPr id="59501" name="Rectangle 105"/>
            <p:cNvSpPr>
              <a:spLocks noChangeArrowheads="1"/>
            </p:cNvSpPr>
            <p:nvPr/>
          </p:nvSpPr>
          <p:spPr bwMode="auto">
            <a:xfrm>
              <a:off x="2744" y="3032"/>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02" name="Rectangle 106"/>
            <p:cNvSpPr>
              <a:spLocks noChangeArrowheads="1"/>
            </p:cNvSpPr>
            <p:nvPr/>
          </p:nvSpPr>
          <p:spPr bwMode="auto">
            <a:xfrm>
              <a:off x="2823" y="3024"/>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grpSp>
        <p:nvGrpSpPr>
          <p:cNvPr id="59433" name="Group 107"/>
          <p:cNvGrpSpPr>
            <a:grpSpLocks/>
          </p:cNvGrpSpPr>
          <p:nvPr/>
        </p:nvGrpSpPr>
        <p:grpSpPr bwMode="auto">
          <a:xfrm>
            <a:off x="5194300" y="4800600"/>
            <a:ext cx="812800" cy="333375"/>
            <a:chOff x="3272" y="3024"/>
            <a:chExt cx="512" cy="210"/>
          </a:xfrm>
        </p:grpSpPr>
        <p:sp>
          <p:nvSpPr>
            <p:cNvPr id="59499" name="Rectangle 108"/>
            <p:cNvSpPr>
              <a:spLocks noChangeArrowheads="1"/>
            </p:cNvSpPr>
            <p:nvPr/>
          </p:nvSpPr>
          <p:spPr bwMode="auto">
            <a:xfrm>
              <a:off x="3272" y="3032"/>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500" name="Rectangle 109"/>
            <p:cNvSpPr>
              <a:spLocks noChangeArrowheads="1"/>
            </p:cNvSpPr>
            <p:nvPr/>
          </p:nvSpPr>
          <p:spPr bwMode="auto">
            <a:xfrm>
              <a:off x="3351" y="3024"/>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Mem</a:t>
              </a:r>
            </a:p>
          </p:txBody>
        </p:sp>
      </p:grpSp>
      <p:grpSp>
        <p:nvGrpSpPr>
          <p:cNvPr id="59434" name="Group 110"/>
          <p:cNvGrpSpPr>
            <a:grpSpLocks/>
          </p:cNvGrpSpPr>
          <p:nvPr/>
        </p:nvGrpSpPr>
        <p:grpSpPr bwMode="auto">
          <a:xfrm>
            <a:off x="6032500" y="4800600"/>
            <a:ext cx="812800" cy="333375"/>
            <a:chOff x="3800" y="3024"/>
            <a:chExt cx="512" cy="210"/>
          </a:xfrm>
        </p:grpSpPr>
        <p:sp>
          <p:nvSpPr>
            <p:cNvPr id="59497" name="Rectangle 111"/>
            <p:cNvSpPr>
              <a:spLocks noChangeArrowheads="1"/>
            </p:cNvSpPr>
            <p:nvPr/>
          </p:nvSpPr>
          <p:spPr bwMode="auto">
            <a:xfrm>
              <a:off x="3800" y="3032"/>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98" name="Rectangle 112"/>
            <p:cNvSpPr>
              <a:spLocks noChangeArrowheads="1"/>
            </p:cNvSpPr>
            <p:nvPr/>
          </p:nvSpPr>
          <p:spPr bwMode="auto">
            <a:xfrm>
              <a:off x="3879" y="3024"/>
              <a:ext cx="2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grpSp>
      <p:sp>
        <p:nvSpPr>
          <p:cNvPr id="59435" name="Rectangle 113"/>
          <p:cNvSpPr>
            <a:spLocks noChangeArrowheads="1"/>
          </p:cNvSpPr>
          <p:nvPr/>
        </p:nvSpPr>
        <p:spPr bwMode="auto">
          <a:xfrm>
            <a:off x="2043113" y="4800600"/>
            <a:ext cx="6318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Load</a:t>
            </a:r>
          </a:p>
        </p:txBody>
      </p:sp>
      <p:grpSp>
        <p:nvGrpSpPr>
          <p:cNvPr id="59436" name="Group 114"/>
          <p:cNvGrpSpPr>
            <a:grpSpLocks/>
          </p:cNvGrpSpPr>
          <p:nvPr/>
        </p:nvGrpSpPr>
        <p:grpSpPr bwMode="auto">
          <a:xfrm>
            <a:off x="3517900" y="5257800"/>
            <a:ext cx="812800" cy="333375"/>
            <a:chOff x="2216" y="3312"/>
            <a:chExt cx="512" cy="210"/>
          </a:xfrm>
        </p:grpSpPr>
        <p:sp>
          <p:nvSpPr>
            <p:cNvPr id="59495" name="Rectangle 115"/>
            <p:cNvSpPr>
              <a:spLocks noChangeArrowheads="1"/>
            </p:cNvSpPr>
            <p:nvPr/>
          </p:nvSpPr>
          <p:spPr bwMode="auto">
            <a:xfrm>
              <a:off x="2216" y="3320"/>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96" name="Rectangle 116"/>
            <p:cNvSpPr>
              <a:spLocks noChangeArrowheads="1"/>
            </p:cNvSpPr>
            <p:nvPr/>
          </p:nvSpPr>
          <p:spPr bwMode="auto">
            <a:xfrm>
              <a:off x="2257" y="3312"/>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9437" name="Group 117"/>
          <p:cNvGrpSpPr>
            <a:grpSpLocks/>
          </p:cNvGrpSpPr>
          <p:nvPr/>
        </p:nvGrpSpPr>
        <p:grpSpPr bwMode="auto">
          <a:xfrm>
            <a:off x="4329113" y="5257800"/>
            <a:ext cx="903287" cy="333375"/>
            <a:chOff x="2727" y="3312"/>
            <a:chExt cx="569" cy="210"/>
          </a:xfrm>
        </p:grpSpPr>
        <p:sp>
          <p:nvSpPr>
            <p:cNvPr id="59493" name="Rectangle 118"/>
            <p:cNvSpPr>
              <a:spLocks noChangeArrowheads="1"/>
            </p:cNvSpPr>
            <p:nvPr/>
          </p:nvSpPr>
          <p:spPr bwMode="auto">
            <a:xfrm>
              <a:off x="2744" y="3320"/>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94" name="Rectangle 119"/>
            <p:cNvSpPr>
              <a:spLocks noChangeArrowheads="1"/>
            </p:cNvSpPr>
            <p:nvPr/>
          </p:nvSpPr>
          <p:spPr bwMode="auto">
            <a:xfrm>
              <a:off x="2727" y="3312"/>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59438" name="Group 120"/>
          <p:cNvGrpSpPr>
            <a:grpSpLocks/>
          </p:cNvGrpSpPr>
          <p:nvPr/>
        </p:nvGrpSpPr>
        <p:grpSpPr bwMode="auto">
          <a:xfrm>
            <a:off x="6032500" y="5257800"/>
            <a:ext cx="812800" cy="333375"/>
            <a:chOff x="3800" y="3312"/>
            <a:chExt cx="512" cy="210"/>
          </a:xfrm>
        </p:grpSpPr>
        <p:sp>
          <p:nvSpPr>
            <p:cNvPr id="59491" name="Rectangle 121"/>
            <p:cNvSpPr>
              <a:spLocks noChangeArrowheads="1"/>
            </p:cNvSpPr>
            <p:nvPr/>
          </p:nvSpPr>
          <p:spPr bwMode="auto">
            <a:xfrm>
              <a:off x="3800" y="3320"/>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92" name="Rectangle 122"/>
            <p:cNvSpPr>
              <a:spLocks noChangeArrowheads="1"/>
            </p:cNvSpPr>
            <p:nvPr/>
          </p:nvSpPr>
          <p:spPr bwMode="auto">
            <a:xfrm>
              <a:off x="3879" y="3312"/>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solidFill>
                    <a:schemeClr val="accent2"/>
                  </a:solidFill>
                  <a:latin typeface="Arial" charset="0"/>
                </a:rPr>
                <a:t>Mem</a:t>
              </a:r>
            </a:p>
          </p:txBody>
        </p:sp>
      </p:grpSp>
      <p:grpSp>
        <p:nvGrpSpPr>
          <p:cNvPr id="59439" name="Group 123"/>
          <p:cNvGrpSpPr>
            <a:grpSpLocks/>
          </p:cNvGrpSpPr>
          <p:nvPr/>
        </p:nvGrpSpPr>
        <p:grpSpPr bwMode="auto">
          <a:xfrm>
            <a:off x="6870700" y="5257800"/>
            <a:ext cx="812800" cy="333375"/>
            <a:chOff x="4328" y="3312"/>
            <a:chExt cx="512" cy="210"/>
          </a:xfrm>
        </p:grpSpPr>
        <p:sp>
          <p:nvSpPr>
            <p:cNvPr id="59489" name="Rectangle 124"/>
            <p:cNvSpPr>
              <a:spLocks noChangeArrowheads="1"/>
            </p:cNvSpPr>
            <p:nvPr/>
          </p:nvSpPr>
          <p:spPr bwMode="auto">
            <a:xfrm>
              <a:off x="4328" y="3320"/>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90" name="Rectangle 125"/>
            <p:cNvSpPr>
              <a:spLocks noChangeArrowheads="1"/>
            </p:cNvSpPr>
            <p:nvPr/>
          </p:nvSpPr>
          <p:spPr bwMode="auto">
            <a:xfrm>
              <a:off x="4407" y="3312"/>
              <a:ext cx="2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grpSp>
      <p:sp>
        <p:nvSpPr>
          <p:cNvPr id="59440" name="Rectangle 126"/>
          <p:cNvSpPr>
            <a:spLocks noChangeArrowheads="1"/>
          </p:cNvSpPr>
          <p:nvPr/>
        </p:nvSpPr>
        <p:spPr bwMode="auto">
          <a:xfrm>
            <a:off x="2805113" y="5257800"/>
            <a:ext cx="7683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R-type</a:t>
            </a:r>
          </a:p>
        </p:txBody>
      </p:sp>
      <p:grpSp>
        <p:nvGrpSpPr>
          <p:cNvPr id="59441" name="Group 127"/>
          <p:cNvGrpSpPr>
            <a:grpSpLocks/>
          </p:cNvGrpSpPr>
          <p:nvPr/>
        </p:nvGrpSpPr>
        <p:grpSpPr bwMode="auto">
          <a:xfrm>
            <a:off x="4356100" y="5715000"/>
            <a:ext cx="812800" cy="333375"/>
            <a:chOff x="2744" y="3600"/>
            <a:chExt cx="512" cy="210"/>
          </a:xfrm>
        </p:grpSpPr>
        <p:sp>
          <p:nvSpPr>
            <p:cNvPr id="59487" name="Rectangle 128"/>
            <p:cNvSpPr>
              <a:spLocks noChangeArrowheads="1"/>
            </p:cNvSpPr>
            <p:nvPr/>
          </p:nvSpPr>
          <p:spPr bwMode="auto">
            <a:xfrm>
              <a:off x="2744" y="3608"/>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88" name="Rectangle 129"/>
            <p:cNvSpPr>
              <a:spLocks noChangeArrowheads="1"/>
            </p:cNvSpPr>
            <p:nvPr/>
          </p:nvSpPr>
          <p:spPr bwMode="auto">
            <a:xfrm>
              <a:off x="2785" y="3600"/>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9442" name="Group 130"/>
          <p:cNvGrpSpPr>
            <a:grpSpLocks/>
          </p:cNvGrpSpPr>
          <p:nvPr/>
        </p:nvGrpSpPr>
        <p:grpSpPr bwMode="auto">
          <a:xfrm>
            <a:off x="5167313" y="5715000"/>
            <a:ext cx="903287" cy="333375"/>
            <a:chOff x="3255" y="3600"/>
            <a:chExt cx="569" cy="210"/>
          </a:xfrm>
        </p:grpSpPr>
        <p:sp>
          <p:nvSpPr>
            <p:cNvPr id="59485" name="Rectangle 131"/>
            <p:cNvSpPr>
              <a:spLocks noChangeArrowheads="1"/>
            </p:cNvSpPr>
            <p:nvPr/>
          </p:nvSpPr>
          <p:spPr bwMode="auto">
            <a:xfrm>
              <a:off x="3272" y="3608"/>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86" name="Rectangle 132"/>
            <p:cNvSpPr>
              <a:spLocks noChangeArrowheads="1"/>
            </p:cNvSpPr>
            <p:nvPr/>
          </p:nvSpPr>
          <p:spPr bwMode="auto">
            <a:xfrm>
              <a:off x="3255" y="3600"/>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59443" name="Group 133"/>
          <p:cNvGrpSpPr>
            <a:grpSpLocks/>
          </p:cNvGrpSpPr>
          <p:nvPr/>
        </p:nvGrpSpPr>
        <p:grpSpPr bwMode="auto">
          <a:xfrm>
            <a:off x="6870700" y="5715000"/>
            <a:ext cx="812800" cy="333375"/>
            <a:chOff x="4328" y="3600"/>
            <a:chExt cx="512" cy="210"/>
          </a:xfrm>
        </p:grpSpPr>
        <p:sp>
          <p:nvSpPr>
            <p:cNvPr id="59483" name="Rectangle 134"/>
            <p:cNvSpPr>
              <a:spLocks noChangeArrowheads="1"/>
            </p:cNvSpPr>
            <p:nvPr/>
          </p:nvSpPr>
          <p:spPr bwMode="auto">
            <a:xfrm>
              <a:off x="4328" y="3608"/>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84" name="Rectangle 135"/>
            <p:cNvSpPr>
              <a:spLocks noChangeArrowheads="1"/>
            </p:cNvSpPr>
            <p:nvPr/>
          </p:nvSpPr>
          <p:spPr bwMode="auto">
            <a:xfrm>
              <a:off x="4407" y="3600"/>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solidFill>
                    <a:schemeClr val="accent2"/>
                  </a:solidFill>
                  <a:latin typeface="Arial" charset="0"/>
                </a:rPr>
                <a:t>Mem</a:t>
              </a:r>
            </a:p>
          </p:txBody>
        </p:sp>
      </p:grpSp>
      <p:grpSp>
        <p:nvGrpSpPr>
          <p:cNvPr id="59444" name="Group 136"/>
          <p:cNvGrpSpPr>
            <a:grpSpLocks/>
          </p:cNvGrpSpPr>
          <p:nvPr/>
        </p:nvGrpSpPr>
        <p:grpSpPr bwMode="auto">
          <a:xfrm>
            <a:off x="7708900" y="5715000"/>
            <a:ext cx="812800" cy="333375"/>
            <a:chOff x="4856" y="3600"/>
            <a:chExt cx="512" cy="210"/>
          </a:xfrm>
        </p:grpSpPr>
        <p:sp>
          <p:nvSpPr>
            <p:cNvPr id="59481" name="Rectangle 137"/>
            <p:cNvSpPr>
              <a:spLocks noChangeArrowheads="1"/>
            </p:cNvSpPr>
            <p:nvPr/>
          </p:nvSpPr>
          <p:spPr bwMode="auto">
            <a:xfrm>
              <a:off x="4856" y="3608"/>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82" name="Rectangle 138"/>
            <p:cNvSpPr>
              <a:spLocks noChangeArrowheads="1"/>
            </p:cNvSpPr>
            <p:nvPr/>
          </p:nvSpPr>
          <p:spPr bwMode="auto">
            <a:xfrm>
              <a:off x="4935" y="3600"/>
              <a:ext cx="2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grpSp>
      <p:sp>
        <p:nvSpPr>
          <p:cNvPr id="59445" name="Rectangle 139"/>
          <p:cNvSpPr>
            <a:spLocks noChangeArrowheads="1"/>
          </p:cNvSpPr>
          <p:nvPr/>
        </p:nvSpPr>
        <p:spPr bwMode="auto">
          <a:xfrm>
            <a:off x="3643313" y="5715000"/>
            <a:ext cx="7683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R-type</a:t>
            </a:r>
          </a:p>
        </p:txBody>
      </p:sp>
      <p:sp>
        <p:nvSpPr>
          <p:cNvPr id="59446" name="Line 140"/>
          <p:cNvSpPr>
            <a:spLocks noChangeShapeType="1"/>
          </p:cNvSpPr>
          <p:nvPr/>
        </p:nvSpPr>
        <p:spPr bwMode="auto">
          <a:xfrm flipV="1">
            <a:off x="6858000" y="3721100"/>
            <a:ext cx="0" cy="10160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7" name="Line 141"/>
          <p:cNvSpPr>
            <a:spLocks noChangeShapeType="1"/>
          </p:cNvSpPr>
          <p:nvPr/>
        </p:nvSpPr>
        <p:spPr bwMode="auto">
          <a:xfrm flipV="1">
            <a:off x="8534400" y="3721100"/>
            <a:ext cx="0" cy="193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8" name="Line 142"/>
          <p:cNvSpPr>
            <a:spLocks noChangeShapeType="1"/>
          </p:cNvSpPr>
          <p:nvPr/>
        </p:nvSpPr>
        <p:spPr bwMode="auto">
          <a:xfrm flipV="1">
            <a:off x="6019800" y="3721100"/>
            <a:ext cx="0" cy="5588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9" name="Line 143"/>
          <p:cNvSpPr>
            <a:spLocks noChangeShapeType="1"/>
          </p:cNvSpPr>
          <p:nvPr/>
        </p:nvSpPr>
        <p:spPr bwMode="auto">
          <a:xfrm flipV="1">
            <a:off x="7696200" y="3721100"/>
            <a:ext cx="0" cy="1473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450" name="Group 144"/>
          <p:cNvGrpSpPr>
            <a:grpSpLocks/>
          </p:cNvGrpSpPr>
          <p:nvPr/>
        </p:nvGrpSpPr>
        <p:grpSpPr bwMode="auto">
          <a:xfrm>
            <a:off x="2374900" y="2133600"/>
            <a:ext cx="812800" cy="333375"/>
            <a:chOff x="1496" y="1344"/>
            <a:chExt cx="512" cy="210"/>
          </a:xfrm>
        </p:grpSpPr>
        <p:sp>
          <p:nvSpPr>
            <p:cNvPr id="59479" name="Rectangle 145"/>
            <p:cNvSpPr>
              <a:spLocks noChangeArrowheads="1"/>
            </p:cNvSpPr>
            <p:nvPr/>
          </p:nvSpPr>
          <p:spPr bwMode="auto">
            <a:xfrm>
              <a:off x="1496" y="1352"/>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80" name="Rectangle 146"/>
            <p:cNvSpPr>
              <a:spLocks noChangeArrowheads="1"/>
            </p:cNvSpPr>
            <p:nvPr/>
          </p:nvSpPr>
          <p:spPr bwMode="auto">
            <a:xfrm>
              <a:off x="1537" y="1344"/>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59451" name="Group 147"/>
          <p:cNvGrpSpPr>
            <a:grpSpLocks/>
          </p:cNvGrpSpPr>
          <p:nvPr/>
        </p:nvGrpSpPr>
        <p:grpSpPr bwMode="auto">
          <a:xfrm>
            <a:off x="3186113" y="2133600"/>
            <a:ext cx="903287" cy="333375"/>
            <a:chOff x="2007" y="1344"/>
            <a:chExt cx="569" cy="210"/>
          </a:xfrm>
        </p:grpSpPr>
        <p:sp>
          <p:nvSpPr>
            <p:cNvPr id="59477" name="Rectangle 148"/>
            <p:cNvSpPr>
              <a:spLocks noChangeArrowheads="1"/>
            </p:cNvSpPr>
            <p:nvPr/>
          </p:nvSpPr>
          <p:spPr bwMode="auto">
            <a:xfrm>
              <a:off x="2024" y="1352"/>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78" name="Rectangle 149"/>
            <p:cNvSpPr>
              <a:spLocks noChangeArrowheads="1"/>
            </p:cNvSpPr>
            <p:nvPr/>
          </p:nvSpPr>
          <p:spPr bwMode="auto">
            <a:xfrm>
              <a:off x="2007" y="1344"/>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sp>
        <p:nvSpPr>
          <p:cNvPr id="59452" name="Rectangle 150"/>
          <p:cNvSpPr>
            <a:spLocks noChangeArrowheads="1"/>
          </p:cNvSpPr>
          <p:nvPr/>
        </p:nvSpPr>
        <p:spPr bwMode="auto">
          <a:xfrm>
            <a:off x="4051300" y="2146300"/>
            <a:ext cx="8128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53" name="Rectangle 151"/>
          <p:cNvSpPr>
            <a:spLocks noChangeArrowheads="1"/>
          </p:cNvSpPr>
          <p:nvPr/>
        </p:nvSpPr>
        <p:spPr bwMode="auto">
          <a:xfrm>
            <a:off x="4170363" y="2127250"/>
            <a:ext cx="5984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nvGrpSpPr>
          <p:cNvPr id="59454" name="Group 152"/>
          <p:cNvGrpSpPr>
            <a:grpSpLocks/>
          </p:cNvGrpSpPr>
          <p:nvPr/>
        </p:nvGrpSpPr>
        <p:grpSpPr bwMode="auto">
          <a:xfrm>
            <a:off x="5727700" y="2133600"/>
            <a:ext cx="812800" cy="333375"/>
            <a:chOff x="3608" y="1344"/>
            <a:chExt cx="512" cy="210"/>
          </a:xfrm>
        </p:grpSpPr>
        <p:sp>
          <p:nvSpPr>
            <p:cNvPr id="59475" name="Rectangle 153"/>
            <p:cNvSpPr>
              <a:spLocks noChangeArrowheads="1"/>
            </p:cNvSpPr>
            <p:nvPr/>
          </p:nvSpPr>
          <p:spPr bwMode="auto">
            <a:xfrm>
              <a:off x="3608" y="1352"/>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76" name="Rectangle 154"/>
            <p:cNvSpPr>
              <a:spLocks noChangeArrowheads="1"/>
            </p:cNvSpPr>
            <p:nvPr/>
          </p:nvSpPr>
          <p:spPr bwMode="auto">
            <a:xfrm>
              <a:off x="3687" y="1344"/>
              <a:ext cx="2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grpSp>
      <p:sp>
        <p:nvSpPr>
          <p:cNvPr id="59455" name="Rectangle 155"/>
          <p:cNvSpPr>
            <a:spLocks noChangeArrowheads="1"/>
          </p:cNvSpPr>
          <p:nvPr/>
        </p:nvSpPr>
        <p:spPr bwMode="auto">
          <a:xfrm>
            <a:off x="1662113" y="2133600"/>
            <a:ext cx="7683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R-type</a:t>
            </a:r>
          </a:p>
        </p:txBody>
      </p:sp>
      <p:sp>
        <p:nvSpPr>
          <p:cNvPr id="59456" name="Rectangle 156"/>
          <p:cNvSpPr>
            <a:spLocks noChangeArrowheads="1"/>
          </p:cNvSpPr>
          <p:nvPr/>
        </p:nvSpPr>
        <p:spPr bwMode="auto">
          <a:xfrm>
            <a:off x="4889500" y="2146300"/>
            <a:ext cx="812800" cy="2794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57" name="Rectangle 157"/>
          <p:cNvSpPr>
            <a:spLocks noChangeArrowheads="1"/>
          </p:cNvSpPr>
          <p:nvPr/>
        </p:nvSpPr>
        <p:spPr bwMode="auto">
          <a:xfrm>
            <a:off x="5008563" y="2127250"/>
            <a:ext cx="646112" cy="346075"/>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p>
            <a:r>
              <a:rPr kumimoji="0" lang="en-US" altLang="en-US" sz="1200" b="1">
                <a:latin typeface="Arial" charset="0"/>
              </a:rPr>
              <a:t>Mem</a:t>
            </a:r>
          </a:p>
        </p:txBody>
      </p:sp>
      <p:grpSp>
        <p:nvGrpSpPr>
          <p:cNvPr id="59458" name="Group 158"/>
          <p:cNvGrpSpPr>
            <a:grpSpLocks/>
          </p:cNvGrpSpPr>
          <p:nvPr/>
        </p:nvGrpSpPr>
        <p:grpSpPr bwMode="auto">
          <a:xfrm>
            <a:off x="5194300" y="5257800"/>
            <a:ext cx="812800" cy="333375"/>
            <a:chOff x="3272" y="3312"/>
            <a:chExt cx="512" cy="210"/>
          </a:xfrm>
        </p:grpSpPr>
        <p:sp>
          <p:nvSpPr>
            <p:cNvPr id="59473" name="Rectangle 159"/>
            <p:cNvSpPr>
              <a:spLocks noChangeArrowheads="1"/>
            </p:cNvSpPr>
            <p:nvPr/>
          </p:nvSpPr>
          <p:spPr bwMode="auto">
            <a:xfrm>
              <a:off x="3272" y="3320"/>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74" name="Rectangle 160"/>
            <p:cNvSpPr>
              <a:spLocks noChangeArrowheads="1"/>
            </p:cNvSpPr>
            <p:nvPr/>
          </p:nvSpPr>
          <p:spPr bwMode="auto">
            <a:xfrm>
              <a:off x="3351" y="3312"/>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grpSp>
        <p:nvGrpSpPr>
          <p:cNvPr id="59459" name="Group 161"/>
          <p:cNvGrpSpPr>
            <a:grpSpLocks/>
          </p:cNvGrpSpPr>
          <p:nvPr/>
        </p:nvGrpSpPr>
        <p:grpSpPr bwMode="auto">
          <a:xfrm>
            <a:off x="6032500" y="5715000"/>
            <a:ext cx="812800" cy="333375"/>
            <a:chOff x="3800" y="3600"/>
            <a:chExt cx="512" cy="210"/>
          </a:xfrm>
        </p:grpSpPr>
        <p:sp>
          <p:nvSpPr>
            <p:cNvPr id="59471" name="Rectangle 162"/>
            <p:cNvSpPr>
              <a:spLocks noChangeArrowheads="1"/>
            </p:cNvSpPr>
            <p:nvPr/>
          </p:nvSpPr>
          <p:spPr bwMode="auto">
            <a:xfrm>
              <a:off x="3800" y="3608"/>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72" name="Rectangle 163"/>
            <p:cNvSpPr>
              <a:spLocks noChangeArrowheads="1"/>
            </p:cNvSpPr>
            <p:nvPr/>
          </p:nvSpPr>
          <p:spPr bwMode="auto">
            <a:xfrm>
              <a:off x="3879" y="3600"/>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grpSp>
        <p:nvGrpSpPr>
          <p:cNvPr id="59460" name="Group 164"/>
          <p:cNvGrpSpPr>
            <a:grpSpLocks/>
          </p:cNvGrpSpPr>
          <p:nvPr/>
        </p:nvGrpSpPr>
        <p:grpSpPr bwMode="auto">
          <a:xfrm>
            <a:off x="2679700" y="3886200"/>
            <a:ext cx="812800" cy="333375"/>
            <a:chOff x="1688" y="2448"/>
            <a:chExt cx="512" cy="210"/>
          </a:xfrm>
        </p:grpSpPr>
        <p:sp>
          <p:nvSpPr>
            <p:cNvPr id="59469" name="Rectangle 165"/>
            <p:cNvSpPr>
              <a:spLocks noChangeArrowheads="1"/>
            </p:cNvSpPr>
            <p:nvPr/>
          </p:nvSpPr>
          <p:spPr bwMode="auto">
            <a:xfrm>
              <a:off x="1688" y="245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70" name="Rectangle 166"/>
            <p:cNvSpPr>
              <a:spLocks noChangeArrowheads="1"/>
            </p:cNvSpPr>
            <p:nvPr/>
          </p:nvSpPr>
          <p:spPr bwMode="auto">
            <a:xfrm>
              <a:off x="1767" y="2448"/>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grpSp>
        <p:nvGrpSpPr>
          <p:cNvPr id="59461" name="Group 167"/>
          <p:cNvGrpSpPr>
            <a:grpSpLocks/>
          </p:cNvGrpSpPr>
          <p:nvPr/>
        </p:nvGrpSpPr>
        <p:grpSpPr bwMode="auto">
          <a:xfrm>
            <a:off x="3517900" y="4343400"/>
            <a:ext cx="812800" cy="333375"/>
            <a:chOff x="2216" y="2736"/>
            <a:chExt cx="512" cy="210"/>
          </a:xfrm>
        </p:grpSpPr>
        <p:sp>
          <p:nvSpPr>
            <p:cNvPr id="59467" name="Rectangle 168"/>
            <p:cNvSpPr>
              <a:spLocks noChangeArrowheads="1"/>
            </p:cNvSpPr>
            <p:nvPr/>
          </p:nvSpPr>
          <p:spPr bwMode="auto">
            <a:xfrm>
              <a:off x="2216" y="2744"/>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59468" name="Rectangle 169"/>
            <p:cNvSpPr>
              <a:spLocks noChangeArrowheads="1"/>
            </p:cNvSpPr>
            <p:nvPr/>
          </p:nvSpPr>
          <p:spPr bwMode="auto">
            <a:xfrm>
              <a:off x="2295" y="2736"/>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sp>
        <p:nvSpPr>
          <p:cNvPr id="59462" name="Rectangle 170"/>
          <p:cNvSpPr>
            <a:spLocks noChangeArrowheads="1"/>
          </p:cNvSpPr>
          <p:nvPr/>
        </p:nvSpPr>
        <p:spPr bwMode="auto">
          <a:xfrm>
            <a:off x="2652713" y="182880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1</a:t>
            </a:r>
          </a:p>
        </p:txBody>
      </p:sp>
      <p:sp>
        <p:nvSpPr>
          <p:cNvPr id="59463" name="Rectangle 171"/>
          <p:cNvSpPr>
            <a:spLocks noChangeArrowheads="1"/>
          </p:cNvSpPr>
          <p:nvPr/>
        </p:nvSpPr>
        <p:spPr bwMode="auto">
          <a:xfrm>
            <a:off x="3567113" y="182880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2</a:t>
            </a:r>
          </a:p>
        </p:txBody>
      </p:sp>
      <p:sp>
        <p:nvSpPr>
          <p:cNvPr id="59464" name="Rectangle 172"/>
          <p:cNvSpPr>
            <a:spLocks noChangeArrowheads="1"/>
          </p:cNvSpPr>
          <p:nvPr/>
        </p:nvSpPr>
        <p:spPr bwMode="auto">
          <a:xfrm>
            <a:off x="4329113" y="182880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3</a:t>
            </a:r>
          </a:p>
        </p:txBody>
      </p:sp>
      <p:sp>
        <p:nvSpPr>
          <p:cNvPr id="59465" name="Rectangle 173"/>
          <p:cNvSpPr>
            <a:spLocks noChangeArrowheads="1"/>
          </p:cNvSpPr>
          <p:nvPr/>
        </p:nvSpPr>
        <p:spPr bwMode="auto">
          <a:xfrm>
            <a:off x="5160963" y="1822450"/>
            <a:ext cx="295275" cy="346075"/>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p>
            <a:r>
              <a:rPr kumimoji="0" lang="en-US" altLang="en-US" sz="1200" b="1">
                <a:latin typeface="Arial" charset="0"/>
              </a:rPr>
              <a:t>4</a:t>
            </a:r>
          </a:p>
        </p:txBody>
      </p:sp>
      <p:sp>
        <p:nvSpPr>
          <p:cNvPr id="59466" name="Rectangle 174"/>
          <p:cNvSpPr>
            <a:spLocks noChangeArrowheads="1"/>
          </p:cNvSpPr>
          <p:nvPr/>
        </p:nvSpPr>
        <p:spPr bwMode="auto">
          <a:xfrm>
            <a:off x="6005513" y="182880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5</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31</a:t>
            </a:fld>
            <a:endParaRPr lang="en-US" altLang="zh-CN"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AB9BB05-392E-48A8-9D9D-FC0A0F199399}" type="datetime1">
              <a:rPr lang="zh-CN" altLang="en-US" sz="1400" smtClean="0"/>
              <a:t>2021/11/7</a:t>
            </a:fld>
            <a:endParaRPr lang="en-US" altLang="zh-CN" sz="1400" smtClean="0"/>
          </a:p>
        </p:txBody>
      </p:sp>
      <p:sp>
        <p:nvSpPr>
          <p:cNvPr id="6041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60421" name="Rectangle 2"/>
          <p:cNvSpPr>
            <a:spLocks noGrp="1" noChangeArrowheads="1"/>
          </p:cNvSpPr>
          <p:nvPr>
            <p:ph type="title"/>
          </p:nvPr>
        </p:nvSpPr>
        <p:spPr>
          <a:xfrm>
            <a:off x="1143000" y="228600"/>
            <a:ext cx="6902450" cy="600075"/>
          </a:xfrm>
          <a:noFill/>
        </p:spPr>
        <p:txBody>
          <a:bodyPr wrap="none" lIns="63500" tIns="25400" rIns="63500" bIns="25400" anchor="t">
            <a:spAutoFit/>
          </a:bodyPr>
          <a:lstStyle/>
          <a:p>
            <a:pPr eaLnBrk="1" hangingPunct="1"/>
            <a:r>
              <a:rPr lang="en-US" altLang="en-US" sz="3600" smtClean="0"/>
              <a:t>The Four Stages of Store =&gt; 5 stages</a:t>
            </a:r>
          </a:p>
        </p:txBody>
      </p:sp>
      <p:sp>
        <p:nvSpPr>
          <p:cNvPr id="60422" name="Rectangle 3"/>
          <p:cNvSpPr>
            <a:spLocks noGrp="1" noChangeArrowheads="1"/>
          </p:cNvSpPr>
          <p:nvPr>
            <p:ph type="body" idx="1"/>
          </p:nvPr>
        </p:nvSpPr>
        <p:spPr>
          <a:xfrm>
            <a:off x="495300" y="2438400"/>
            <a:ext cx="8191500" cy="3717925"/>
          </a:xfrm>
          <a:noFill/>
        </p:spPr>
        <p:txBody>
          <a:bodyPr lIns="63500" tIns="25400" rIns="63500" bIns="25400">
            <a:spAutoFit/>
          </a:bodyPr>
          <a:lstStyle/>
          <a:p>
            <a:pPr eaLnBrk="1" hangingPunct="1"/>
            <a:r>
              <a:rPr lang="en-US" altLang="en-US" smtClean="0"/>
              <a:t>Ifetch: Instruction Fetch</a:t>
            </a:r>
          </a:p>
          <a:p>
            <a:pPr lvl="1" eaLnBrk="1" hangingPunct="1"/>
            <a:r>
              <a:rPr lang="en-US" altLang="en-US" smtClean="0"/>
              <a:t>Fetch the instruction from the Instruction Memory</a:t>
            </a:r>
          </a:p>
          <a:p>
            <a:pPr eaLnBrk="1" hangingPunct="1"/>
            <a:r>
              <a:rPr lang="en-US" altLang="en-US" smtClean="0"/>
              <a:t>Reg/Dec: Registers Fetch  and Instruction Decode</a:t>
            </a:r>
          </a:p>
          <a:p>
            <a:pPr eaLnBrk="1" hangingPunct="1"/>
            <a:r>
              <a:rPr lang="en-US" altLang="en-US" smtClean="0"/>
              <a:t>Exec: Calculate the memory address</a:t>
            </a:r>
          </a:p>
          <a:p>
            <a:pPr eaLnBrk="1" hangingPunct="1"/>
            <a:r>
              <a:rPr lang="en-US" altLang="en-US" smtClean="0"/>
              <a:t>Mem: Write the data into the Data Memory</a:t>
            </a:r>
          </a:p>
        </p:txBody>
      </p:sp>
      <p:grpSp>
        <p:nvGrpSpPr>
          <p:cNvPr id="60423" name="Group 4"/>
          <p:cNvGrpSpPr>
            <a:grpSpLocks/>
          </p:cNvGrpSpPr>
          <p:nvPr/>
        </p:nvGrpSpPr>
        <p:grpSpPr bwMode="auto">
          <a:xfrm>
            <a:off x="1981200" y="1130300"/>
            <a:ext cx="825500" cy="254000"/>
            <a:chOff x="1248" y="712"/>
            <a:chExt cx="520" cy="160"/>
          </a:xfrm>
        </p:grpSpPr>
        <p:sp>
          <p:nvSpPr>
            <p:cNvPr id="60466" name="Line 5"/>
            <p:cNvSpPr>
              <a:spLocks noChangeShapeType="1"/>
            </p:cNvSpPr>
            <p:nvPr/>
          </p:nvSpPr>
          <p:spPr bwMode="auto">
            <a:xfrm>
              <a:off x="1256" y="86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7" name="Line 6"/>
            <p:cNvSpPr>
              <a:spLocks noChangeShapeType="1"/>
            </p:cNvSpPr>
            <p:nvPr/>
          </p:nvSpPr>
          <p:spPr bwMode="auto">
            <a:xfrm>
              <a:off x="1248" y="72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8" name="Line 7"/>
            <p:cNvSpPr>
              <a:spLocks noChangeShapeType="1"/>
            </p:cNvSpPr>
            <p:nvPr/>
          </p:nvSpPr>
          <p:spPr bwMode="auto">
            <a:xfrm flipV="1">
              <a:off x="1536" y="71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9" name="Line 8"/>
            <p:cNvSpPr>
              <a:spLocks noChangeShapeType="1"/>
            </p:cNvSpPr>
            <p:nvPr/>
          </p:nvSpPr>
          <p:spPr bwMode="auto">
            <a:xfrm>
              <a:off x="1544" y="72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0424" name="Group 9"/>
          <p:cNvGrpSpPr>
            <a:grpSpLocks/>
          </p:cNvGrpSpPr>
          <p:nvPr/>
        </p:nvGrpSpPr>
        <p:grpSpPr bwMode="auto">
          <a:xfrm>
            <a:off x="2819400" y="1130300"/>
            <a:ext cx="825500" cy="254000"/>
            <a:chOff x="1776" y="712"/>
            <a:chExt cx="520" cy="160"/>
          </a:xfrm>
        </p:grpSpPr>
        <p:sp>
          <p:nvSpPr>
            <p:cNvPr id="60462" name="Line 10"/>
            <p:cNvSpPr>
              <a:spLocks noChangeShapeType="1"/>
            </p:cNvSpPr>
            <p:nvPr/>
          </p:nvSpPr>
          <p:spPr bwMode="auto">
            <a:xfrm>
              <a:off x="1784" y="86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3" name="Line 11"/>
            <p:cNvSpPr>
              <a:spLocks noChangeShapeType="1"/>
            </p:cNvSpPr>
            <p:nvPr/>
          </p:nvSpPr>
          <p:spPr bwMode="auto">
            <a:xfrm>
              <a:off x="1776" y="72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4" name="Line 12"/>
            <p:cNvSpPr>
              <a:spLocks noChangeShapeType="1"/>
            </p:cNvSpPr>
            <p:nvPr/>
          </p:nvSpPr>
          <p:spPr bwMode="auto">
            <a:xfrm flipV="1">
              <a:off x="2064" y="71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5" name="Line 13"/>
            <p:cNvSpPr>
              <a:spLocks noChangeShapeType="1"/>
            </p:cNvSpPr>
            <p:nvPr/>
          </p:nvSpPr>
          <p:spPr bwMode="auto">
            <a:xfrm>
              <a:off x="2072" y="72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0425" name="Group 14"/>
          <p:cNvGrpSpPr>
            <a:grpSpLocks/>
          </p:cNvGrpSpPr>
          <p:nvPr/>
        </p:nvGrpSpPr>
        <p:grpSpPr bwMode="auto">
          <a:xfrm>
            <a:off x="3657600" y="1130300"/>
            <a:ext cx="825500" cy="254000"/>
            <a:chOff x="2304" y="712"/>
            <a:chExt cx="520" cy="160"/>
          </a:xfrm>
        </p:grpSpPr>
        <p:sp>
          <p:nvSpPr>
            <p:cNvPr id="60458" name="Line 15"/>
            <p:cNvSpPr>
              <a:spLocks noChangeShapeType="1"/>
            </p:cNvSpPr>
            <p:nvPr/>
          </p:nvSpPr>
          <p:spPr bwMode="auto">
            <a:xfrm>
              <a:off x="2312" y="86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9" name="Line 16"/>
            <p:cNvSpPr>
              <a:spLocks noChangeShapeType="1"/>
            </p:cNvSpPr>
            <p:nvPr/>
          </p:nvSpPr>
          <p:spPr bwMode="auto">
            <a:xfrm>
              <a:off x="2304" y="72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0" name="Line 17"/>
            <p:cNvSpPr>
              <a:spLocks noChangeShapeType="1"/>
            </p:cNvSpPr>
            <p:nvPr/>
          </p:nvSpPr>
          <p:spPr bwMode="auto">
            <a:xfrm flipV="1">
              <a:off x="2592" y="71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1" name="Line 18"/>
            <p:cNvSpPr>
              <a:spLocks noChangeShapeType="1"/>
            </p:cNvSpPr>
            <p:nvPr/>
          </p:nvSpPr>
          <p:spPr bwMode="auto">
            <a:xfrm>
              <a:off x="2600" y="72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0426" name="Group 19"/>
          <p:cNvGrpSpPr>
            <a:grpSpLocks/>
          </p:cNvGrpSpPr>
          <p:nvPr/>
        </p:nvGrpSpPr>
        <p:grpSpPr bwMode="auto">
          <a:xfrm>
            <a:off x="4495800" y="1130300"/>
            <a:ext cx="825500" cy="254000"/>
            <a:chOff x="2832" y="712"/>
            <a:chExt cx="520" cy="160"/>
          </a:xfrm>
        </p:grpSpPr>
        <p:sp>
          <p:nvSpPr>
            <p:cNvPr id="60454" name="Line 20"/>
            <p:cNvSpPr>
              <a:spLocks noChangeShapeType="1"/>
            </p:cNvSpPr>
            <p:nvPr/>
          </p:nvSpPr>
          <p:spPr bwMode="auto">
            <a:xfrm>
              <a:off x="2840" y="86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5" name="Line 21"/>
            <p:cNvSpPr>
              <a:spLocks noChangeShapeType="1"/>
            </p:cNvSpPr>
            <p:nvPr/>
          </p:nvSpPr>
          <p:spPr bwMode="auto">
            <a:xfrm>
              <a:off x="2832" y="72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6" name="Line 22"/>
            <p:cNvSpPr>
              <a:spLocks noChangeShapeType="1"/>
            </p:cNvSpPr>
            <p:nvPr/>
          </p:nvSpPr>
          <p:spPr bwMode="auto">
            <a:xfrm flipV="1">
              <a:off x="3120" y="71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7" name="Line 23"/>
            <p:cNvSpPr>
              <a:spLocks noChangeShapeType="1"/>
            </p:cNvSpPr>
            <p:nvPr/>
          </p:nvSpPr>
          <p:spPr bwMode="auto">
            <a:xfrm>
              <a:off x="3128" y="72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427" name="Line 24"/>
          <p:cNvSpPr>
            <a:spLocks noChangeShapeType="1"/>
          </p:cNvSpPr>
          <p:nvPr/>
        </p:nvSpPr>
        <p:spPr bwMode="auto">
          <a:xfrm>
            <a:off x="5346700" y="1371600"/>
            <a:ext cx="431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28" name="Line 25"/>
          <p:cNvSpPr>
            <a:spLocks noChangeShapeType="1"/>
          </p:cNvSpPr>
          <p:nvPr/>
        </p:nvSpPr>
        <p:spPr bwMode="auto">
          <a:xfrm>
            <a:off x="5334000" y="1155700"/>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29" name="Line 26"/>
          <p:cNvSpPr>
            <a:spLocks noChangeShapeType="1"/>
          </p:cNvSpPr>
          <p:nvPr/>
        </p:nvSpPr>
        <p:spPr bwMode="auto">
          <a:xfrm>
            <a:off x="1612900" y="1143000"/>
            <a:ext cx="355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0" name="Line 27"/>
          <p:cNvSpPr>
            <a:spLocks noChangeShapeType="1"/>
          </p:cNvSpPr>
          <p:nvPr/>
        </p:nvSpPr>
        <p:spPr bwMode="auto">
          <a:xfrm flipV="1">
            <a:off x="1981200" y="749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1" name="Line 28"/>
          <p:cNvSpPr>
            <a:spLocks noChangeShapeType="1"/>
          </p:cNvSpPr>
          <p:nvPr/>
        </p:nvSpPr>
        <p:spPr bwMode="auto">
          <a:xfrm flipV="1">
            <a:off x="2819400" y="749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2" name="Rectangle 29"/>
          <p:cNvSpPr>
            <a:spLocks noChangeArrowheads="1"/>
          </p:cNvSpPr>
          <p:nvPr/>
        </p:nvSpPr>
        <p:spPr bwMode="auto">
          <a:xfrm>
            <a:off x="2043113" y="762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1</a:t>
            </a:r>
          </a:p>
        </p:txBody>
      </p:sp>
      <p:sp>
        <p:nvSpPr>
          <p:cNvPr id="60433" name="Rectangle 30"/>
          <p:cNvSpPr>
            <a:spLocks noChangeArrowheads="1"/>
          </p:cNvSpPr>
          <p:nvPr/>
        </p:nvSpPr>
        <p:spPr bwMode="auto">
          <a:xfrm>
            <a:off x="2805113" y="762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2</a:t>
            </a:r>
          </a:p>
        </p:txBody>
      </p:sp>
      <p:sp>
        <p:nvSpPr>
          <p:cNvPr id="60434" name="Line 31"/>
          <p:cNvSpPr>
            <a:spLocks noChangeShapeType="1"/>
          </p:cNvSpPr>
          <p:nvPr/>
        </p:nvSpPr>
        <p:spPr bwMode="auto">
          <a:xfrm flipV="1">
            <a:off x="3657600" y="749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5" name="Line 32"/>
          <p:cNvSpPr>
            <a:spLocks noChangeShapeType="1"/>
          </p:cNvSpPr>
          <p:nvPr/>
        </p:nvSpPr>
        <p:spPr bwMode="auto">
          <a:xfrm flipV="1">
            <a:off x="4495800" y="749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6" name="Line 33"/>
          <p:cNvSpPr>
            <a:spLocks noChangeShapeType="1"/>
          </p:cNvSpPr>
          <p:nvPr/>
        </p:nvSpPr>
        <p:spPr bwMode="auto">
          <a:xfrm flipV="1">
            <a:off x="5334000" y="749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7" name="Rectangle 34"/>
          <p:cNvSpPr>
            <a:spLocks noChangeArrowheads="1"/>
          </p:cNvSpPr>
          <p:nvPr/>
        </p:nvSpPr>
        <p:spPr bwMode="auto">
          <a:xfrm>
            <a:off x="3719513" y="762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3</a:t>
            </a:r>
          </a:p>
        </p:txBody>
      </p:sp>
      <p:sp>
        <p:nvSpPr>
          <p:cNvPr id="60438" name="Rectangle 35"/>
          <p:cNvSpPr>
            <a:spLocks noChangeArrowheads="1"/>
          </p:cNvSpPr>
          <p:nvPr/>
        </p:nvSpPr>
        <p:spPr bwMode="auto">
          <a:xfrm>
            <a:off x="4481513" y="762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4</a:t>
            </a:r>
          </a:p>
        </p:txBody>
      </p:sp>
      <p:grpSp>
        <p:nvGrpSpPr>
          <p:cNvPr id="60439" name="Group 36"/>
          <p:cNvGrpSpPr>
            <a:grpSpLocks/>
          </p:cNvGrpSpPr>
          <p:nvPr/>
        </p:nvGrpSpPr>
        <p:grpSpPr bwMode="auto">
          <a:xfrm>
            <a:off x="1993900" y="1600200"/>
            <a:ext cx="812800" cy="333375"/>
            <a:chOff x="1256" y="1008"/>
            <a:chExt cx="512" cy="210"/>
          </a:xfrm>
        </p:grpSpPr>
        <p:sp>
          <p:nvSpPr>
            <p:cNvPr id="60452" name="Rectangle 37"/>
            <p:cNvSpPr>
              <a:spLocks noChangeArrowheads="1"/>
            </p:cNvSpPr>
            <p:nvPr/>
          </p:nvSpPr>
          <p:spPr bwMode="auto">
            <a:xfrm>
              <a:off x="1256" y="10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60453" name="Rectangle 38"/>
            <p:cNvSpPr>
              <a:spLocks noChangeArrowheads="1"/>
            </p:cNvSpPr>
            <p:nvPr/>
          </p:nvSpPr>
          <p:spPr bwMode="auto">
            <a:xfrm>
              <a:off x="1297" y="1008"/>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60440" name="Group 39"/>
          <p:cNvGrpSpPr>
            <a:grpSpLocks/>
          </p:cNvGrpSpPr>
          <p:nvPr/>
        </p:nvGrpSpPr>
        <p:grpSpPr bwMode="auto">
          <a:xfrm>
            <a:off x="2805113" y="1600200"/>
            <a:ext cx="903287" cy="333375"/>
            <a:chOff x="1767" y="1008"/>
            <a:chExt cx="569" cy="210"/>
          </a:xfrm>
        </p:grpSpPr>
        <p:sp>
          <p:nvSpPr>
            <p:cNvPr id="60450" name="Rectangle 40"/>
            <p:cNvSpPr>
              <a:spLocks noChangeArrowheads="1"/>
            </p:cNvSpPr>
            <p:nvPr/>
          </p:nvSpPr>
          <p:spPr bwMode="auto">
            <a:xfrm>
              <a:off x="1784" y="10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60451" name="Rectangle 41"/>
            <p:cNvSpPr>
              <a:spLocks noChangeArrowheads="1"/>
            </p:cNvSpPr>
            <p:nvPr/>
          </p:nvSpPr>
          <p:spPr bwMode="auto">
            <a:xfrm>
              <a:off x="1767" y="1008"/>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60441" name="Group 42"/>
          <p:cNvGrpSpPr>
            <a:grpSpLocks/>
          </p:cNvGrpSpPr>
          <p:nvPr/>
        </p:nvGrpSpPr>
        <p:grpSpPr bwMode="auto">
          <a:xfrm>
            <a:off x="3670300" y="1600200"/>
            <a:ext cx="812800" cy="333375"/>
            <a:chOff x="2312" y="1008"/>
            <a:chExt cx="512" cy="210"/>
          </a:xfrm>
        </p:grpSpPr>
        <p:sp>
          <p:nvSpPr>
            <p:cNvPr id="60448" name="Rectangle 43"/>
            <p:cNvSpPr>
              <a:spLocks noChangeArrowheads="1"/>
            </p:cNvSpPr>
            <p:nvPr/>
          </p:nvSpPr>
          <p:spPr bwMode="auto">
            <a:xfrm>
              <a:off x="2312" y="10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60449" name="Rectangle 44"/>
            <p:cNvSpPr>
              <a:spLocks noChangeArrowheads="1"/>
            </p:cNvSpPr>
            <p:nvPr/>
          </p:nvSpPr>
          <p:spPr bwMode="auto">
            <a:xfrm>
              <a:off x="2391" y="1008"/>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grpSp>
        <p:nvGrpSpPr>
          <p:cNvPr id="60442" name="Group 45"/>
          <p:cNvGrpSpPr>
            <a:grpSpLocks/>
          </p:cNvGrpSpPr>
          <p:nvPr/>
        </p:nvGrpSpPr>
        <p:grpSpPr bwMode="auto">
          <a:xfrm>
            <a:off x="4508500" y="1600200"/>
            <a:ext cx="812800" cy="333375"/>
            <a:chOff x="2840" y="1008"/>
            <a:chExt cx="512" cy="210"/>
          </a:xfrm>
        </p:grpSpPr>
        <p:sp>
          <p:nvSpPr>
            <p:cNvPr id="60446" name="Rectangle 46"/>
            <p:cNvSpPr>
              <a:spLocks noChangeArrowheads="1"/>
            </p:cNvSpPr>
            <p:nvPr/>
          </p:nvSpPr>
          <p:spPr bwMode="auto">
            <a:xfrm>
              <a:off x="2840" y="10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60447" name="Rectangle 47"/>
            <p:cNvSpPr>
              <a:spLocks noChangeArrowheads="1"/>
            </p:cNvSpPr>
            <p:nvPr/>
          </p:nvSpPr>
          <p:spPr bwMode="auto">
            <a:xfrm>
              <a:off x="2919" y="1008"/>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Mem</a:t>
              </a:r>
            </a:p>
          </p:txBody>
        </p:sp>
      </p:grpSp>
      <p:sp>
        <p:nvSpPr>
          <p:cNvPr id="60443" name="Rectangle 48"/>
          <p:cNvSpPr>
            <a:spLocks noChangeArrowheads="1"/>
          </p:cNvSpPr>
          <p:nvPr/>
        </p:nvSpPr>
        <p:spPr bwMode="auto">
          <a:xfrm>
            <a:off x="1357313" y="1600200"/>
            <a:ext cx="6445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Store</a:t>
            </a:r>
          </a:p>
        </p:txBody>
      </p:sp>
      <p:sp>
        <p:nvSpPr>
          <p:cNvPr id="60444" name="Rectangle 49"/>
          <p:cNvSpPr>
            <a:spLocks noChangeArrowheads="1"/>
          </p:cNvSpPr>
          <p:nvPr/>
        </p:nvSpPr>
        <p:spPr bwMode="auto">
          <a:xfrm>
            <a:off x="5346700" y="1612900"/>
            <a:ext cx="812800" cy="2794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60445" name="Rectangle 50"/>
          <p:cNvSpPr>
            <a:spLocks noChangeArrowheads="1"/>
          </p:cNvSpPr>
          <p:nvPr/>
        </p:nvSpPr>
        <p:spPr bwMode="auto">
          <a:xfrm>
            <a:off x="5472113" y="1600200"/>
            <a:ext cx="4746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32</a:t>
            </a:fld>
            <a:endParaRPr lang="en-US" altLang="zh-CN"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E070A0D-4B87-4852-A56F-62318FF914E2}" type="datetime1">
              <a:rPr lang="zh-CN" altLang="en-US" sz="1400" smtClean="0"/>
              <a:t>2021/11/7</a:t>
            </a:fld>
            <a:endParaRPr lang="en-US" altLang="zh-CN" sz="1400" smtClean="0"/>
          </a:p>
        </p:txBody>
      </p:sp>
      <p:sp>
        <p:nvSpPr>
          <p:cNvPr id="6144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61445" name="Rectangle 2"/>
          <p:cNvSpPr>
            <a:spLocks noGrp="1" noChangeArrowheads="1"/>
          </p:cNvSpPr>
          <p:nvPr>
            <p:ph type="title"/>
          </p:nvPr>
        </p:nvSpPr>
        <p:spPr>
          <a:xfrm>
            <a:off x="555625" y="76200"/>
            <a:ext cx="8375650" cy="720725"/>
          </a:xfrm>
          <a:noFill/>
        </p:spPr>
        <p:txBody>
          <a:bodyPr wrap="none" lIns="63500" tIns="25400" rIns="63500" bIns="25400" anchor="t">
            <a:spAutoFit/>
          </a:bodyPr>
          <a:lstStyle/>
          <a:p>
            <a:pPr eaLnBrk="1" hangingPunct="1"/>
            <a:r>
              <a:rPr lang="en-US" altLang="en-US" smtClean="0"/>
              <a:t>The Three Stages of Beq =&gt; 5 stages</a:t>
            </a:r>
          </a:p>
        </p:txBody>
      </p:sp>
      <p:sp>
        <p:nvSpPr>
          <p:cNvPr id="61446" name="Rectangle 3"/>
          <p:cNvSpPr>
            <a:spLocks noGrp="1" noChangeArrowheads="1"/>
          </p:cNvSpPr>
          <p:nvPr>
            <p:ph type="body" idx="1"/>
          </p:nvPr>
        </p:nvSpPr>
        <p:spPr>
          <a:xfrm>
            <a:off x="495300" y="2438400"/>
            <a:ext cx="8191500" cy="3694113"/>
          </a:xfrm>
          <a:noFill/>
        </p:spPr>
        <p:txBody>
          <a:bodyPr lIns="63500" tIns="25400" rIns="63500" bIns="25400">
            <a:spAutoFit/>
          </a:bodyPr>
          <a:lstStyle/>
          <a:p>
            <a:pPr eaLnBrk="1" hangingPunct="1"/>
            <a:r>
              <a:rPr lang="en-US" altLang="en-US" sz="2800" smtClean="0"/>
              <a:t>Ifetch: Instruction Fetch</a:t>
            </a:r>
          </a:p>
          <a:p>
            <a:pPr lvl="1" eaLnBrk="1" hangingPunct="1"/>
            <a:r>
              <a:rPr lang="en-US" altLang="en-US" sz="2400" smtClean="0"/>
              <a:t>Fetch the instruction from the Instruction Memory</a:t>
            </a:r>
          </a:p>
          <a:p>
            <a:pPr eaLnBrk="1" hangingPunct="1"/>
            <a:r>
              <a:rPr lang="en-US" altLang="en-US" sz="2800" smtClean="0"/>
              <a:t>Reg/Dec: </a:t>
            </a:r>
          </a:p>
          <a:p>
            <a:pPr lvl="1" eaLnBrk="1" hangingPunct="1"/>
            <a:r>
              <a:rPr lang="en-US" altLang="en-US" sz="2400" smtClean="0"/>
              <a:t>Registers Fetch  and Instruction Decode</a:t>
            </a:r>
          </a:p>
          <a:p>
            <a:pPr eaLnBrk="1" hangingPunct="1"/>
            <a:r>
              <a:rPr lang="en-US" altLang="en-US" sz="2800" smtClean="0"/>
              <a:t>Exec: </a:t>
            </a:r>
          </a:p>
          <a:p>
            <a:pPr lvl="1" eaLnBrk="1" hangingPunct="1"/>
            <a:r>
              <a:rPr lang="en-US" altLang="en-US" sz="2400" smtClean="0"/>
              <a:t>compares the two register operand, </a:t>
            </a:r>
          </a:p>
          <a:p>
            <a:pPr lvl="1" eaLnBrk="1" hangingPunct="1"/>
            <a:r>
              <a:rPr lang="en-US" altLang="en-US" sz="2400" smtClean="0"/>
              <a:t>select correct branch target address</a:t>
            </a:r>
          </a:p>
          <a:p>
            <a:pPr lvl="1" eaLnBrk="1" hangingPunct="1"/>
            <a:r>
              <a:rPr lang="en-US" altLang="en-US" sz="2400" smtClean="0"/>
              <a:t>latch into PC</a:t>
            </a:r>
          </a:p>
        </p:txBody>
      </p:sp>
      <p:grpSp>
        <p:nvGrpSpPr>
          <p:cNvPr id="61447" name="Group 4"/>
          <p:cNvGrpSpPr>
            <a:grpSpLocks/>
          </p:cNvGrpSpPr>
          <p:nvPr/>
        </p:nvGrpSpPr>
        <p:grpSpPr bwMode="auto">
          <a:xfrm>
            <a:off x="1981200" y="1130300"/>
            <a:ext cx="825500" cy="254000"/>
            <a:chOff x="1248" y="712"/>
            <a:chExt cx="520" cy="160"/>
          </a:xfrm>
        </p:grpSpPr>
        <p:sp>
          <p:nvSpPr>
            <p:cNvPr id="61489" name="Line 5"/>
            <p:cNvSpPr>
              <a:spLocks noChangeShapeType="1"/>
            </p:cNvSpPr>
            <p:nvPr/>
          </p:nvSpPr>
          <p:spPr bwMode="auto">
            <a:xfrm>
              <a:off x="1256" y="86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0" name="Line 6"/>
            <p:cNvSpPr>
              <a:spLocks noChangeShapeType="1"/>
            </p:cNvSpPr>
            <p:nvPr/>
          </p:nvSpPr>
          <p:spPr bwMode="auto">
            <a:xfrm>
              <a:off x="1248" y="72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1" name="Line 7"/>
            <p:cNvSpPr>
              <a:spLocks noChangeShapeType="1"/>
            </p:cNvSpPr>
            <p:nvPr/>
          </p:nvSpPr>
          <p:spPr bwMode="auto">
            <a:xfrm flipV="1">
              <a:off x="1536" y="71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2" name="Line 8"/>
            <p:cNvSpPr>
              <a:spLocks noChangeShapeType="1"/>
            </p:cNvSpPr>
            <p:nvPr/>
          </p:nvSpPr>
          <p:spPr bwMode="auto">
            <a:xfrm>
              <a:off x="1544" y="72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448" name="Group 9"/>
          <p:cNvGrpSpPr>
            <a:grpSpLocks/>
          </p:cNvGrpSpPr>
          <p:nvPr/>
        </p:nvGrpSpPr>
        <p:grpSpPr bwMode="auto">
          <a:xfrm>
            <a:off x="2819400" y="1130300"/>
            <a:ext cx="825500" cy="254000"/>
            <a:chOff x="1776" y="712"/>
            <a:chExt cx="520" cy="160"/>
          </a:xfrm>
        </p:grpSpPr>
        <p:sp>
          <p:nvSpPr>
            <p:cNvPr id="61485" name="Line 10"/>
            <p:cNvSpPr>
              <a:spLocks noChangeShapeType="1"/>
            </p:cNvSpPr>
            <p:nvPr/>
          </p:nvSpPr>
          <p:spPr bwMode="auto">
            <a:xfrm>
              <a:off x="1784" y="86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6" name="Line 11"/>
            <p:cNvSpPr>
              <a:spLocks noChangeShapeType="1"/>
            </p:cNvSpPr>
            <p:nvPr/>
          </p:nvSpPr>
          <p:spPr bwMode="auto">
            <a:xfrm>
              <a:off x="1776" y="72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7" name="Line 12"/>
            <p:cNvSpPr>
              <a:spLocks noChangeShapeType="1"/>
            </p:cNvSpPr>
            <p:nvPr/>
          </p:nvSpPr>
          <p:spPr bwMode="auto">
            <a:xfrm flipV="1">
              <a:off x="2064" y="71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8" name="Line 13"/>
            <p:cNvSpPr>
              <a:spLocks noChangeShapeType="1"/>
            </p:cNvSpPr>
            <p:nvPr/>
          </p:nvSpPr>
          <p:spPr bwMode="auto">
            <a:xfrm>
              <a:off x="2072" y="72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449" name="Group 14"/>
          <p:cNvGrpSpPr>
            <a:grpSpLocks/>
          </p:cNvGrpSpPr>
          <p:nvPr/>
        </p:nvGrpSpPr>
        <p:grpSpPr bwMode="auto">
          <a:xfrm>
            <a:off x="3657600" y="1130300"/>
            <a:ext cx="825500" cy="254000"/>
            <a:chOff x="2304" y="712"/>
            <a:chExt cx="520" cy="160"/>
          </a:xfrm>
        </p:grpSpPr>
        <p:sp>
          <p:nvSpPr>
            <p:cNvPr id="61481" name="Line 15"/>
            <p:cNvSpPr>
              <a:spLocks noChangeShapeType="1"/>
            </p:cNvSpPr>
            <p:nvPr/>
          </p:nvSpPr>
          <p:spPr bwMode="auto">
            <a:xfrm>
              <a:off x="2312" y="86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2" name="Line 16"/>
            <p:cNvSpPr>
              <a:spLocks noChangeShapeType="1"/>
            </p:cNvSpPr>
            <p:nvPr/>
          </p:nvSpPr>
          <p:spPr bwMode="auto">
            <a:xfrm>
              <a:off x="2304" y="72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3" name="Line 17"/>
            <p:cNvSpPr>
              <a:spLocks noChangeShapeType="1"/>
            </p:cNvSpPr>
            <p:nvPr/>
          </p:nvSpPr>
          <p:spPr bwMode="auto">
            <a:xfrm flipV="1">
              <a:off x="2592" y="71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4" name="Line 18"/>
            <p:cNvSpPr>
              <a:spLocks noChangeShapeType="1"/>
            </p:cNvSpPr>
            <p:nvPr/>
          </p:nvSpPr>
          <p:spPr bwMode="auto">
            <a:xfrm>
              <a:off x="2600" y="72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450" name="Group 19"/>
          <p:cNvGrpSpPr>
            <a:grpSpLocks/>
          </p:cNvGrpSpPr>
          <p:nvPr/>
        </p:nvGrpSpPr>
        <p:grpSpPr bwMode="auto">
          <a:xfrm>
            <a:off x="4495800" y="1130300"/>
            <a:ext cx="825500" cy="254000"/>
            <a:chOff x="2832" y="712"/>
            <a:chExt cx="520" cy="160"/>
          </a:xfrm>
        </p:grpSpPr>
        <p:sp>
          <p:nvSpPr>
            <p:cNvPr id="61477" name="Line 20"/>
            <p:cNvSpPr>
              <a:spLocks noChangeShapeType="1"/>
            </p:cNvSpPr>
            <p:nvPr/>
          </p:nvSpPr>
          <p:spPr bwMode="auto">
            <a:xfrm>
              <a:off x="2840" y="864"/>
              <a:ext cx="27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8" name="Line 21"/>
            <p:cNvSpPr>
              <a:spLocks noChangeShapeType="1"/>
            </p:cNvSpPr>
            <p:nvPr/>
          </p:nvSpPr>
          <p:spPr bwMode="auto">
            <a:xfrm>
              <a:off x="2832" y="728"/>
              <a:ext cx="0"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9" name="Line 22"/>
            <p:cNvSpPr>
              <a:spLocks noChangeShapeType="1"/>
            </p:cNvSpPr>
            <p:nvPr/>
          </p:nvSpPr>
          <p:spPr bwMode="auto">
            <a:xfrm flipV="1">
              <a:off x="3120" y="712"/>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0" name="Line 23"/>
            <p:cNvSpPr>
              <a:spLocks noChangeShapeType="1"/>
            </p:cNvSpPr>
            <p:nvPr/>
          </p:nvSpPr>
          <p:spPr bwMode="auto">
            <a:xfrm>
              <a:off x="3128" y="720"/>
              <a:ext cx="2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451" name="Line 24"/>
          <p:cNvSpPr>
            <a:spLocks noChangeShapeType="1"/>
          </p:cNvSpPr>
          <p:nvPr/>
        </p:nvSpPr>
        <p:spPr bwMode="auto">
          <a:xfrm>
            <a:off x="5346700" y="1371600"/>
            <a:ext cx="431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2" name="Line 25"/>
          <p:cNvSpPr>
            <a:spLocks noChangeShapeType="1"/>
          </p:cNvSpPr>
          <p:nvPr/>
        </p:nvSpPr>
        <p:spPr bwMode="auto">
          <a:xfrm>
            <a:off x="5334000" y="1155700"/>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3" name="Line 26"/>
          <p:cNvSpPr>
            <a:spLocks noChangeShapeType="1"/>
          </p:cNvSpPr>
          <p:nvPr/>
        </p:nvSpPr>
        <p:spPr bwMode="auto">
          <a:xfrm>
            <a:off x="1612900" y="1143000"/>
            <a:ext cx="355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4" name="Line 27"/>
          <p:cNvSpPr>
            <a:spLocks noChangeShapeType="1"/>
          </p:cNvSpPr>
          <p:nvPr/>
        </p:nvSpPr>
        <p:spPr bwMode="auto">
          <a:xfrm flipV="1">
            <a:off x="1981200" y="749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5" name="Line 28"/>
          <p:cNvSpPr>
            <a:spLocks noChangeShapeType="1"/>
          </p:cNvSpPr>
          <p:nvPr/>
        </p:nvSpPr>
        <p:spPr bwMode="auto">
          <a:xfrm flipV="1">
            <a:off x="2819400" y="749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6" name="Rectangle 29"/>
          <p:cNvSpPr>
            <a:spLocks noChangeArrowheads="1"/>
          </p:cNvSpPr>
          <p:nvPr/>
        </p:nvSpPr>
        <p:spPr bwMode="auto">
          <a:xfrm>
            <a:off x="2043113" y="762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1</a:t>
            </a:r>
          </a:p>
        </p:txBody>
      </p:sp>
      <p:sp>
        <p:nvSpPr>
          <p:cNvPr id="61457" name="Rectangle 30"/>
          <p:cNvSpPr>
            <a:spLocks noChangeArrowheads="1"/>
          </p:cNvSpPr>
          <p:nvPr/>
        </p:nvSpPr>
        <p:spPr bwMode="auto">
          <a:xfrm>
            <a:off x="2805113" y="762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2</a:t>
            </a:r>
          </a:p>
        </p:txBody>
      </p:sp>
      <p:sp>
        <p:nvSpPr>
          <p:cNvPr id="61458" name="Line 31"/>
          <p:cNvSpPr>
            <a:spLocks noChangeShapeType="1"/>
          </p:cNvSpPr>
          <p:nvPr/>
        </p:nvSpPr>
        <p:spPr bwMode="auto">
          <a:xfrm flipV="1">
            <a:off x="3657600" y="749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9" name="Line 32"/>
          <p:cNvSpPr>
            <a:spLocks noChangeShapeType="1"/>
          </p:cNvSpPr>
          <p:nvPr/>
        </p:nvSpPr>
        <p:spPr bwMode="auto">
          <a:xfrm flipV="1">
            <a:off x="4495800" y="749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0" name="Line 33"/>
          <p:cNvSpPr>
            <a:spLocks noChangeShapeType="1"/>
          </p:cNvSpPr>
          <p:nvPr/>
        </p:nvSpPr>
        <p:spPr bwMode="auto">
          <a:xfrm flipV="1">
            <a:off x="5334000" y="749300"/>
            <a:ext cx="0" cy="3302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1" name="Rectangle 34"/>
          <p:cNvSpPr>
            <a:spLocks noChangeArrowheads="1"/>
          </p:cNvSpPr>
          <p:nvPr/>
        </p:nvSpPr>
        <p:spPr bwMode="auto">
          <a:xfrm>
            <a:off x="3719513" y="762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3</a:t>
            </a:r>
          </a:p>
        </p:txBody>
      </p:sp>
      <p:sp>
        <p:nvSpPr>
          <p:cNvPr id="61462" name="Rectangle 35"/>
          <p:cNvSpPr>
            <a:spLocks noChangeArrowheads="1"/>
          </p:cNvSpPr>
          <p:nvPr/>
        </p:nvSpPr>
        <p:spPr bwMode="auto">
          <a:xfrm>
            <a:off x="4481513" y="762000"/>
            <a:ext cx="819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Cycle 4</a:t>
            </a:r>
          </a:p>
        </p:txBody>
      </p:sp>
      <p:grpSp>
        <p:nvGrpSpPr>
          <p:cNvPr id="61463" name="Group 36"/>
          <p:cNvGrpSpPr>
            <a:grpSpLocks/>
          </p:cNvGrpSpPr>
          <p:nvPr/>
        </p:nvGrpSpPr>
        <p:grpSpPr bwMode="auto">
          <a:xfrm>
            <a:off x="1993900" y="1600200"/>
            <a:ext cx="812800" cy="333375"/>
            <a:chOff x="1256" y="1008"/>
            <a:chExt cx="512" cy="210"/>
          </a:xfrm>
        </p:grpSpPr>
        <p:sp>
          <p:nvSpPr>
            <p:cNvPr id="61475" name="Rectangle 37"/>
            <p:cNvSpPr>
              <a:spLocks noChangeArrowheads="1"/>
            </p:cNvSpPr>
            <p:nvPr/>
          </p:nvSpPr>
          <p:spPr bwMode="auto">
            <a:xfrm>
              <a:off x="1256" y="10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61476" name="Rectangle 38"/>
            <p:cNvSpPr>
              <a:spLocks noChangeArrowheads="1"/>
            </p:cNvSpPr>
            <p:nvPr/>
          </p:nvSpPr>
          <p:spPr bwMode="auto">
            <a:xfrm>
              <a:off x="1297" y="1008"/>
              <a:ext cx="4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Ifetch</a:t>
              </a:r>
            </a:p>
          </p:txBody>
        </p:sp>
      </p:grpSp>
      <p:grpSp>
        <p:nvGrpSpPr>
          <p:cNvPr id="61464" name="Group 39"/>
          <p:cNvGrpSpPr>
            <a:grpSpLocks/>
          </p:cNvGrpSpPr>
          <p:nvPr/>
        </p:nvGrpSpPr>
        <p:grpSpPr bwMode="auto">
          <a:xfrm>
            <a:off x="2805113" y="1600200"/>
            <a:ext cx="903287" cy="333375"/>
            <a:chOff x="1767" y="1008"/>
            <a:chExt cx="569" cy="210"/>
          </a:xfrm>
        </p:grpSpPr>
        <p:sp>
          <p:nvSpPr>
            <p:cNvPr id="61473" name="Rectangle 40"/>
            <p:cNvSpPr>
              <a:spLocks noChangeArrowheads="1"/>
            </p:cNvSpPr>
            <p:nvPr/>
          </p:nvSpPr>
          <p:spPr bwMode="auto">
            <a:xfrm>
              <a:off x="1784" y="10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61474" name="Rectangle 41"/>
            <p:cNvSpPr>
              <a:spLocks noChangeArrowheads="1"/>
            </p:cNvSpPr>
            <p:nvPr/>
          </p:nvSpPr>
          <p:spPr bwMode="auto">
            <a:xfrm>
              <a:off x="1767" y="1008"/>
              <a:ext cx="5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Reg/Dec</a:t>
              </a:r>
            </a:p>
          </p:txBody>
        </p:sp>
      </p:grpSp>
      <p:grpSp>
        <p:nvGrpSpPr>
          <p:cNvPr id="61465" name="Group 42"/>
          <p:cNvGrpSpPr>
            <a:grpSpLocks/>
          </p:cNvGrpSpPr>
          <p:nvPr/>
        </p:nvGrpSpPr>
        <p:grpSpPr bwMode="auto">
          <a:xfrm>
            <a:off x="3670300" y="1600200"/>
            <a:ext cx="812800" cy="333375"/>
            <a:chOff x="2312" y="1008"/>
            <a:chExt cx="512" cy="210"/>
          </a:xfrm>
        </p:grpSpPr>
        <p:sp>
          <p:nvSpPr>
            <p:cNvPr id="61471" name="Rectangle 43"/>
            <p:cNvSpPr>
              <a:spLocks noChangeArrowheads="1"/>
            </p:cNvSpPr>
            <p:nvPr/>
          </p:nvSpPr>
          <p:spPr bwMode="auto">
            <a:xfrm>
              <a:off x="2312" y="1016"/>
              <a:ext cx="512"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61472" name="Rectangle 44"/>
            <p:cNvSpPr>
              <a:spLocks noChangeArrowheads="1"/>
            </p:cNvSpPr>
            <p:nvPr/>
          </p:nvSpPr>
          <p:spPr bwMode="auto">
            <a:xfrm>
              <a:off x="2391" y="1008"/>
              <a:ext cx="3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Exec</a:t>
              </a:r>
            </a:p>
          </p:txBody>
        </p:sp>
      </p:grpSp>
      <p:sp>
        <p:nvSpPr>
          <p:cNvPr id="61466" name="Rectangle 45"/>
          <p:cNvSpPr>
            <a:spLocks noChangeArrowheads="1"/>
          </p:cNvSpPr>
          <p:nvPr/>
        </p:nvSpPr>
        <p:spPr bwMode="auto">
          <a:xfrm>
            <a:off x="4508500" y="1612900"/>
            <a:ext cx="812800" cy="2794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61467" name="Rectangle 46"/>
          <p:cNvSpPr>
            <a:spLocks noChangeArrowheads="1"/>
          </p:cNvSpPr>
          <p:nvPr/>
        </p:nvSpPr>
        <p:spPr bwMode="auto">
          <a:xfrm>
            <a:off x="4633913" y="1600200"/>
            <a:ext cx="6334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Mem</a:t>
            </a:r>
          </a:p>
        </p:txBody>
      </p:sp>
      <p:sp>
        <p:nvSpPr>
          <p:cNvPr id="61468" name="Rectangle 47"/>
          <p:cNvSpPr>
            <a:spLocks noChangeArrowheads="1"/>
          </p:cNvSpPr>
          <p:nvPr/>
        </p:nvSpPr>
        <p:spPr bwMode="auto">
          <a:xfrm>
            <a:off x="1509713" y="1600200"/>
            <a:ext cx="5191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Beq</a:t>
            </a:r>
          </a:p>
        </p:txBody>
      </p:sp>
      <p:sp>
        <p:nvSpPr>
          <p:cNvPr id="61469" name="Rectangle 48"/>
          <p:cNvSpPr>
            <a:spLocks noChangeArrowheads="1"/>
          </p:cNvSpPr>
          <p:nvPr/>
        </p:nvSpPr>
        <p:spPr bwMode="auto">
          <a:xfrm>
            <a:off x="5346700" y="1612900"/>
            <a:ext cx="812800" cy="2794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61470" name="Rectangle 49"/>
          <p:cNvSpPr>
            <a:spLocks noChangeArrowheads="1"/>
          </p:cNvSpPr>
          <p:nvPr/>
        </p:nvSpPr>
        <p:spPr bwMode="auto">
          <a:xfrm>
            <a:off x="5472113" y="1600200"/>
            <a:ext cx="4746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kumimoji="0" lang="en-US" altLang="en-US" sz="1200" b="1">
                <a:latin typeface="Arial" charset="0"/>
              </a:rPr>
              <a:t>Wr</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33</a:t>
            </a:fld>
            <a:endParaRPr lang="en-US" altLang="zh-CN"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749F83D-E14B-49BB-B2D0-0B51D09215CD}" type="datetime1">
              <a:rPr lang="zh-CN" altLang="en-US" sz="1400" smtClean="0"/>
              <a:t>2021/11/7</a:t>
            </a:fld>
            <a:endParaRPr lang="en-US" altLang="zh-CN" sz="1400" smtClean="0"/>
          </a:p>
        </p:txBody>
      </p:sp>
      <p:sp>
        <p:nvSpPr>
          <p:cNvPr id="6246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62469" name="Rectangle 2"/>
          <p:cNvSpPr>
            <a:spLocks noGrp="1" noChangeArrowheads="1"/>
          </p:cNvSpPr>
          <p:nvPr>
            <p:ph type="title"/>
          </p:nvPr>
        </p:nvSpPr>
        <p:spPr>
          <a:xfrm>
            <a:off x="1660525" y="541640"/>
            <a:ext cx="5975350" cy="660400"/>
          </a:xfrm>
          <a:noFill/>
        </p:spPr>
        <p:txBody>
          <a:bodyPr wrap="none" lIns="63500" tIns="25400" rIns="63500" bIns="25400" anchor="t">
            <a:spAutoFit/>
          </a:bodyPr>
          <a:lstStyle/>
          <a:p>
            <a:pPr eaLnBrk="1" hangingPunct="1"/>
            <a:r>
              <a:rPr lang="en-US" altLang="en-US" sz="4000" dirty="0" smtClean="0"/>
              <a:t>Structural Hazards: </a:t>
            </a:r>
            <a:r>
              <a:rPr lang="en-US" altLang="en-US" sz="3200" dirty="0" smtClean="0"/>
              <a:t>Solution </a:t>
            </a:r>
            <a:r>
              <a:rPr lang="en-US" altLang="zh-CN" sz="3200" dirty="0" smtClean="0"/>
              <a:t>3 </a:t>
            </a:r>
            <a:endParaRPr lang="en-US" altLang="en-US" sz="3200" dirty="0" smtClean="0"/>
          </a:p>
        </p:txBody>
      </p:sp>
      <p:sp>
        <p:nvSpPr>
          <p:cNvPr id="62470" name="Rectangle 3"/>
          <p:cNvSpPr>
            <a:spLocks noGrp="1" noChangeArrowheads="1"/>
          </p:cNvSpPr>
          <p:nvPr>
            <p:ph type="body" idx="1"/>
          </p:nvPr>
        </p:nvSpPr>
        <p:spPr>
          <a:xfrm>
            <a:off x="1390092" y="1396287"/>
            <a:ext cx="7252704" cy="3704604"/>
          </a:xfrm>
          <a:noFill/>
        </p:spPr>
        <p:txBody>
          <a:bodyPr wrap="square" lIns="63500" tIns="25400" rIns="63500" bIns="25400">
            <a:spAutoFit/>
          </a:bodyPr>
          <a:lstStyle/>
          <a:p>
            <a:pPr eaLnBrk="1" hangingPunct="1">
              <a:lnSpc>
                <a:spcPct val="150000"/>
              </a:lnSpc>
            </a:pPr>
            <a:r>
              <a:rPr lang="zh-CN" altLang="en-US" sz="2400" dirty="0" smtClean="0">
                <a:latin typeface="微软雅黑" panose="020B0503020204020204" pitchFamily="34" charset="-122"/>
                <a:ea typeface="微软雅黑" panose="020B0503020204020204" pitchFamily="34" charset="-122"/>
              </a:rPr>
              <a:t>解决存储器争用冲突的其他办法是</a:t>
            </a:r>
            <a:r>
              <a:rPr lang="zh-CN" altLang="en-US" sz="2800" dirty="0" smtClean="0">
                <a:latin typeface="微软雅黑" panose="020B0503020204020204" pitchFamily="34" charset="-122"/>
                <a:ea typeface="微软雅黑" panose="020B0503020204020204" pitchFamily="34" charset="-122"/>
              </a:rPr>
              <a:t>：</a:t>
            </a:r>
          </a:p>
          <a:p>
            <a:pPr lvl="2" eaLnBrk="1" hangingPunct="1">
              <a:lnSpc>
                <a:spcPct val="150000"/>
              </a:lnSpc>
            </a:pPr>
            <a:r>
              <a:rPr lang="zh-CN" altLang="en-US" sz="20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如果指令和数据放在同一个存储器，可使用双端口存储器，其中一个端口存／取数据，另一个端口取指令。</a:t>
            </a:r>
          </a:p>
          <a:p>
            <a:pPr lvl="2" eaLnBrk="1" hangingPunct="1">
              <a:lnSpc>
                <a:spcPct val="150000"/>
              </a:lnSpc>
            </a:pPr>
            <a:r>
              <a:rPr lang="zh-CN" altLang="en-US" sz="1800" dirty="0" smtClean="0">
                <a:latin typeface="微软雅黑" panose="020B0503020204020204" pitchFamily="34" charset="-122"/>
                <a:ea typeface="微软雅黑" panose="020B0503020204020204" pitchFamily="34" charset="-122"/>
              </a:rPr>
              <a:t> 设置两个存储器，其中一个作为数据存储器，另一个作为指令存储器。</a:t>
            </a:r>
          </a:p>
          <a:p>
            <a:pPr eaLnBrk="1" hangingPunct="1">
              <a:lnSpc>
                <a:spcPct val="150000"/>
              </a:lnSpc>
            </a:pPr>
            <a:r>
              <a:rPr lang="zh-CN" altLang="en-US" sz="2400" dirty="0" smtClean="0">
                <a:latin typeface="微软雅黑" panose="020B0503020204020204" pitchFamily="34" charset="-122"/>
                <a:ea typeface="微软雅黑" panose="020B0503020204020204" pitchFamily="34" charset="-122"/>
              </a:rPr>
              <a:t>上述两种方案中，取指令和访问</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存／取</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数据可以并行进行，不会发生结构相关。</a:t>
            </a:r>
          </a:p>
        </p:txBody>
      </p:sp>
      <p:sp>
        <p:nvSpPr>
          <p:cNvPr id="2" name="矩形 1"/>
          <p:cNvSpPr/>
          <p:nvPr/>
        </p:nvSpPr>
        <p:spPr>
          <a:xfrm>
            <a:off x="1390092" y="5100891"/>
            <a:ext cx="7574396" cy="1135054"/>
          </a:xfrm>
          <a:prstGeom prst="rect">
            <a:avLst/>
          </a:prstGeom>
        </p:spPr>
        <p:txBody>
          <a:bodyPr wrap="square">
            <a:spAutoFit/>
          </a:bodyPr>
          <a:lstStyle/>
          <a:p>
            <a:pPr eaLnBrk="1" hangingPunct="1">
              <a:lnSpc>
                <a:spcPct val="150000"/>
              </a:lnSpc>
            </a:pPr>
            <a:r>
              <a:rPr lang="zh-CN" altLang="en-US" dirty="0">
                <a:solidFill>
                  <a:srgbClr val="0070C0"/>
                </a:solidFill>
                <a:latin typeface="微软雅黑" panose="020B0503020204020204" pitchFamily="34" charset="-122"/>
                <a:ea typeface="微软雅黑" panose="020B0503020204020204" pitchFamily="34" charset="-122"/>
              </a:rPr>
              <a:t>  结构相关也会发生在流水线的其他功能部件中，解决冲突的方法与上面所述思路相仿。</a:t>
            </a:r>
            <a:endParaRPr lang="en-US" altLang="en-US" dirty="0">
              <a:solidFill>
                <a:srgbClr val="0070C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34</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70">
                                            <p:txEl>
                                              <p:pRg st="0" end="0"/>
                                            </p:txEl>
                                          </p:spTgt>
                                        </p:tgtEl>
                                        <p:attrNameLst>
                                          <p:attrName>style.visibility</p:attrName>
                                        </p:attrNameLst>
                                      </p:cBhvr>
                                      <p:to>
                                        <p:strVal val="visible"/>
                                      </p:to>
                                    </p:set>
                                    <p:anim calcmode="lin" valueType="num">
                                      <p:cBhvr additive="base">
                                        <p:cTn id="7" dur="500" fill="hold"/>
                                        <p:tgtEl>
                                          <p:spTgt spid="624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7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2470">
                                            <p:txEl>
                                              <p:pRg st="1" end="1"/>
                                            </p:txEl>
                                          </p:spTgt>
                                        </p:tgtEl>
                                        <p:attrNameLst>
                                          <p:attrName>style.visibility</p:attrName>
                                        </p:attrNameLst>
                                      </p:cBhvr>
                                      <p:to>
                                        <p:strVal val="visible"/>
                                      </p:to>
                                    </p:set>
                                    <p:anim calcmode="lin" valueType="num">
                                      <p:cBhvr additive="base">
                                        <p:cTn id="11" dur="500" fill="hold"/>
                                        <p:tgtEl>
                                          <p:spTgt spid="6247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247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2470">
                                            <p:txEl>
                                              <p:pRg st="2" end="2"/>
                                            </p:txEl>
                                          </p:spTgt>
                                        </p:tgtEl>
                                        <p:attrNameLst>
                                          <p:attrName>style.visibility</p:attrName>
                                        </p:attrNameLst>
                                      </p:cBhvr>
                                      <p:to>
                                        <p:strVal val="visible"/>
                                      </p:to>
                                    </p:set>
                                    <p:anim calcmode="lin" valueType="num">
                                      <p:cBhvr additive="base">
                                        <p:cTn id="15" dur="500" fill="hold"/>
                                        <p:tgtEl>
                                          <p:spTgt spid="6247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24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2470">
                                            <p:txEl>
                                              <p:pRg st="3" end="3"/>
                                            </p:txEl>
                                          </p:spTgt>
                                        </p:tgtEl>
                                        <p:attrNameLst>
                                          <p:attrName>style.visibility</p:attrName>
                                        </p:attrNameLst>
                                      </p:cBhvr>
                                      <p:to>
                                        <p:strVal val="visible"/>
                                      </p:to>
                                    </p:set>
                                    <p:anim calcmode="lin" valueType="num">
                                      <p:cBhvr additive="base">
                                        <p:cTn id="21" dur="500" fill="hold"/>
                                        <p:tgtEl>
                                          <p:spTgt spid="6247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24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build="p"/>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45DF941-C6EB-4F26-A06D-6BEE6D888C9D}" type="datetime1">
              <a:rPr lang="zh-CN" altLang="en-US" sz="1400" smtClean="0"/>
              <a:t>2021/11/7</a:t>
            </a:fld>
            <a:endParaRPr lang="en-US" altLang="zh-CN" sz="1400" smtClean="0"/>
          </a:p>
        </p:txBody>
      </p:sp>
      <p:sp>
        <p:nvSpPr>
          <p:cNvPr id="6349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63493" name="Rectangle 2"/>
          <p:cNvSpPr>
            <a:spLocks noGrp="1" noChangeArrowheads="1"/>
          </p:cNvSpPr>
          <p:nvPr>
            <p:ph type="title"/>
          </p:nvPr>
        </p:nvSpPr>
        <p:spPr>
          <a:xfrm>
            <a:off x="707926" y="381000"/>
            <a:ext cx="7880548" cy="1143000"/>
          </a:xfrm>
          <a:noFill/>
        </p:spPr>
        <p:txBody>
          <a:bodyPr lIns="90488" tIns="44450" rIns="90488" bIns="44450"/>
          <a:lstStyle/>
          <a:p>
            <a:pPr eaLnBrk="1" hangingPunct="1"/>
            <a:r>
              <a:rPr lang="en-US" altLang="en-US" sz="3200" dirty="0" smtClean="0"/>
              <a:t>Solution </a:t>
            </a:r>
            <a:r>
              <a:rPr lang="en-US" altLang="zh-CN" sz="3200" dirty="0" smtClean="0"/>
              <a:t>3 Example: Dual-port vs. Single-port</a:t>
            </a:r>
          </a:p>
        </p:txBody>
      </p:sp>
      <p:sp>
        <p:nvSpPr>
          <p:cNvPr id="63494" name="Rectangle 3"/>
          <p:cNvSpPr>
            <a:spLocks noGrp="1" noChangeArrowheads="1"/>
          </p:cNvSpPr>
          <p:nvPr>
            <p:ph type="body" idx="1"/>
          </p:nvPr>
        </p:nvSpPr>
        <p:spPr>
          <a:xfrm>
            <a:off x="467544" y="1524000"/>
            <a:ext cx="8782050" cy="4114800"/>
          </a:xfrm>
          <a:noFill/>
        </p:spPr>
        <p:txBody>
          <a:bodyPr lIns="90488" tIns="44450" rIns="90488" bIns="44450"/>
          <a:lstStyle/>
          <a:p>
            <a:pPr marL="285750" indent="-285750" eaLnBrk="1" hangingPunct="1"/>
            <a:r>
              <a:rPr lang="en-US" altLang="zh-CN" sz="2400" dirty="0" smtClean="0"/>
              <a:t>Machine A: Dual ported memory</a:t>
            </a:r>
          </a:p>
          <a:p>
            <a:pPr marL="285750" indent="-285750" eaLnBrk="1" hangingPunct="1"/>
            <a:r>
              <a:rPr lang="en-US" altLang="zh-CN" sz="2400" dirty="0" smtClean="0"/>
              <a:t>Machine B: Single ported memory, but its pipelined implementation has a 1.05 times faster clock rate</a:t>
            </a:r>
          </a:p>
          <a:p>
            <a:pPr marL="285750" indent="-285750" eaLnBrk="1" hangingPunct="1"/>
            <a:r>
              <a:rPr lang="en-US" altLang="zh-CN" sz="2400" dirty="0" smtClean="0"/>
              <a:t>Ideal CPI = 1 for both</a:t>
            </a:r>
          </a:p>
          <a:p>
            <a:pPr marL="285750" indent="-285750" eaLnBrk="1" hangingPunct="1"/>
            <a:r>
              <a:rPr lang="en-US" altLang="zh-CN" sz="2400" dirty="0" smtClean="0"/>
              <a:t>Loads are 40% of instructions executed</a:t>
            </a:r>
          </a:p>
          <a:p>
            <a:pPr marL="285750" indent="-285750" eaLnBrk="1" hangingPunct="1">
              <a:buFontTx/>
              <a:buNone/>
            </a:pPr>
            <a:r>
              <a:rPr lang="en-US" altLang="zh-CN" sz="2000" dirty="0" smtClean="0"/>
              <a:t>            </a:t>
            </a:r>
            <a:r>
              <a:rPr lang="en-US" altLang="zh-CN" sz="1800" dirty="0" err="1" smtClean="0">
                <a:latin typeface="Courier New" pitchFamily="49" charset="0"/>
              </a:rPr>
              <a:t>SpeedUp</a:t>
            </a:r>
            <a:r>
              <a:rPr lang="en-US" altLang="zh-CN" sz="1800" baseline="-25000" dirty="0" err="1" smtClean="0">
                <a:latin typeface="Courier New" pitchFamily="49" charset="0"/>
              </a:rPr>
              <a:t>A</a:t>
            </a:r>
            <a:r>
              <a:rPr lang="en-US" altLang="zh-CN" sz="1800" dirty="0" smtClean="0">
                <a:latin typeface="Courier New" pitchFamily="49" charset="0"/>
              </a:rPr>
              <a:t> = Pipeline Depth/(1 + 0) x (</a:t>
            </a:r>
            <a:r>
              <a:rPr lang="en-US" altLang="zh-CN" sz="1800" dirty="0" err="1" smtClean="0">
                <a:latin typeface="Courier New" pitchFamily="49" charset="0"/>
              </a:rPr>
              <a:t>clock</a:t>
            </a:r>
            <a:r>
              <a:rPr lang="en-US" altLang="zh-CN" sz="1800" baseline="-25000" dirty="0" err="1" smtClean="0">
                <a:latin typeface="Courier New" pitchFamily="49" charset="0"/>
              </a:rPr>
              <a:t>unpipe</a:t>
            </a:r>
            <a:r>
              <a:rPr lang="en-US" altLang="zh-CN" sz="1800" dirty="0" smtClean="0">
                <a:latin typeface="Courier New" pitchFamily="49" charset="0"/>
              </a:rPr>
              <a:t>/</a:t>
            </a:r>
            <a:r>
              <a:rPr lang="en-US" altLang="zh-CN" sz="1800" dirty="0" err="1" smtClean="0">
                <a:latin typeface="Courier New" pitchFamily="49" charset="0"/>
              </a:rPr>
              <a:t>clock</a:t>
            </a:r>
            <a:r>
              <a:rPr lang="en-US" altLang="zh-CN" sz="1800" baseline="-25000" dirty="0" err="1" smtClean="0">
                <a:latin typeface="Courier New" pitchFamily="49" charset="0"/>
              </a:rPr>
              <a:t>pipe</a:t>
            </a:r>
            <a:r>
              <a:rPr lang="en-US" altLang="zh-CN" sz="1800" dirty="0" smtClean="0">
                <a:latin typeface="Courier New" pitchFamily="49" charset="0"/>
              </a:rPr>
              <a:t>)</a:t>
            </a:r>
          </a:p>
          <a:p>
            <a:pPr marL="285750" indent="-285750" eaLnBrk="1" hangingPunct="1">
              <a:buFontTx/>
              <a:buNone/>
            </a:pPr>
            <a:r>
              <a:rPr lang="en-US" altLang="zh-CN" sz="1800" dirty="0" smtClean="0">
                <a:latin typeface="Courier New" pitchFamily="49" charset="0"/>
              </a:rPr>
              <a:t>               = Pipeline Depth</a:t>
            </a:r>
          </a:p>
          <a:p>
            <a:pPr marL="285750" indent="-285750" eaLnBrk="1" hangingPunct="1">
              <a:buFontTx/>
              <a:buNone/>
            </a:pPr>
            <a:r>
              <a:rPr lang="en-US" altLang="zh-CN" sz="1800" dirty="0" smtClean="0">
                <a:latin typeface="Courier New" pitchFamily="49" charset="0"/>
              </a:rPr>
              <a:t>     </a:t>
            </a:r>
            <a:r>
              <a:rPr lang="en-US" altLang="zh-CN" sz="1800" dirty="0" err="1" smtClean="0">
                <a:latin typeface="Courier New" pitchFamily="49" charset="0"/>
              </a:rPr>
              <a:t>SpeedUp</a:t>
            </a:r>
            <a:r>
              <a:rPr lang="en-US" altLang="zh-CN" sz="1800" baseline="-25000" dirty="0" err="1" smtClean="0">
                <a:latin typeface="Courier New" pitchFamily="49" charset="0"/>
              </a:rPr>
              <a:t>B</a:t>
            </a:r>
            <a:r>
              <a:rPr lang="en-US" altLang="zh-CN" sz="1800" dirty="0" smtClean="0">
                <a:latin typeface="Courier New" pitchFamily="49" charset="0"/>
              </a:rPr>
              <a:t> = Pipeline Depth/(1 + 0.4 x 1) </a:t>
            </a:r>
            <a:br>
              <a:rPr lang="en-US" altLang="zh-CN" sz="1800" dirty="0" smtClean="0">
                <a:latin typeface="Courier New" pitchFamily="49" charset="0"/>
              </a:rPr>
            </a:br>
            <a:r>
              <a:rPr lang="en-US" altLang="zh-CN" sz="1800" dirty="0" smtClean="0">
                <a:latin typeface="Courier New" pitchFamily="49" charset="0"/>
              </a:rPr>
              <a:t>		    x (</a:t>
            </a:r>
            <a:r>
              <a:rPr lang="en-US" altLang="zh-CN" sz="1800" dirty="0" err="1" smtClean="0">
                <a:latin typeface="Courier New" pitchFamily="49" charset="0"/>
              </a:rPr>
              <a:t>clock</a:t>
            </a:r>
            <a:r>
              <a:rPr lang="en-US" altLang="zh-CN" sz="1800" baseline="-25000" dirty="0" err="1" smtClean="0">
                <a:latin typeface="Courier New" pitchFamily="49" charset="0"/>
              </a:rPr>
              <a:t>unpipe</a:t>
            </a:r>
            <a:r>
              <a:rPr lang="en-US" altLang="zh-CN" sz="1800" dirty="0" smtClean="0">
                <a:latin typeface="Courier New" pitchFamily="49" charset="0"/>
              </a:rPr>
              <a:t>/(</a:t>
            </a:r>
            <a:r>
              <a:rPr lang="en-US" altLang="zh-CN" sz="1800" dirty="0" err="1" smtClean="0">
                <a:latin typeface="Courier New" pitchFamily="49" charset="0"/>
              </a:rPr>
              <a:t>clock</a:t>
            </a:r>
            <a:r>
              <a:rPr lang="en-US" altLang="zh-CN" sz="1800" baseline="-25000" dirty="0" err="1" smtClean="0">
                <a:latin typeface="Courier New" pitchFamily="49" charset="0"/>
              </a:rPr>
              <a:t>unpipe</a:t>
            </a:r>
            <a:r>
              <a:rPr lang="en-US" altLang="zh-CN" sz="1800" baseline="-25000" dirty="0" smtClean="0">
                <a:latin typeface="Courier New" pitchFamily="49" charset="0"/>
              </a:rPr>
              <a:t> </a:t>
            </a:r>
            <a:r>
              <a:rPr lang="en-US" altLang="zh-CN" sz="1800" dirty="0" smtClean="0">
                <a:latin typeface="Courier New" pitchFamily="49" charset="0"/>
              </a:rPr>
              <a:t>/ 1.05)</a:t>
            </a:r>
          </a:p>
          <a:p>
            <a:pPr marL="285750" indent="-285750" eaLnBrk="1" hangingPunct="1">
              <a:buFontTx/>
              <a:buNone/>
            </a:pPr>
            <a:r>
              <a:rPr lang="en-US" altLang="zh-CN" sz="1800" dirty="0" smtClean="0">
                <a:latin typeface="Courier New" pitchFamily="49" charset="0"/>
              </a:rPr>
              <a:t> 		         = (Pipeline Depth/1.4) x  1.05</a:t>
            </a:r>
          </a:p>
          <a:p>
            <a:pPr marL="285750" indent="-285750" eaLnBrk="1" hangingPunct="1">
              <a:buFontTx/>
              <a:buNone/>
            </a:pPr>
            <a:r>
              <a:rPr lang="en-US" altLang="zh-CN" sz="1800" dirty="0" smtClean="0">
                <a:latin typeface="Courier New" pitchFamily="49" charset="0"/>
              </a:rPr>
              <a:t> 		         = 0.75 x Pipeline Depth</a:t>
            </a:r>
            <a:endParaRPr lang="en-US" altLang="zh-CN" sz="2000" dirty="0" smtClean="0"/>
          </a:p>
          <a:p>
            <a:pPr marL="285750" indent="-285750" eaLnBrk="1" hangingPunct="1">
              <a:buFontTx/>
              <a:buNone/>
            </a:pPr>
            <a:r>
              <a:rPr lang="en-US" altLang="zh-CN" sz="1800" dirty="0" smtClean="0"/>
              <a:t>             </a:t>
            </a:r>
            <a:r>
              <a:rPr lang="en-US" altLang="zh-CN" sz="1800" dirty="0" err="1" smtClean="0"/>
              <a:t>SpeedUp</a:t>
            </a:r>
            <a:r>
              <a:rPr lang="en-US" altLang="zh-CN" sz="1800" baseline="-25000" dirty="0" err="1" smtClean="0"/>
              <a:t>A</a:t>
            </a:r>
            <a:r>
              <a:rPr lang="en-US" altLang="zh-CN" sz="1800" dirty="0" smtClean="0"/>
              <a:t> / </a:t>
            </a:r>
            <a:r>
              <a:rPr lang="en-US" altLang="zh-CN" sz="1800" dirty="0" err="1" smtClean="0"/>
              <a:t>SpeedUp</a:t>
            </a:r>
            <a:r>
              <a:rPr lang="en-US" altLang="zh-CN" sz="1800" baseline="-25000" dirty="0" err="1" smtClean="0"/>
              <a:t>B</a:t>
            </a:r>
            <a:r>
              <a:rPr lang="en-US" altLang="zh-CN" sz="1800" dirty="0" smtClean="0"/>
              <a:t> = Pipeline Depth/(0.75 x Pipeline Depth) = 1.33</a:t>
            </a:r>
          </a:p>
          <a:p>
            <a:pPr marL="285750" indent="-285750" eaLnBrk="1" hangingPunct="1"/>
            <a:r>
              <a:rPr lang="en-US" altLang="zh-CN" sz="2400" dirty="0" smtClean="0"/>
              <a:t>Machine A is 1.33 times faster </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35</a:t>
            </a:fld>
            <a:endParaRPr lang="en-US" altLang="zh-CN" dirty="0"/>
          </a:p>
        </p:txBody>
      </p:sp>
    </p:spTree>
  </p:cSld>
  <p:clrMapOvr>
    <a:masterClrMapping/>
  </p:clrMapOvr>
  <p:transition>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23A60FC-CCC8-4A36-8A92-52F15583890E}" type="datetime1">
              <a:rPr lang="zh-CN" altLang="en-US" sz="1400" smtClean="0"/>
              <a:t>2021/11/7</a:t>
            </a:fld>
            <a:endParaRPr lang="en-US" altLang="zh-CN" sz="1400" smtClean="0"/>
          </a:p>
        </p:txBody>
      </p:sp>
      <p:sp>
        <p:nvSpPr>
          <p:cNvPr id="6451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069063" name="Text Box 7"/>
          <p:cNvSpPr txBox="1">
            <a:spLocks noChangeArrowheads="1"/>
          </p:cNvSpPr>
          <p:nvPr/>
        </p:nvSpPr>
        <p:spPr bwMode="auto">
          <a:xfrm>
            <a:off x="457200" y="14478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solidFill>
                  <a:srgbClr val="FF0066"/>
                </a:solidFill>
                <a:latin typeface="宋体" pitchFamily="2" charset="-122"/>
              </a:rPr>
              <a:t>2.</a:t>
            </a:r>
            <a:r>
              <a:rPr lang="zh-CN" altLang="en-US" sz="2800" b="1">
                <a:solidFill>
                  <a:srgbClr val="FF0066"/>
                </a:solidFill>
                <a:latin typeface="宋体" pitchFamily="2" charset="-122"/>
              </a:rPr>
              <a:t>指令相关</a:t>
            </a:r>
          </a:p>
          <a:p>
            <a:pPr eaLnBrk="1" hangingPunct="1"/>
            <a:r>
              <a:rPr lang="zh-CN" altLang="en-US" sz="2800" b="1">
                <a:latin typeface="宋体" pitchFamily="2" charset="-122"/>
              </a:rPr>
              <a:t>  由当前指令产生后续指令，即指令可修改引起。</a:t>
            </a:r>
          </a:p>
        </p:txBody>
      </p:sp>
      <p:sp>
        <p:nvSpPr>
          <p:cNvPr id="1069064" name="Text Box 8"/>
          <p:cNvSpPr txBox="1">
            <a:spLocks noChangeArrowheads="1"/>
          </p:cNvSpPr>
          <p:nvPr/>
        </p:nvSpPr>
        <p:spPr bwMode="auto">
          <a:xfrm>
            <a:off x="457200" y="23622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solidFill>
                  <a:srgbClr val="CC3300"/>
                </a:solidFill>
                <a:latin typeface="宋体" pitchFamily="2" charset="-122"/>
              </a:rPr>
              <a:t>  </a:t>
            </a:r>
            <a:r>
              <a:rPr lang="zh-CN" altLang="en-US" sz="2800" b="1">
                <a:solidFill>
                  <a:srgbClr val="CC3300"/>
                </a:solidFill>
              </a:rPr>
              <a:t>解决方法：</a:t>
            </a:r>
          </a:p>
        </p:txBody>
      </p:sp>
      <p:sp>
        <p:nvSpPr>
          <p:cNvPr id="1069065" name="Text Box 9"/>
          <p:cNvSpPr txBox="1">
            <a:spLocks noChangeArrowheads="1"/>
          </p:cNvSpPr>
          <p:nvPr/>
        </p:nvSpPr>
        <p:spPr bwMode="auto">
          <a:xfrm>
            <a:off x="457200" y="28956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a:t>
            </a:r>
            <a:r>
              <a:rPr lang="zh-CN" altLang="en-US" sz="2800" b="1">
                <a:latin typeface="宋体" pitchFamily="2" charset="-122"/>
              </a:rPr>
              <a:t>指令不允许修改；</a:t>
            </a:r>
          </a:p>
        </p:txBody>
      </p:sp>
      <p:sp>
        <p:nvSpPr>
          <p:cNvPr id="1069066" name="Text Box 10"/>
          <p:cNvSpPr txBox="1">
            <a:spLocks noChangeArrowheads="1"/>
          </p:cNvSpPr>
          <p:nvPr/>
        </p:nvSpPr>
        <p:spPr bwMode="auto">
          <a:xfrm>
            <a:off x="457200" y="34290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b.</a:t>
            </a:r>
            <a:r>
              <a:rPr lang="zh-CN" altLang="en-US" sz="2800" b="1">
                <a:latin typeface="宋体" pitchFamily="2" charset="-122"/>
              </a:rPr>
              <a:t>把新指令作为</a:t>
            </a:r>
            <a:r>
              <a:rPr lang="zh-CN" altLang="en-US" sz="2800" b="1"/>
              <a:t>“</a:t>
            </a:r>
            <a:r>
              <a:rPr lang="zh-CN" altLang="en-US" sz="2800" b="1">
                <a:latin typeface="宋体" pitchFamily="2" charset="-122"/>
              </a:rPr>
              <a:t>执行</a:t>
            </a:r>
            <a:r>
              <a:rPr lang="zh-CN" altLang="en-US" sz="2800" b="1"/>
              <a:t>”</a:t>
            </a:r>
            <a:r>
              <a:rPr lang="zh-CN" altLang="en-US" sz="2800" b="1">
                <a:latin typeface="宋体" pitchFamily="2" charset="-122"/>
              </a:rPr>
              <a:t>指令的操作数，使指令相关变成数据相关。</a:t>
            </a: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36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90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90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6906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69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063" grpId="0" autoUpdateAnimBg="0"/>
      <p:bldP spid="1069064" grpId="0" autoUpdateAnimBg="0"/>
      <p:bldP spid="1069065" grpId="0" autoUpdateAnimBg="0"/>
      <p:bldP spid="106906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BEAEE87-B930-4F9F-8D99-AABC21D6B688}" type="datetime1">
              <a:rPr lang="zh-CN" altLang="en-US" sz="1400" smtClean="0"/>
              <a:t>2021/11/7</a:t>
            </a:fld>
            <a:endParaRPr lang="en-US" altLang="zh-CN" sz="1400" smtClean="0"/>
          </a:p>
        </p:txBody>
      </p:sp>
      <p:sp>
        <p:nvSpPr>
          <p:cNvPr id="6553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428034" name="Rectangle 2"/>
          <p:cNvSpPr>
            <a:spLocks noGrp="1" noChangeArrowheads="1"/>
          </p:cNvSpPr>
          <p:nvPr>
            <p:ph type="body" idx="1"/>
          </p:nvPr>
        </p:nvSpPr>
        <p:spPr>
          <a:xfrm>
            <a:off x="609600" y="1295400"/>
            <a:ext cx="7924800" cy="4114800"/>
          </a:xfrm>
          <a:noFill/>
        </p:spPr>
        <p:txBody>
          <a:bodyPr lIns="90488" tIns="44450" rIns="90488" bIns="44450"/>
          <a:lstStyle/>
          <a:p>
            <a:pPr eaLnBrk="1" hangingPunct="1">
              <a:lnSpc>
                <a:spcPct val="90000"/>
              </a:lnSpc>
            </a:pPr>
            <a:r>
              <a:rPr lang="en-US" altLang="en-US" sz="2800" smtClean="0"/>
              <a:t>Dependences are a property of </a:t>
            </a:r>
            <a:r>
              <a:rPr lang="en-US" altLang="en-US" sz="2800" smtClean="0">
                <a:solidFill>
                  <a:srgbClr val="FF3399"/>
                </a:solidFill>
              </a:rPr>
              <a:t>programs</a:t>
            </a:r>
          </a:p>
          <a:p>
            <a:pPr eaLnBrk="1" hangingPunct="1">
              <a:lnSpc>
                <a:spcPct val="90000"/>
              </a:lnSpc>
            </a:pPr>
            <a:r>
              <a:rPr lang="en-US" altLang="en-US" sz="2800" smtClean="0"/>
              <a:t>Presence of dependence indicates </a:t>
            </a:r>
            <a:r>
              <a:rPr lang="en-US" altLang="en-US" sz="2800" smtClean="0">
                <a:solidFill>
                  <a:srgbClr val="FF3399"/>
                </a:solidFill>
              </a:rPr>
              <a:t>potential</a:t>
            </a:r>
            <a:r>
              <a:rPr lang="en-US" altLang="en-US" sz="2800" smtClean="0"/>
              <a:t> for a hazard, but actual hazard and length of any stall is a property of the </a:t>
            </a:r>
            <a:r>
              <a:rPr lang="en-US" altLang="en-US" sz="2800" smtClean="0">
                <a:solidFill>
                  <a:srgbClr val="FF3399"/>
                </a:solidFill>
              </a:rPr>
              <a:t>pipeline</a:t>
            </a:r>
          </a:p>
          <a:p>
            <a:pPr eaLnBrk="1" hangingPunct="1">
              <a:lnSpc>
                <a:spcPct val="90000"/>
              </a:lnSpc>
            </a:pPr>
            <a:r>
              <a:rPr lang="en-US" altLang="en-US" sz="2800" smtClean="0"/>
              <a:t>Importance of the data dependencies</a:t>
            </a:r>
          </a:p>
          <a:p>
            <a:pPr eaLnBrk="1" hangingPunct="1">
              <a:lnSpc>
                <a:spcPct val="90000"/>
              </a:lnSpc>
              <a:buFontTx/>
              <a:buNone/>
            </a:pPr>
            <a:r>
              <a:rPr lang="en-US" altLang="en-US" sz="2800" smtClean="0"/>
              <a:t>     </a:t>
            </a:r>
            <a:r>
              <a:rPr lang="en-US" altLang="en-US" sz="2400" smtClean="0"/>
              <a:t>1) indicates the possibility of a hazard</a:t>
            </a:r>
          </a:p>
          <a:p>
            <a:pPr eaLnBrk="1" hangingPunct="1">
              <a:lnSpc>
                <a:spcPct val="90000"/>
              </a:lnSpc>
              <a:buFontTx/>
              <a:buNone/>
            </a:pPr>
            <a:r>
              <a:rPr lang="en-US" altLang="en-US" sz="2400" smtClean="0"/>
              <a:t>      2) determines order in which results must be calculated</a:t>
            </a:r>
          </a:p>
          <a:p>
            <a:pPr eaLnBrk="1" hangingPunct="1">
              <a:lnSpc>
                <a:spcPct val="90000"/>
              </a:lnSpc>
              <a:buFontTx/>
              <a:buNone/>
            </a:pPr>
            <a:r>
              <a:rPr lang="en-US" altLang="en-US" sz="2400" smtClean="0"/>
              <a:t>      3) sets an upper bound on how much parallelism can possibly be exploited</a:t>
            </a:r>
          </a:p>
          <a:p>
            <a:pPr eaLnBrk="1" hangingPunct="1">
              <a:lnSpc>
                <a:spcPct val="90000"/>
              </a:lnSpc>
            </a:pPr>
            <a:r>
              <a:rPr lang="en-US" altLang="en-US" sz="2800" smtClean="0"/>
              <a:t>Today looking at HW schemes to avoid hazard</a:t>
            </a:r>
          </a:p>
        </p:txBody>
      </p:sp>
      <p:sp>
        <p:nvSpPr>
          <p:cNvPr id="65542" name="Rectangle 3"/>
          <p:cNvSpPr>
            <a:spLocks noGrp="1" noChangeArrowheads="1"/>
          </p:cNvSpPr>
          <p:nvPr>
            <p:ph type="title"/>
          </p:nvPr>
        </p:nvSpPr>
        <p:spPr>
          <a:xfrm>
            <a:off x="1066800" y="304800"/>
            <a:ext cx="7162800" cy="990600"/>
          </a:xfrm>
          <a:noFill/>
        </p:spPr>
        <p:txBody>
          <a:bodyPr lIns="90488" tIns="44450" rIns="90488" bIns="44450"/>
          <a:lstStyle/>
          <a:p>
            <a:pPr eaLnBrk="1" hangingPunct="1"/>
            <a:r>
              <a:rPr lang="en-US" altLang="en-US" smtClean="0"/>
              <a:t>Data Dependence and Hazards</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37</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80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280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280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280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2803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2803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28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1A69353-1611-4EB9-AC43-9B046B315F2C}" type="datetime1">
              <a:rPr lang="zh-CN" altLang="en-US" sz="1400" smtClean="0"/>
              <a:t>2021/11/7</a:t>
            </a:fld>
            <a:endParaRPr lang="en-US" altLang="zh-CN" sz="1400" smtClean="0"/>
          </a:p>
        </p:txBody>
      </p:sp>
      <p:sp>
        <p:nvSpPr>
          <p:cNvPr id="6861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68613" name="Rectangle 2"/>
          <p:cNvSpPr>
            <a:spLocks noGrp="1" noChangeArrowheads="1"/>
          </p:cNvSpPr>
          <p:nvPr>
            <p:ph type="title"/>
          </p:nvPr>
        </p:nvSpPr>
        <p:spPr>
          <a:xfrm>
            <a:off x="685800" y="0"/>
            <a:ext cx="7772400" cy="1143000"/>
          </a:xfrm>
        </p:spPr>
        <p:txBody>
          <a:bodyPr/>
          <a:lstStyle/>
          <a:p>
            <a:pPr eaLnBrk="1" hangingPunct="1"/>
            <a:r>
              <a:rPr lang="en-US" altLang="zh-CN" smtClean="0"/>
              <a:t>Data Hazard Classification</a:t>
            </a:r>
          </a:p>
        </p:txBody>
      </p:sp>
      <p:sp>
        <p:nvSpPr>
          <p:cNvPr id="68614" name="Rectangle 3"/>
          <p:cNvSpPr>
            <a:spLocks noGrp="1" noChangeArrowheads="1"/>
          </p:cNvSpPr>
          <p:nvPr>
            <p:ph type="body" idx="1"/>
          </p:nvPr>
        </p:nvSpPr>
        <p:spPr>
          <a:xfrm>
            <a:off x="304800" y="1066800"/>
            <a:ext cx="8305800" cy="5257800"/>
          </a:xfrm>
        </p:spPr>
        <p:txBody>
          <a:bodyPr/>
          <a:lstStyle/>
          <a:p>
            <a:pPr eaLnBrk="1" hangingPunct="1">
              <a:lnSpc>
                <a:spcPct val="90000"/>
              </a:lnSpc>
            </a:pPr>
            <a:r>
              <a:rPr lang="en-US" altLang="zh-CN" sz="2800" dirty="0" smtClean="0"/>
              <a:t>Data Hazards occur when dependencies arise between any pair of instructions which are close enough in the pipeline to cause overlap</a:t>
            </a:r>
          </a:p>
          <a:p>
            <a:pPr lvl="1" eaLnBrk="1" hangingPunct="1">
              <a:lnSpc>
                <a:spcPct val="90000"/>
              </a:lnSpc>
            </a:pPr>
            <a:r>
              <a:rPr lang="en-US" altLang="zh-CN" sz="2400" dirty="0" smtClean="0"/>
              <a:t>This may happen if a pair of instructions share the same register or memory location</a:t>
            </a:r>
          </a:p>
          <a:p>
            <a:pPr eaLnBrk="1" hangingPunct="1">
              <a:lnSpc>
                <a:spcPct val="90000"/>
              </a:lnSpc>
            </a:pPr>
            <a:r>
              <a:rPr lang="en-US" altLang="zh-CN" sz="2800" dirty="0" smtClean="0"/>
              <a:t>The 3 forms of data hazards are:</a:t>
            </a:r>
          </a:p>
          <a:p>
            <a:pPr lvl="1" eaLnBrk="1" hangingPunct="1">
              <a:lnSpc>
                <a:spcPct val="90000"/>
              </a:lnSpc>
            </a:pPr>
            <a:r>
              <a:rPr lang="en-US" altLang="zh-CN" sz="2400" dirty="0" smtClean="0"/>
              <a:t>RAW - read after write</a:t>
            </a:r>
          </a:p>
          <a:p>
            <a:pPr lvl="1" eaLnBrk="1" hangingPunct="1">
              <a:lnSpc>
                <a:spcPct val="90000"/>
              </a:lnSpc>
            </a:pPr>
            <a:r>
              <a:rPr lang="en-US" altLang="zh-CN" sz="2400" dirty="0" smtClean="0"/>
              <a:t>WAW - write after write</a:t>
            </a:r>
          </a:p>
          <a:p>
            <a:pPr lvl="1" eaLnBrk="1" hangingPunct="1">
              <a:lnSpc>
                <a:spcPct val="90000"/>
              </a:lnSpc>
            </a:pPr>
            <a:r>
              <a:rPr lang="en-US" altLang="zh-CN" sz="2400" dirty="0" smtClean="0"/>
              <a:t>WAR - right after read</a:t>
            </a:r>
          </a:p>
          <a:p>
            <a:pPr eaLnBrk="1" hangingPunct="1">
              <a:lnSpc>
                <a:spcPct val="90000"/>
              </a:lnSpc>
            </a:pPr>
            <a:r>
              <a:rPr lang="en-US" altLang="zh-CN" sz="2800" dirty="0" smtClean="0"/>
              <a:t>Note that RAR (read after read) is not a hazard since the shared value is not being changed by either instruction</a:t>
            </a:r>
          </a:p>
          <a:p>
            <a:pPr lvl="1" eaLnBrk="1" hangingPunct="1">
              <a:lnSpc>
                <a:spcPct val="90000"/>
              </a:lnSpc>
            </a:pPr>
            <a:r>
              <a:rPr lang="en-US" altLang="zh-CN" sz="2400" dirty="0" smtClean="0"/>
              <a:t>Data hazards may be avoided by forwarding, but in some cases, they will require stalls</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38</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614">
                                            <p:txEl>
                                              <p:pRg st="2" end="2"/>
                                            </p:txEl>
                                          </p:spTgt>
                                        </p:tgtEl>
                                        <p:attrNameLst>
                                          <p:attrName>style.visibility</p:attrName>
                                        </p:attrNameLst>
                                      </p:cBhvr>
                                      <p:to>
                                        <p:strVal val="visible"/>
                                      </p:to>
                                    </p:set>
                                    <p:anim calcmode="lin" valueType="num">
                                      <p:cBhvr additive="base">
                                        <p:cTn id="7" dur="500" fill="hold"/>
                                        <p:tgtEl>
                                          <p:spTgt spid="6861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61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8614">
                                            <p:txEl>
                                              <p:pRg st="3" end="3"/>
                                            </p:txEl>
                                          </p:spTgt>
                                        </p:tgtEl>
                                        <p:attrNameLst>
                                          <p:attrName>style.visibility</p:attrName>
                                        </p:attrNameLst>
                                      </p:cBhvr>
                                      <p:to>
                                        <p:strVal val="visible"/>
                                      </p:to>
                                    </p:set>
                                    <p:anim calcmode="lin" valueType="num">
                                      <p:cBhvr additive="base">
                                        <p:cTn id="11" dur="500" fill="hold"/>
                                        <p:tgtEl>
                                          <p:spTgt spid="6861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861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8614">
                                            <p:txEl>
                                              <p:pRg st="4" end="4"/>
                                            </p:txEl>
                                          </p:spTgt>
                                        </p:tgtEl>
                                        <p:attrNameLst>
                                          <p:attrName>style.visibility</p:attrName>
                                        </p:attrNameLst>
                                      </p:cBhvr>
                                      <p:to>
                                        <p:strVal val="visible"/>
                                      </p:to>
                                    </p:set>
                                    <p:anim calcmode="lin" valueType="num">
                                      <p:cBhvr additive="base">
                                        <p:cTn id="15" dur="500" fill="hold"/>
                                        <p:tgtEl>
                                          <p:spTgt spid="6861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861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8614">
                                            <p:txEl>
                                              <p:pRg st="5" end="5"/>
                                            </p:txEl>
                                          </p:spTgt>
                                        </p:tgtEl>
                                        <p:attrNameLst>
                                          <p:attrName>style.visibility</p:attrName>
                                        </p:attrNameLst>
                                      </p:cBhvr>
                                      <p:to>
                                        <p:strVal val="visible"/>
                                      </p:to>
                                    </p:set>
                                    <p:anim calcmode="lin" valueType="num">
                                      <p:cBhvr additive="base">
                                        <p:cTn id="19" dur="500" fill="hold"/>
                                        <p:tgtEl>
                                          <p:spTgt spid="6861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86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8614">
                                            <p:txEl>
                                              <p:pRg st="6" end="6"/>
                                            </p:txEl>
                                          </p:spTgt>
                                        </p:tgtEl>
                                        <p:attrNameLst>
                                          <p:attrName>style.visibility</p:attrName>
                                        </p:attrNameLst>
                                      </p:cBhvr>
                                      <p:to>
                                        <p:strVal val="visible"/>
                                      </p:to>
                                    </p:set>
                                    <p:anim calcmode="lin" valueType="num">
                                      <p:cBhvr additive="base">
                                        <p:cTn id="25" dur="500" fill="hold"/>
                                        <p:tgtEl>
                                          <p:spTgt spid="6861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8614">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8614">
                                            <p:txEl>
                                              <p:pRg st="7" end="7"/>
                                            </p:txEl>
                                          </p:spTgt>
                                        </p:tgtEl>
                                        <p:attrNameLst>
                                          <p:attrName>style.visibility</p:attrName>
                                        </p:attrNameLst>
                                      </p:cBhvr>
                                      <p:to>
                                        <p:strVal val="visible"/>
                                      </p:to>
                                    </p:set>
                                    <p:anim calcmode="lin" valueType="num">
                                      <p:cBhvr additive="base">
                                        <p:cTn id="29" dur="500" fill="hold"/>
                                        <p:tgtEl>
                                          <p:spTgt spid="68614">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861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69635" name="Rectangle 3"/>
          <p:cNvSpPr>
            <a:spLocks noGrp="1" noChangeArrowheads="1"/>
          </p:cNvSpPr>
          <p:nvPr>
            <p:ph type="body" idx="1"/>
          </p:nvPr>
        </p:nvSpPr>
        <p:spPr>
          <a:xfrm>
            <a:off x="457200" y="1181100"/>
            <a:ext cx="8382000" cy="5359400"/>
          </a:xfrm>
          <a:noFill/>
        </p:spPr>
        <p:txBody>
          <a:bodyPr lIns="92075" tIns="46038" rIns="92075" bIns="46038"/>
          <a:lstStyle/>
          <a:p>
            <a:pPr marL="285750" indent="-285750" eaLnBrk="1" hangingPunct="1"/>
            <a:r>
              <a:rPr lang="en-US" altLang="zh-CN" sz="2400" dirty="0" smtClean="0"/>
              <a:t>True-dependence </a:t>
            </a:r>
            <a:r>
              <a:rPr lang="en-US" altLang="zh-CN" sz="1800" dirty="0" smtClean="0"/>
              <a:t>(</a:t>
            </a:r>
            <a:r>
              <a:rPr lang="en-US" altLang="zh-CN" sz="1800" dirty="0" smtClean="0">
                <a:solidFill>
                  <a:srgbClr val="FF3399"/>
                </a:solidFill>
              </a:rPr>
              <a:t>pure-dependence, flow-dependence</a:t>
            </a:r>
            <a:r>
              <a:rPr lang="en-US" altLang="zh-CN" sz="1800" dirty="0" smtClean="0"/>
              <a:t>)</a:t>
            </a:r>
          </a:p>
          <a:p>
            <a:pPr marL="685800" lvl="1" indent="-228600" eaLnBrk="1" hangingPunct="1"/>
            <a:r>
              <a:rPr lang="en-US" altLang="zh-CN" sz="2000" dirty="0" smtClean="0"/>
              <a:t>ADD </a:t>
            </a:r>
            <a:r>
              <a:rPr lang="en-US" altLang="zh-CN" sz="2000" u="sng" dirty="0" smtClean="0"/>
              <a:t>R1</a:t>
            </a:r>
            <a:r>
              <a:rPr lang="en-US" altLang="zh-CN" sz="2000" dirty="0" smtClean="0"/>
              <a:t>, R2,R3</a:t>
            </a:r>
          </a:p>
          <a:p>
            <a:pPr marL="685800" lvl="1" indent="-228600" eaLnBrk="1" hangingPunct="1"/>
            <a:r>
              <a:rPr lang="en-US" altLang="zh-CN" sz="2000" dirty="0" smtClean="0"/>
              <a:t>SUB R4, R5,</a:t>
            </a:r>
            <a:r>
              <a:rPr lang="en-US" altLang="zh-CN" sz="2000" u="sng" dirty="0" smtClean="0"/>
              <a:t>R1</a:t>
            </a:r>
          </a:p>
          <a:p>
            <a:pPr marL="685800" lvl="1" indent="-228600" eaLnBrk="1" hangingPunct="1"/>
            <a:r>
              <a:rPr lang="en-US" altLang="zh-CN" sz="2000" dirty="0" smtClean="0"/>
              <a:t>May cause RAW hazards</a:t>
            </a:r>
          </a:p>
          <a:p>
            <a:pPr marL="285750" indent="-285750" eaLnBrk="1" hangingPunct="1"/>
            <a:r>
              <a:rPr lang="en-US" altLang="zh-CN" sz="2400" dirty="0" smtClean="0"/>
              <a:t>Anti-Dependence</a:t>
            </a:r>
          </a:p>
          <a:p>
            <a:pPr marL="685800" lvl="1" indent="-228600" eaLnBrk="1" hangingPunct="1"/>
            <a:r>
              <a:rPr lang="en-US" altLang="zh-CN" sz="2000" dirty="0" smtClean="0"/>
              <a:t>ADD R3, R2,</a:t>
            </a:r>
            <a:r>
              <a:rPr lang="en-US" altLang="zh-CN" sz="2000" u="sng" dirty="0" smtClean="0"/>
              <a:t>R1</a:t>
            </a:r>
            <a:endParaRPr lang="en-US" altLang="zh-CN" sz="2000" dirty="0" smtClean="0"/>
          </a:p>
          <a:p>
            <a:pPr marL="685800" lvl="1" indent="-228600" eaLnBrk="1" hangingPunct="1"/>
            <a:r>
              <a:rPr lang="en-US" altLang="zh-CN" sz="2000" dirty="0" smtClean="0"/>
              <a:t>SUB </a:t>
            </a:r>
            <a:r>
              <a:rPr lang="en-US" altLang="zh-CN" sz="2000" u="sng" dirty="0" smtClean="0"/>
              <a:t>R1</a:t>
            </a:r>
            <a:r>
              <a:rPr lang="en-US" altLang="zh-CN" sz="2000" dirty="0" smtClean="0"/>
              <a:t>, R4,R5</a:t>
            </a:r>
          </a:p>
          <a:p>
            <a:pPr marL="685800" lvl="1" indent="-228600" eaLnBrk="1" hangingPunct="1"/>
            <a:r>
              <a:rPr lang="en-US" altLang="zh-CN" sz="2000" dirty="0" smtClean="0"/>
              <a:t>May cause WAR hazards</a:t>
            </a:r>
          </a:p>
          <a:p>
            <a:pPr marL="685800" lvl="1" indent="-228600" eaLnBrk="1" hangingPunct="1"/>
            <a:r>
              <a:rPr lang="en-US" altLang="zh-CN" sz="2000" dirty="0" smtClean="0"/>
              <a:t>Due to reuse: Removed by using another register</a:t>
            </a:r>
          </a:p>
          <a:p>
            <a:pPr marL="285750" indent="-285750" eaLnBrk="1" hangingPunct="1"/>
            <a:r>
              <a:rPr lang="en-US" altLang="zh-CN" sz="2400" dirty="0" smtClean="0"/>
              <a:t>Output-Dependence</a:t>
            </a:r>
          </a:p>
          <a:p>
            <a:pPr marL="685800" lvl="1" indent="-228600" eaLnBrk="1" hangingPunct="1"/>
            <a:r>
              <a:rPr lang="en-US" altLang="zh-CN" sz="2000" dirty="0" smtClean="0"/>
              <a:t>ADD R1, R2,R3</a:t>
            </a:r>
          </a:p>
          <a:p>
            <a:pPr marL="685800" lvl="1" indent="-228600" eaLnBrk="1" hangingPunct="1"/>
            <a:r>
              <a:rPr lang="en-US" altLang="zh-CN" sz="2000" dirty="0" smtClean="0"/>
              <a:t>SUB R1, R4,R5</a:t>
            </a:r>
          </a:p>
          <a:p>
            <a:pPr marL="685800" lvl="1" indent="-228600" eaLnBrk="1" hangingPunct="1"/>
            <a:r>
              <a:rPr lang="en-US" altLang="zh-CN" sz="2000" dirty="0" smtClean="0"/>
              <a:t>May cause WAW hazards</a:t>
            </a:r>
          </a:p>
          <a:p>
            <a:pPr marL="685800" lvl="1" indent="-228600" eaLnBrk="1" hangingPunct="1"/>
            <a:r>
              <a:rPr lang="en-US" altLang="zh-CN" sz="2000" dirty="0" smtClean="0"/>
              <a:t>Due to reuse: Remove using another register</a:t>
            </a:r>
          </a:p>
        </p:txBody>
      </p:sp>
      <p:sp>
        <p:nvSpPr>
          <p:cNvPr id="69636" name="Rectangle 1031"/>
          <p:cNvSpPr>
            <a:spLocks noGrp="1" noChangeArrowheads="1"/>
          </p:cNvSpPr>
          <p:nvPr>
            <p:ph type="title"/>
          </p:nvPr>
        </p:nvSpPr>
        <p:spPr>
          <a:xfrm>
            <a:off x="1042988" y="333375"/>
            <a:ext cx="7162800" cy="990600"/>
          </a:xfrm>
          <a:noFill/>
        </p:spPr>
        <p:txBody>
          <a:bodyPr lIns="90488" tIns="44450" rIns="90488" bIns="44450"/>
          <a:lstStyle/>
          <a:p>
            <a:pPr eaLnBrk="1" hangingPunct="1"/>
            <a:r>
              <a:rPr lang="en-US" altLang="zh-CN" smtClean="0"/>
              <a:t>Three Generic Data Hazards</a:t>
            </a:r>
          </a:p>
        </p:txBody>
      </p:sp>
      <p:sp>
        <p:nvSpPr>
          <p:cNvPr id="2" name="日期占位符 1"/>
          <p:cNvSpPr>
            <a:spLocks noGrp="1"/>
          </p:cNvSpPr>
          <p:nvPr>
            <p:ph type="dt" sz="half" idx="10"/>
          </p:nvPr>
        </p:nvSpPr>
        <p:spPr/>
        <p:txBody>
          <a:bodyPr/>
          <a:lstStyle/>
          <a:p>
            <a:pPr>
              <a:defRPr/>
            </a:pPr>
            <a:fld id="{83FA2CA1-54FA-43AA-98EF-987B7AC53DB0}"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39</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 calcmode="lin" valueType="num">
                                      <p:cBhvr additive="base">
                                        <p:cTn id="7" dur="500" fill="hold"/>
                                        <p:tgtEl>
                                          <p:spTgt spid="696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anim calcmode="lin" valueType="num">
                                      <p:cBhvr additive="base">
                                        <p:cTn id="11" dur="500" fill="hold"/>
                                        <p:tgtEl>
                                          <p:spTgt spid="696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963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anim calcmode="lin" valueType="num">
                                      <p:cBhvr additive="base">
                                        <p:cTn id="15" dur="500" fill="hold"/>
                                        <p:tgtEl>
                                          <p:spTgt spid="6963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963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anim calcmode="lin" valueType="num">
                                      <p:cBhvr additive="base">
                                        <p:cTn id="19" dur="500" fill="hold"/>
                                        <p:tgtEl>
                                          <p:spTgt spid="696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96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9635">
                                            <p:txEl>
                                              <p:pRg st="4" end="4"/>
                                            </p:txEl>
                                          </p:spTgt>
                                        </p:tgtEl>
                                        <p:attrNameLst>
                                          <p:attrName>style.visibility</p:attrName>
                                        </p:attrNameLst>
                                      </p:cBhvr>
                                      <p:to>
                                        <p:strVal val="visible"/>
                                      </p:to>
                                    </p:set>
                                    <p:anim calcmode="lin" valueType="num">
                                      <p:cBhvr additive="base">
                                        <p:cTn id="25" dur="500" fill="hold"/>
                                        <p:tgtEl>
                                          <p:spTgt spid="6963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963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9635">
                                            <p:txEl>
                                              <p:pRg st="5" end="5"/>
                                            </p:txEl>
                                          </p:spTgt>
                                        </p:tgtEl>
                                        <p:attrNameLst>
                                          <p:attrName>style.visibility</p:attrName>
                                        </p:attrNameLst>
                                      </p:cBhvr>
                                      <p:to>
                                        <p:strVal val="visible"/>
                                      </p:to>
                                    </p:set>
                                    <p:anim calcmode="lin" valueType="num">
                                      <p:cBhvr additive="base">
                                        <p:cTn id="29" dur="500" fill="hold"/>
                                        <p:tgtEl>
                                          <p:spTgt spid="6963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963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9635">
                                            <p:txEl>
                                              <p:pRg st="6" end="6"/>
                                            </p:txEl>
                                          </p:spTgt>
                                        </p:tgtEl>
                                        <p:attrNameLst>
                                          <p:attrName>style.visibility</p:attrName>
                                        </p:attrNameLst>
                                      </p:cBhvr>
                                      <p:to>
                                        <p:strVal val="visible"/>
                                      </p:to>
                                    </p:set>
                                    <p:anim calcmode="lin" valueType="num">
                                      <p:cBhvr additive="base">
                                        <p:cTn id="33" dur="500" fill="hold"/>
                                        <p:tgtEl>
                                          <p:spTgt spid="6963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963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9635">
                                            <p:txEl>
                                              <p:pRg st="7" end="7"/>
                                            </p:txEl>
                                          </p:spTgt>
                                        </p:tgtEl>
                                        <p:attrNameLst>
                                          <p:attrName>style.visibility</p:attrName>
                                        </p:attrNameLst>
                                      </p:cBhvr>
                                      <p:to>
                                        <p:strVal val="visible"/>
                                      </p:to>
                                    </p:set>
                                    <p:anim calcmode="lin" valueType="num">
                                      <p:cBhvr additive="base">
                                        <p:cTn id="37" dur="500" fill="hold"/>
                                        <p:tgtEl>
                                          <p:spTgt spid="6963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963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9635">
                                            <p:txEl>
                                              <p:pRg st="8" end="8"/>
                                            </p:txEl>
                                          </p:spTgt>
                                        </p:tgtEl>
                                        <p:attrNameLst>
                                          <p:attrName>style.visibility</p:attrName>
                                        </p:attrNameLst>
                                      </p:cBhvr>
                                      <p:to>
                                        <p:strVal val="visible"/>
                                      </p:to>
                                    </p:set>
                                    <p:anim calcmode="lin" valueType="num">
                                      <p:cBhvr additive="base">
                                        <p:cTn id="41" dur="500" fill="hold"/>
                                        <p:tgtEl>
                                          <p:spTgt spid="6963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96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9635">
                                            <p:txEl>
                                              <p:pRg st="9" end="9"/>
                                            </p:txEl>
                                          </p:spTgt>
                                        </p:tgtEl>
                                        <p:attrNameLst>
                                          <p:attrName>style.visibility</p:attrName>
                                        </p:attrNameLst>
                                      </p:cBhvr>
                                      <p:to>
                                        <p:strVal val="visible"/>
                                      </p:to>
                                    </p:set>
                                    <p:anim calcmode="lin" valueType="num">
                                      <p:cBhvr additive="base">
                                        <p:cTn id="47" dur="500" fill="hold"/>
                                        <p:tgtEl>
                                          <p:spTgt spid="6963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963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9635">
                                            <p:txEl>
                                              <p:pRg st="10" end="10"/>
                                            </p:txEl>
                                          </p:spTgt>
                                        </p:tgtEl>
                                        <p:attrNameLst>
                                          <p:attrName>style.visibility</p:attrName>
                                        </p:attrNameLst>
                                      </p:cBhvr>
                                      <p:to>
                                        <p:strVal val="visible"/>
                                      </p:to>
                                    </p:set>
                                    <p:anim calcmode="lin" valueType="num">
                                      <p:cBhvr additive="base">
                                        <p:cTn id="51" dur="500" fill="hold"/>
                                        <p:tgtEl>
                                          <p:spTgt spid="6963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9635">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9635">
                                            <p:txEl>
                                              <p:pRg st="11" end="11"/>
                                            </p:txEl>
                                          </p:spTgt>
                                        </p:tgtEl>
                                        <p:attrNameLst>
                                          <p:attrName>style.visibility</p:attrName>
                                        </p:attrNameLst>
                                      </p:cBhvr>
                                      <p:to>
                                        <p:strVal val="visible"/>
                                      </p:to>
                                    </p:set>
                                    <p:anim calcmode="lin" valueType="num">
                                      <p:cBhvr additive="base">
                                        <p:cTn id="55" dur="500" fill="hold"/>
                                        <p:tgtEl>
                                          <p:spTgt spid="6963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9635">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9635">
                                            <p:txEl>
                                              <p:pRg st="12" end="12"/>
                                            </p:txEl>
                                          </p:spTgt>
                                        </p:tgtEl>
                                        <p:attrNameLst>
                                          <p:attrName>style.visibility</p:attrName>
                                        </p:attrNameLst>
                                      </p:cBhvr>
                                      <p:to>
                                        <p:strVal val="visible"/>
                                      </p:to>
                                    </p:set>
                                    <p:anim calcmode="lin" valueType="num">
                                      <p:cBhvr additive="base">
                                        <p:cTn id="59" dur="500" fill="hold"/>
                                        <p:tgtEl>
                                          <p:spTgt spid="69635">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9635">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9635">
                                            <p:txEl>
                                              <p:pRg st="13" end="13"/>
                                            </p:txEl>
                                          </p:spTgt>
                                        </p:tgtEl>
                                        <p:attrNameLst>
                                          <p:attrName>style.visibility</p:attrName>
                                        </p:attrNameLst>
                                      </p:cBhvr>
                                      <p:to>
                                        <p:strVal val="visible"/>
                                      </p:to>
                                    </p:set>
                                    <p:anim calcmode="lin" valueType="num">
                                      <p:cBhvr additive="base">
                                        <p:cTn id="63" dur="500" fill="hold"/>
                                        <p:tgtEl>
                                          <p:spTgt spid="69635">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6963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C0AD6627-EF6B-4AE5-BA4F-1286B08F236A}" type="datetime1">
              <a:rPr lang="zh-CN" altLang="en-US" sz="1400" smtClean="0"/>
              <a:t>2021/11/7</a:t>
            </a:fld>
            <a:endParaRPr lang="en-US" altLang="zh-CN" sz="1400" smtClean="0"/>
          </a:p>
        </p:txBody>
      </p:sp>
      <p:sp>
        <p:nvSpPr>
          <p:cNvPr id="51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5125" name="Rectangle 2"/>
          <p:cNvSpPr>
            <a:spLocks noGrp="1" noChangeArrowheads="1"/>
          </p:cNvSpPr>
          <p:nvPr>
            <p:ph type="title"/>
          </p:nvPr>
        </p:nvSpPr>
        <p:spPr>
          <a:xfrm>
            <a:off x="990600" y="247650"/>
            <a:ext cx="7162800" cy="1143000"/>
          </a:xfrm>
          <a:noFill/>
        </p:spPr>
        <p:txBody>
          <a:bodyPr lIns="90488" tIns="44450" rIns="90488" bIns="44450"/>
          <a:lstStyle/>
          <a:p>
            <a:pPr eaLnBrk="1" hangingPunct="1"/>
            <a:r>
              <a:rPr lang="en-US" altLang="zh-CN" dirty="0" smtClean="0"/>
              <a:t>Pipelined Laundry</a:t>
            </a:r>
            <a:br>
              <a:rPr lang="en-US" altLang="zh-CN" dirty="0" smtClean="0"/>
            </a:br>
            <a:r>
              <a:rPr lang="en-US" altLang="zh-CN" dirty="0" smtClean="0"/>
              <a:t>Start work ASAP</a:t>
            </a:r>
          </a:p>
        </p:txBody>
      </p:sp>
      <p:sp>
        <p:nvSpPr>
          <p:cNvPr id="378883" name="Rectangle 3"/>
          <p:cNvSpPr>
            <a:spLocks noGrp="1" noChangeArrowheads="1"/>
          </p:cNvSpPr>
          <p:nvPr>
            <p:ph type="body" idx="1"/>
          </p:nvPr>
        </p:nvSpPr>
        <p:spPr>
          <a:xfrm>
            <a:off x="730250" y="6108700"/>
            <a:ext cx="8102600" cy="406400"/>
          </a:xfrm>
          <a:noFill/>
        </p:spPr>
        <p:txBody>
          <a:bodyPr lIns="90488" tIns="44450" rIns="90488" bIns="44450"/>
          <a:lstStyle/>
          <a:p>
            <a:pPr eaLnBrk="1" hangingPunct="1">
              <a:lnSpc>
                <a:spcPct val="90000"/>
              </a:lnSpc>
            </a:pPr>
            <a:r>
              <a:rPr lang="en-US" altLang="zh-CN" sz="2800" smtClean="0">
                <a:solidFill>
                  <a:schemeClr val="hlink"/>
                </a:solidFill>
              </a:rPr>
              <a:t>Pipelined laundry takes 3.5 hours for 4 loads</a:t>
            </a:r>
            <a:r>
              <a:rPr lang="en-US" altLang="zh-CN" sz="2800" smtClean="0"/>
              <a:t> </a:t>
            </a:r>
          </a:p>
        </p:txBody>
      </p:sp>
      <p:grpSp>
        <p:nvGrpSpPr>
          <p:cNvPr id="5127" name="Group 4"/>
          <p:cNvGrpSpPr>
            <a:grpSpLocks/>
          </p:cNvGrpSpPr>
          <p:nvPr/>
        </p:nvGrpSpPr>
        <p:grpSpPr bwMode="auto">
          <a:xfrm>
            <a:off x="1130300" y="3028950"/>
            <a:ext cx="522288" cy="534988"/>
            <a:chOff x="712" y="1908"/>
            <a:chExt cx="329" cy="337"/>
          </a:xfrm>
        </p:grpSpPr>
        <p:sp>
          <p:nvSpPr>
            <p:cNvPr id="5254" name="Freeform 5"/>
            <p:cNvSpPr>
              <a:spLocks/>
            </p:cNvSpPr>
            <p:nvPr/>
          </p:nvSpPr>
          <p:spPr bwMode="auto">
            <a:xfrm>
              <a:off x="712" y="19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5255" name="Rectangle 6"/>
            <p:cNvSpPr>
              <a:spLocks noChangeArrowheads="1"/>
            </p:cNvSpPr>
            <p:nvPr/>
          </p:nvSpPr>
          <p:spPr bwMode="auto">
            <a:xfrm>
              <a:off x="763" y="1959"/>
              <a:ext cx="25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A</a:t>
              </a:r>
            </a:p>
          </p:txBody>
        </p:sp>
      </p:grpSp>
      <p:grpSp>
        <p:nvGrpSpPr>
          <p:cNvPr id="5128" name="Group 7"/>
          <p:cNvGrpSpPr>
            <a:grpSpLocks/>
          </p:cNvGrpSpPr>
          <p:nvPr/>
        </p:nvGrpSpPr>
        <p:grpSpPr bwMode="auto">
          <a:xfrm>
            <a:off x="1117600" y="3879850"/>
            <a:ext cx="522288" cy="534988"/>
            <a:chOff x="704" y="2444"/>
            <a:chExt cx="329" cy="337"/>
          </a:xfrm>
        </p:grpSpPr>
        <p:sp>
          <p:nvSpPr>
            <p:cNvPr id="5252" name="Freeform 8"/>
            <p:cNvSpPr>
              <a:spLocks/>
            </p:cNvSpPr>
            <p:nvPr/>
          </p:nvSpPr>
          <p:spPr bwMode="auto">
            <a:xfrm>
              <a:off x="704" y="2444"/>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5253" name="Rectangle 9"/>
            <p:cNvSpPr>
              <a:spLocks noChangeArrowheads="1"/>
            </p:cNvSpPr>
            <p:nvPr/>
          </p:nvSpPr>
          <p:spPr bwMode="auto">
            <a:xfrm>
              <a:off x="764" y="2495"/>
              <a:ext cx="235"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B</a:t>
              </a:r>
            </a:p>
          </p:txBody>
        </p:sp>
      </p:grpSp>
      <p:grpSp>
        <p:nvGrpSpPr>
          <p:cNvPr id="5129" name="Group 10"/>
          <p:cNvGrpSpPr>
            <a:grpSpLocks/>
          </p:cNvGrpSpPr>
          <p:nvPr/>
        </p:nvGrpSpPr>
        <p:grpSpPr bwMode="auto">
          <a:xfrm>
            <a:off x="1079500" y="4629150"/>
            <a:ext cx="522288" cy="534988"/>
            <a:chOff x="680" y="2916"/>
            <a:chExt cx="329" cy="337"/>
          </a:xfrm>
        </p:grpSpPr>
        <p:sp>
          <p:nvSpPr>
            <p:cNvPr id="5250" name="Freeform 11"/>
            <p:cNvSpPr>
              <a:spLocks/>
            </p:cNvSpPr>
            <p:nvPr/>
          </p:nvSpPr>
          <p:spPr bwMode="auto">
            <a:xfrm>
              <a:off x="680" y="2916"/>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5251" name="Rectangle 12"/>
            <p:cNvSpPr>
              <a:spLocks noChangeArrowheads="1"/>
            </p:cNvSpPr>
            <p:nvPr/>
          </p:nvSpPr>
          <p:spPr bwMode="auto">
            <a:xfrm>
              <a:off x="741" y="2967"/>
              <a:ext cx="23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C</a:t>
              </a:r>
            </a:p>
          </p:txBody>
        </p:sp>
      </p:grpSp>
      <p:grpSp>
        <p:nvGrpSpPr>
          <p:cNvPr id="5130" name="Group 13"/>
          <p:cNvGrpSpPr>
            <a:grpSpLocks/>
          </p:cNvGrpSpPr>
          <p:nvPr/>
        </p:nvGrpSpPr>
        <p:grpSpPr bwMode="auto">
          <a:xfrm>
            <a:off x="1079500" y="5353050"/>
            <a:ext cx="522288" cy="534988"/>
            <a:chOff x="680" y="3372"/>
            <a:chExt cx="329" cy="337"/>
          </a:xfrm>
        </p:grpSpPr>
        <p:sp>
          <p:nvSpPr>
            <p:cNvPr id="5248" name="Freeform 14"/>
            <p:cNvSpPr>
              <a:spLocks/>
            </p:cNvSpPr>
            <p:nvPr/>
          </p:nvSpPr>
          <p:spPr bwMode="auto">
            <a:xfrm>
              <a:off x="680" y="3372"/>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5249" name="Rectangle 15"/>
            <p:cNvSpPr>
              <a:spLocks noChangeArrowheads="1"/>
            </p:cNvSpPr>
            <p:nvPr/>
          </p:nvSpPr>
          <p:spPr bwMode="auto">
            <a:xfrm>
              <a:off x="731" y="3423"/>
              <a:ext cx="25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D</a:t>
              </a:r>
            </a:p>
          </p:txBody>
        </p:sp>
      </p:grpSp>
      <p:sp>
        <p:nvSpPr>
          <p:cNvPr id="5131" name="Rectangle 16"/>
          <p:cNvSpPr>
            <a:spLocks noChangeArrowheads="1"/>
          </p:cNvSpPr>
          <p:nvPr/>
        </p:nvSpPr>
        <p:spPr bwMode="auto">
          <a:xfrm>
            <a:off x="1401763" y="1433513"/>
            <a:ext cx="9302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6 PM</a:t>
            </a:r>
          </a:p>
        </p:txBody>
      </p:sp>
      <p:sp>
        <p:nvSpPr>
          <p:cNvPr id="5132" name="Line 17"/>
          <p:cNvSpPr>
            <a:spLocks noChangeShapeType="1"/>
          </p:cNvSpPr>
          <p:nvPr/>
        </p:nvSpPr>
        <p:spPr bwMode="auto">
          <a:xfrm>
            <a:off x="1765300" y="2019300"/>
            <a:ext cx="63246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3" name="Line 18"/>
          <p:cNvSpPr>
            <a:spLocks noChangeShapeType="1"/>
          </p:cNvSpPr>
          <p:nvPr/>
        </p:nvSpPr>
        <p:spPr bwMode="auto">
          <a:xfrm>
            <a:off x="1758950" y="188595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4" name="Rectangle 19"/>
          <p:cNvSpPr>
            <a:spLocks noChangeArrowheads="1"/>
          </p:cNvSpPr>
          <p:nvPr/>
        </p:nvSpPr>
        <p:spPr bwMode="auto">
          <a:xfrm>
            <a:off x="2633663" y="1446213"/>
            <a:ext cx="3667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7</a:t>
            </a:r>
          </a:p>
        </p:txBody>
      </p:sp>
      <p:sp>
        <p:nvSpPr>
          <p:cNvPr id="5135" name="Rectangle 20"/>
          <p:cNvSpPr>
            <a:spLocks noChangeArrowheads="1"/>
          </p:cNvSpPr>
          <p:nvPr/>
        </p:nvSpPr>
        <p:spPr bwMode="auto">
          <a:xfrm>
            <a:off x="3700463" y="1446213"/>
            <a:ext cx="3667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8</a:t>
            </a:r>
          </a:p>
        </p:txBody>
      </p:sp>
      <p:sp>
        <p:nvSpPr>
          <p:cNvPr id="5136" name="Rectangle 21"/>
          <p:cNvSpPr>
            <a:spLocks noChangeArrowheads="1"/>
          </p:cNvSpPr>
          <p:nvPr/>
        </p:nvSpPr>
        <p:spPr bwMode="auto">
          <a:xfrm>
            <a:off x="4716463" y="1446213"/>
            <a:ext cx="3667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9</a:t>
            </a:r>
          </a:p>
        </p:txBody>
      </p:sp>
      <p:sp>
        <p:nvSpPr>
          <p:cNvPr id="5137" name="Rectangle 22"/>
          <p:cNvSpPr>
            <a:spLocks noChangeArrowheads="1"/>
          </p:cNvSpPr>
          <p:nvPr/>
        </p:nvSpPr>
        <p:spPr bwMode="auto">
          <a:xfrm>
            <a:off x="5656263" y="14589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10</a:t>
            </a:r>
          </a:p>
        </p:txBody>
      </p:sp>
      <p:sp>
        <p:nvSpPr>
          <p:cNvPr id="5138" name="Rectangle 23"/>
          <p:cNvSpPr>
            <a:spLocks noChangeArrowheads="1"/>
          </p:cNvSpPr>
          <p:nvPr/>
        </p:nvSpPr>
        <p:spPr bwMode="auto">
          <a:xfrm>
            <a:off x="6748463" y="1446213"/>
            <a:ext cx="552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11</a:t>
            </a:r>
          </a:p>
        </p:txBody>
      </p:sp>
      <p:sp>
        <p:nvSpPr>
          <p:cNvPr id="5139" name="Rectangle 24"/>
          <p:cNvSpPr>
            <a:spLocks noChangeArrowheads="1"/>
          </p:cNvSpPr>
          <p:nvPr/>
        </p:nvSpPr>
        <p:spPr bwMode="auto">
          <a:xfrm>
            <a:off x="7424738" y="1433513"/>
            <a:ext cx="14430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Midnight</a:t>
            </a:r>
          </a:p>
        </p:txBody>
      </p:sp>
      <p:grpSp>
        <p:nvGrpSpPr>
          <p:cNvPr id="5140" name="Group 25"/>
          <p:cNvGrpSpPr>
            <a:grpSpLocks/>
          </p:cNvGrpSpPr>
          <p:nvPr/>
        </p:nvGrpSpPr>
        <p:grpSpPr bwMode="auto">
          <a:xfrm>
            <a:off x="1803400" y="2927350"/>
            <a:ext cx="3490913" cy="2933700"/>
            <a:chOff x="1136" y="1844"/>
            <a:chExt cx="2199" cy="1848"/>
          </a:xfrm>
        </p:grpSpPr>
        <p:grpSp>
          <p:nvGrpSpPr>
            <p:cNvPr id="5172" name="Group 26"/>
            <p:cNvGrpSpPr>
              <a:grpSpLocks/>
            </p:cNvGrpSpPr>
            <p:nvPr/>
          </p:nvGrpSpPr>
          <p:grpSpPr bwMode="auto">
            <a:xfrm>
              <a:off x="1136" y="1844"/>
              <a:ext cx="967" cy="448"/>
              <a:chOff x="1136" y="1844"/>
              <a:chExt cx="967" cy="448"/>
            </a:xfrm>
          </p:grpSpPr>
          <p:grpSp>
            <p:nvGrpSpPr>
              <p:cNvPr id="5230" name="Group 27"/>
              <p:cNvGrpSpPr>
                <a:grpSpLocks/>
              </p:cNvGrpSpPr>
              <p:nvPr/>
            </p:nvGrpSpPr>
            <p:grpSpPr bwMode="auto">
              <a:xfrm>
                <a:off x="1136" y="1844"/>
                <a:ext cx="305" cy="448"/>
                <a:chOff x="1136" y="1844"/>
                <a:chExt cx="305" cy="448"/>
              </a:xfrm>
            </p:grpSpPr>
            <p:grpSp>
              <p:nvGrpSpPr>
                <p:cNvPr id="5244" name="Group 28"/>
                <p:cNvGrpSpPr>
                  <a:grpSpLocks/>
                </p:cNvGrpSpPr>
                <p:nvPr/>
              </p:nvGrpSpPr>
              <p:grpSpPr bwMode="auto">
                <a:xfrm>
                  <a:off x="1136" y="1844"/>
                  <a:ext cx="305" cy="448"/>
                  <a:chOff x="1136" y="1844"/>
                  <a:chExt cx="305" cy="448"/>
                </a:xfrm>
              </p:grpSpPr>
              <p:sp>
                <p:nvSpPr>
                  <p:cNvPr id="5246" name="AutoShape 29"/>
                  <p:cNvSpPr>
                    <a:spLocks noChangeArrowheads="1"/>
                  </p:cNvSpPr>
                  <p:nvPr/>
                </p:nvSpPr>
                <p:spPr bwMode="auto">
                  <a:xfrm>
                    <a:off x="1136" y="1915"/>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5247" name="AutoShape 30"/>
                  <p:cNvSpPr>
                    <a:spLocks noChangeArrowheads="1"/>
                  </p:cNvSpPr>
                  <p:nvPr/>
                </p:nvSpPr>
                <p:spPr bwMode="auto">
                  <a:xfrm>
                    <a:off x="1206" y="1844"/>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5245" name="AutoShape 31"/>
                <p:cNvSpPr>
                  <a:spLocks noChangeArrowheads="1"/>
                </p:cNvSpPr>
                <p:nvPr/>
              </p:nvSpPr>
              <p:spPr bwMode="auto">
                <a:xfrm>
                  <a:off x="1198" y="1948"/>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5231" name="Group 32"/>
              <p:cNvGrpSpPr>
                <a:grpSpLocks/>
              </p:cNvGrpSpPr>
              <p:nvPr/>
            </p:nvGrpSpPr>
            <p:grpSpPr bwMode="auto">
              <a:xfrm>
                <a:off x="1437" y="1844"/>
                <a:ext cx="378" cy="448"/>
                <a:chOff x="1437" y="1844"/>
                <a:chExt cx="378" cy="448"/>
              </a:xfrm>
            </p:grpSpPr>
            <p:grpSp>
              <p:nvGrpSpPr>
                <p:cNvPr id="5239" name="Group 33"/>
                <p:cNvGrpSpPr>
                  <a:grpSpLocks/>
                </p:cNvGrpSpPr>
                <p:nvPr/>
              </p:nvGrpSpPr>
              <p:grpSpPr bwMode="auto">
                <a:xfrm>
                  <a:off x="1437" y="1844"/>
                  <a:ext cx="378" cy="448"/>
                  <a:chOff x="1437" y="1844"/>
                  <a:chExt cx="378" cy="448"/>
                </a:xfrm>
              </p:grpSpPr>
              <p:sp>
                <p:nvSpPr>
                  <p:cNvPr id="5242" name="AutoShape 34"/>
                  <p:cNvSpPr>
                    <a:spLocks noChangeArrowheads="1"/>
                  </p:cNvSpPr>
                  <p:nvPr/>
                </p:nvSpPr>
                <p:spPr bwMode="auto">
                  <a:xfrm>
                    <a:off x="1437" y="1915"/>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5243" name="AutoShape 35"/>
                  <p:cNvSpPr>
                    <a:spLocks noChangeArrowheads="1"/>
                  </p:cNvSpPr>
                  <p:nvPr/>
                </p:nvSpPr>
                <p:spPr bwMode="auto">
                  <a:xfrm>
                    <a:off x="1523" y="1844"/>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5240" name="Oval 36"/>
                <p:cNvSpPr>
                  <a:spLocks noChangeArrowheads="1"/>
                </p:cNvSpPr>
                <p:nvPr/>
              </p:nvSpPr>
              <p:spPr bwMode="auto">
                <a:xfrm>
                  <a:off x="1552" y="1880"/>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5241" name="AutoShape 37"/>
                <p:cNvSpPr>
                  <a:spLocks noChangeArrowheads="1"/>
                </p:cNvSpPr>
                <p:nvPr/>
              </p:nvSpPr>
              <p:spPr bwMode="auto">
                <a:xfrm>
                  <a:off x="1484" y="2090"/>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5232" name="Freeform 38"/>
              <p:cNvSpPr>
                <a:spLocks/>
              </p:cNvSpPr>
              <p:nvPr/>
            </p:nvSpPr>
            <p:spPr bwMode="auto">
              <a:xfrm>
                <a:off x="2001" y="2073"/>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5233" name="Rectangle 39"/>
              <p:cNvSpPr>
                <a:spLocks noChangeArrowheads="1"/>
              </p:cNvSpPr>
              <p:nvPr/>
            </p:nvSpPr>
            <p:spPr bwMode="auto">
              <a:xfrm>
                <a:off x="1997" y="2073"/>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5234" name="Rectangle 40"/>
              <p:cNvSpPr>
                <a:spLocks noChangeArrowheads="1"/>
              </p:cNvSpPr>
              <p:nvPr/>
            </p:nvSpPr>
            <p:spPr bwMode="auto">
              <a:xfrm>
                <a:off x="2004" y="2154"/>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5235" name="Rectangle 41"/>
              <p:cNvSpPr>
                <a:spLocks noChangeArrowheads="1"/>
              </p:cNvSpPr>
              <p:nvPr/>
            </p:nvSpPr>
            <p:spPr bwMode="auto">
              <a:xfrm>
                <a:off x="1821" y="2154"/>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5236" name="Group 42"/>
              <p:cNvGrpSpPr>
                <a:grpSpLocks/>
              </p:cNvGrpSpPr>
              <p:nvPr/>
            </p:nvGrpSpPr>
            <p:grpSpPr bwMode="auto">
              <a:xfrm>
                <a:off x="1819" y="1901"/>
                <a:ext cx="194" cy="364"/>
                <a:chOff x="1819" y="1901"/>
                <a:chExt cx="194" cy="364"/>
              </a:xfrm>
            </p:grpSpPr>
            <p:sp>
              <p:nvSpPr>
                <p:cNvPr id="5237" name="Oval 43"/>
                <p:cNvSpPr>
                  <a:spLocks noChangeArrowheads="1"/>
                </p:cNvSpPr>
                <p:nvPr/>
              </p:nvSpPr>
              <p:spPr bwMode="auto">
                <a:xfrm>
                  <a:off x="1895" y="1901"/>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5238" name="Freeform 44"/>
                <p:cNvSpPr>
                  <a:spLocks/>
                </p:cNvSpPr>
                <p:nvPr/>
              </p:nvSpPr>
              <p:spPr bwMode="auto">
                <a:xfrm>
                  <a:off x="1819" y="1969"/>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grpSp>
          <p:nvGrpSpPr>
            <p:cNvPr id="5173" name="Group 45"/>
            <p:cNvGrpSpPr>
              <a:grpSpLocks/>
            </p:cNvGrpSpPr>
            <p:nvPr/>
          </p:nvGrpSpPr>
          <p:grpSpPr bwMode="auto">
            <a:xfrm>
              <a:off x="1536" y="2308"/>
              <a:ext cx="967" cy="448"/>
              <a:chOff x="1536" y="2308"/>
              <a:chExt cx="967" cy="448"/>
            </a:xfrm>
          </p:grpSpPr>
          <p:grpSp>
            <p:nvGrpSpPr>
              <p:cNvPr id="5212" name="Group 46"/>
              <p:cNvGrpSpPr>
                <a:grpSpLocks/>
              </p:cNvGrpSpPr>
              <p:nvPr/>
            </p:nvGrpSpPr>
            <p:grpSpPr bwMode="auto">
              <a:xfrm>
                <a:off x="1536" y="2308"/>
                <a:ext cx="305" cy="448"/>
                <a:chOff x="1536" y="2308"/>
                <a:chExt cx="305" cy="448"/>
              </a:xfrm>
            </p:grpSpPr>
            <p:grpSp>
              <p:nvGrpSpPr>
                <p:cNvPr id="5226" name="Group 47"/>
                <p:cNvGrpSpPr>
                  <a:grpSpLocks/>
                </p:cNvGrpSpPr>
                <p:nvPr/>
              </p:nvGrpSpPr>
              <p:grpSpPr bwMode="auto">
                <a:xfrm>
                  <a:off x="1536" y="2308"/>
                  <a:ext cx="305" cy="448"/>
                  <a:chOff x="1536" y="2308"/>
                  <a:chExt cx="305" cy="448"/>
                </a:xfrm>
              </p:grpSpPr>
              <p:sp>
                <p:nvSpPr>
                  <p:cNvPr id="5228" name="AutoShape 48"/>
                  <p:cNvSpPr>
                    <a:spLocks noChangeArrowheads="1"/>
                  </p:cNvSpPr>
                  <p:nvPr/>
                </p:nvSpPr>
                <p:spPr bwMode="auto">
                  <a:xfrm>
                    <a:off x="1536" y="2379"/>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5229" name="AutoShape 49"/>
                  <p:cNvSpPr>
                    <a:spLocks noChangeArrowheads="1"/>
                  </p:cNvSpPr>
                  <p:nvPr/>
                </p:nvSpPr>
                <p:spPr bwMode="auto">
                  <a:xfrm>
                    <a:off x="1606" y="2308"/>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5227" name="AutoShape 50"/>
                <p:cNvSpPr>
                  <a:spLocks noChangeArrowheads="1"/>
                </p:cNvSpPr>
                <p:nvPr/>
              </p:nvSpPr>
              <p:spPr bwMode="auto">
                <a:xfrm>
                  <a:off x="1598" y="2412"/>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5213" name="Group 51"/>
              <p:cNvGrpSpPr>
                <a:grpSpLocks/>
              </p:cNvGrpSpPr>
              <p:nvPr/>
            </p:nvGrpSpPr>
            <p:grpSpPr bwMode="auto">
              <a:xfrm>
                <a:off x="1837" y="2308"/>
                <a:ext cx="378" cy="448"/>
                <a:chOff x="1837" y="2308"/>
                <a:chExt cx="378" cy="448"/>
              </a:xfrm>
            </p:grpSpPr>
            <p:grpSp>
              <p:nvGrpSpPr>
                <p:cNvPr id="5221" name="Group 52"/>
                <p:cNvGrpSpPr>
                  <a:grpSpLocks/>
                </p:cNvGrpSpPr>
                <p:nvPr/>
              </p:nvGrpSpPr>
              <p:grpSpPr bwMode="auto">
                <a:xfrm>
                  <a:off x="1837" y="2308"/>
                  <a:ext cx="378" cy="448"/>
                  <a:chOff x="1837" y="2308"/>
                  <a:chExt cx="378" cy="448"/>
                </a:xfrm>
              </p:grpSpPr>
              <p:sp>
                <p:nvSpPr>
                  <p:cNvPr id="5224" name="AutoShape 53"/>
                  <p:cNvSpPr>
                    <a:spLocks noChangeArrowheads="1"/>
                  </p:cNvSpPr>
                  <p:nvPr/>
                </p:nvSpPr>
                <p:spPr bwMode="auto">
                  <a:xfrm>
                    <a:off x="1837" y="2379"/>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5225" name="AutoShape 54"/>
                  <p:cNvSpPr>
                    <a:spLocks noChangeArrowheads="1"/>
                  </p:cNvSpPr>
                  <p:nvPr/>
                </p:nvSpPr>
                <p:spPr bwMode="auto">
                  <a:xfrm>
                    <a:off x="1923" y="2308"/>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5222" name="Oval 55"/>
                <p:cNvSpPr>
                  <a:spLocks noChangeArrowheads="1"/>
                </p:cNvSpPr>
                <p:nvPr/>
              </p:nvSpPr>
              <p:spPr bwMode="auto">
                <a:xfrm>
                  <a:off x="1952" y="2344"/>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5223" name="AutoShape 56"/>
                <p:cNvSpPr>
                  <a:spLocks noChangeArrowheads="1"/>
                </p:cNvSpPr>
                <p:nvPr/>
              </p:nvSpPr>
              <p:spPr bwMode="auto">
                <a:xfrm>
                  <a:off x="1884" y="2554"/>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5214" name="Freeform 57"/>
              <p:cNvSpPr>
                <a:spLocks/>
              </p:cNvSpPr>
              <p:nvPr/>
            </p:nvSpPr>
            <p:spPr bwMode="auto">
              <a:xfrm>
                <a:off x="2401" y="2537"/>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5215" name="Rectangle 58"/>
              <p:cNvSpPr>
                <a:spLocks noChangeArrowheads="1"/>
              </p:cNvSpPr>
              <p:nvPr/>
            </p:nvSpPr>
            <p:spPr bwMode="auto">
              <a:xfrm>
                <a:off x="2397" y="2537"/>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5216" name="Rectangle 59"/>
              <p:cNvSpPr>
                <a:spLocks noChangeArrowheads="1"/>
              </p:cNvSpPr>
              <p:nvPr/>
            </p:nvSpPr>
            <p:spPr bwMode="auto">
              <a:xfrm>
                <a:off x="2404" y="2618"/>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5217" name="Rectangle 60"/>
              <p:cNvSpPr>
                <a:spLocks noChangeArrowheads="1"/>
              </p:cNvSpPr>
              <p:nvPr/>
            </p:nvSpPr>
            <p:spPr bwMode="auto">
              <a:xfrm>
                <a:off x="2221" y="2618"/>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5218" name="Group 61"/>
              <p:cNvGrpSpPr>
                <a:grpSpLocks/>
              </p:cNvGrpSpPr>
              <p:nvPr/>
            </p:nvGrpSpPr>
            <p:grpSpPr bwMode="auto">
              <a:xfrm>
                <a:off x="2219" y="2365"/>
                <a:ext cx="194" cy="364"/>
                <a:chOff x="2219" y="2365"/>
                <a:chExt cx="194" cy="364"/>
              </a:xfrm>
            </p:grpSpPr>
            <p:sp>
              <p:nvSpPr>
                <p:cNvPr id="5219" name="Oval 62"/>
                <p:cNvSpPr>
                  <a:spLocks noChangeArrowheads="1"/>
                </p:cNvSpPr>
                <p:nvPr/>
              </p:nvSpPr>
              <p:spPr bwMode="auto">
                <a:xfrm>
                  <a:off x="2295" y="2365"/>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5220" name="Freeform 63"/>
                <p:cNvSpPr>
                  <a:spLocks/>
                </p:cNvSpPr>
                <p:nvPr/>
              </p:nvSpPr>
              <p:spPr bwMode="auto">
                <a:xfrm>
                  <a:off x="2219" y="2433"/>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grpSp>
          <p:nvGrpSpPr>
            <p:cNvPr id="5174" name="Group 64"/>
            <p:cNvGrpSpPr>
              <a:grpSpLocks/>
            </p:cNvGrpSpPr>
            <p:nvPr/>
          </p:nvGrpSpPr>
          <p:grpSpPr bwMode="auto">
            <a:xfrm>
              <a:off x="1952" y="2796"/>
              <a:ext cx="967" cy="448"/>
              <a:chOff x="1952" y="2796"/>
              <a:chExt cx="967" cy="448"/>
            </a:xfrm>
          </p:grpSpPr>
          <p:grpSp>
            <p:nvGrpSpPr>
              <p:cNvPr id="5194" name="Group 65"/>
              <p:cNvGrpSpPr>
                <a:grpSpLocks/>
              </p:cNvGrpSpPr>
              <p:nvPr/>
            </p:nvGrpSpPr>
            <p:grpSpPr bwMode="auto">
              <a:xfrm>
                <a:off x="1952" y="2796"/>
                <a:ext cx="305" cy="448"/>
                <a:chOff x="1952" y="2796"/>
                <a:chExt cx="305" cy="448"/>
              </a:xfrm>
            </p:grpSpPr>
            <p:grpSp>
              <p:nvGrpSpPr>
                <p:cNvPr id="5208" name="Group 66"/>
                <p:cNvGrpSpPr>
                  <a:grpSpLocks/>
                </p:cNvGrpSpPr>
                <p:nvPr/>
              </p:nvGrpSpPr>
              <p:grpSpPr bwMode="auto">
                <a:xfrm>
                  <a:off x="1952" y="2796"/>
                  <a:ext cx="305" cy="448"/>
                  <a:chOff x="1952" y="2796"/>
                  <a:chExt cx="305" cy="448"/>
                </a:xfrm>
              </p:grpSpPr>
              <p:sp>
                <p:nvSpPr>
                  <p:cNvPr id="5210" name="AutoShape 67"/>
                  <p:cNvSpPr>
                    <a:spLocks noChangeArrowheads="1"/>
                  </p:cNvSpPr>
                  <p:nvPr/>
                </p:nvSpPr>
                <p:spPr bwMode="auto">
                  <a:xfrm>
                    <a:off x="1952" y="2867"/>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5211" name="AutoShape 68"/>
                  <p:cNvSpPr>
                    <a:spLocks noChangeArrowheads="1"/>
                  </p:cNvSpPr>
                  <p:nvPr/>
                </p:nvSpPr>
                <p:spPr bwMode="auto">
                  <a:xfrm>
                    <a:off x="2022" y="2796"/>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5209" name="AutoShape 69"/>
                <p:cNvSpPr>
                  <a:spLocks noChangeArrowheads="1"/>
                </p:cNvSpPr>
                <p:nvPr/>
              </p:nvSpPr>
              <p:spPr bwMode="auto">
                <a:xfrm>
                  <a:off x="2014" y="2900"/>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5195" name="Group 70"/>
              <p:cNvGrpSpPr>
                <a:grpSpLocks/>
              </p:cNvGrpSpPr>
              <p:nvPr/>
            </p:nvGrpSpPr>
            <p:grpSpPr bwMode="auto">
              <a:xfrm>
                <a:off x="2253" y="2796"/>
                <a:ext cx="378" cy="448"/>
                <a:chOff x="2253" y="2796"/>
                <a:chExt cx="378" cy="448"/>
              </a:xfrm>
            </p:grpSpPr>
            <p:grpSp>
              <p:nvGrpSpPr>
                <p:cNvPr id="5203" name="Group 71"/>
                <p:cNvGrpSpPr>
                  <a:grpSpLocks/>
                </p:cNvGrpSpPr>
                <p:nvPr/>
              </p:nvGrpSpPr>
              <p:grpSpPr bwMode="auto">
                <a:xfrm>
                  <a:off x="2253" y="2796"/>
                  <a:ext cx="378" cy="448"/>
                  <a:chOff x="2253" y="2796"/>
                  <a:chExt cx="378" cy="448"/>
                </a:xfrm>
              </p:grpSpPr>
              <p:sp>
                <p:nvSpPr>
                  <p:cNvPr id="5206" name="AutoShape 72"/>
                  <p:cNvSpPr>
                    <a:spLocks noChangeArrowheads="1"/>
                  </p:cNvSpPr>
                  <p:nvPr/>
                </p:nvSpPr>
                <p:spPr bwMode="auto">
                  <a:xfrm>
                    <a:off x="2253" y="2867"/>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5207" name="AutoShape 73"/>
                  <p:cNvSpPr>
                    <a:spLocks noChangeArrowheads="1"/>
                  </p:cNvSpPr>
                  <p:nvPr/>
                </p:nvSpPr>
                <p:spPr bwMode="auto">
                  <a:xfrm>
                    <a:off x="2339" y="2796"/>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5204" name="Oval 74"/>
                <p:cNvSpPr>
                  <a:spLocks noChangeArrowheads="1"/>
                </p:cNvSpPr>
                <p:nvPr/>
              </p:nvSpPr>
              <p:spPr bwMode="auto">
                <a:xfrm>
                  <a:off x="2368" y="2832"/>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5205" name="AutoShape 75"/>
                <p:cNvSpPr>
                  <a:spLocks noChangeArrowheads="1"/>
                </p:cNvSpPr>
                <p:nvPr/>
              </p:nvSpPr>
              <p:spPr bwMode="auto">
                <a:xfrm>
                  <a:off x="2300" y="3042"/>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5196" name="Freeform 76"/>
              <p:cNvSpPr>
                <a:spLocks/>
              </p:cNvSpPr>
              <p:nvPr/>
            </p:nvSpPr>
            <p:spPr bwMode="auto">
              <a:xfrm>
                <a:off x="2817" y="302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5197" name="Rectangle 77"/>
              <p:cNvSpPr>
                <a:spLocks noChangeArrowheads="1"/>
              </p:cNvSpPr>
              <p:nvPr/>
            </p:nvSpPr>
            <p:spPr bwMode="auto">
              <a:xfrm>
                <a:off x="2813" y="3025"/>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5198" name="Rectangle 78"/>
              <p:cNvSpPr>
                <a:spLocks noChangeArrowheads="1"/>
              </p:cNvSpPr>
              <p:nvPr/>
            </p:nvSpPr>
            <p:spPr bwMode="auto">
              <a:xfrm>
                <a:off x="2820" y="3106"/>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5199" name="Rectangle 79"/>
              <p:cNvSpPr>
                <a:spLocks noChangeArrowheads="1"/>
              </p:cNvSpPr>
              <p:nvPr/>
            </p:nvSpPr>
            <p:spPr bwMode="auto">
              <a:xfrm>
                <a:off x="2637" y="3106"/>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5200" name="Group 80"/>
              <p:cNvGrpSpPr>
                <a:grpSpLocks/>
              </p:cNvGrpSpPr>
              <p:nvPr/>
            </p:nvGrpSpPr>
            <p:grpSpPr bwMode="auto">
              <a:xfrm>
                <a:off x="2635" y="2853"/>
                <a:ext cx="194" cy="364"/>
                <a:chOff x="2635" y="2853"/>
                <a:chExt cx="194" cy="364"/>
              </a:xfrm>
            </p:grpSpPr>
            <p:sp>
              <p:nvSpPr>
                <p:cNvPr id="5201" name="Oval 81"/>
                <p:cNvSpPr>
                  <a:spLocks noChangeArrowheads="1"/>
                </p:cNvSpPr>
                <p:nvPr/>
              </p:nvSpPr>
              <p:spPr bwMode="auto">
                <a:xfrm>
                  <a:off x="2711" y="2853"/>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5202" name="Freeform 82"/>
                <p:cNvSpPr>
                  <a:spLocks/>
                </p:cNvSpPr>
                <p:nvPr/>
              </p:nvSpPr>
              <p:spPr bwMode="auto">
                <a:xfrm>
                  <a:off x="2635" y="292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grpSp>
          <p:nvGrpSpPr>
            <p:cNvPr id="5175" name="Group 83"/>
            <p:cNvGrpSpPr>
              <a:grpSpLocks/>
            </p:cNvGrpSpPr>
            <p:nvPr/>
          </p:nvGrpSpPr>
          <p:grpSpPr bwMode="auto">
            <a:xfrm>
              <a:off x="2368" y="3244"/>
              <a:ext cx="967" cy="448"/>
              <a:chOff x="2368" y="3244"/>
              <a:chExt cx="967" cy="448"/>
            </a:xfrm>
          </p:grpSpPr>
          <p:grpSp>
            <p:nvGrpSpPr>
              <p:cNvPr id="5176" name="Group 84"/>
              <p:cNvGrpSpPr>
                <a:grpSpLocks/>
              </p:cNvGrpSpPr>
              <p:nvPr/>
            </p:nvGrpSpPr>
            <p:grpSpPr bwMode="auto">
              <a:xfrm>
                <a:off x="2368" y="3244"/>
                <a:ext cx="305" cy="448"/>
                <a:chOff x="2368" y="3244"/>
                <a:chExt cx="305" cy="448"/>
              </a:xfrm>
            </p:grpSpPr>
            <p:grpSp>
              <p:nvGrpSpPr>
                <p:cNvPr id="5190" name="Group 85"/>
                <p:cNvGrpSpPr>
                  <a:grpSpLocks/>
                </p:cNvGrpSpPr>
                <p:nvPr/>
              </p:nvGrpSpPr>
              <p:grpSpPr bwMode="auto">
                <a:xfrm>
                  <a:off x="2368" y="3244"/>
                  <a:ext cx="305" cy="448"/>
                  <a:chOff x="2368" y="3244"/>
                  <a:chExt cx="305" cy="448"/>
                </a:xfrm>
              </p:grpSpPr>
              <p:sp>
                <p:nvSpPr>
                  <p:cNvPr id="5192" name="AutoShape 86"/>
                  <p:cNvSpPr>
                    <a:spLocks noChangeArrowheads="1"/>
                  </p:cNvSpPr>
                  <p:nvPr/>
                </p:nvSpPr>
                <p:spPr bwMode="auto">
                  <a:xfrm>
                    <a:off x="2368" y="3315"/>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5193" name="AutoShape 87"/>
                  <p:cNvSpPr>
                    <a:spLocks noChangeArrowheads="1"/>
                  </p:cNvSpPr>
                  <p:nvPr/>
                </p:nvSpPr>
                <p:spPr bwMode="auto">
                  <a:xfrm>
                    <a:off x="2438" y="3244"/>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5191" name="AutoShape 88"/>
                <p:cNvSpPr>
                  <a:spLocks noChangeArrowheads="1"/>
                </p:cNvSpPr>
                <p:nvPr/>
              </p:nvSpPr>
              <p:spPr bwMode="auto">
                <a:xfrm>
                  <a:off x="2430" y="3348"/>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5177" name="Group 89"/>
              <p:cNvGrpSpPr>
                <a:grpSpLocks/>
              </p:cNvGrpSpPr>
              <p:nvPr/>
            </p:nvGrpSpPr>
            <p:grpSpPr bwMode="auto">
              <a:xfrm>
                <a:off x="2669" y="3244"/>
                <a:ext cx="378" cy="448"/>
                <a:chOff x="2669" y="3244"/>
                <a:chExt cx="378" cy="448"/>
              </a:xfrm>
            </p:grpSpPr>
            <p:grpSp>
              <p:nvGrpSpPr>
                <p:cNvPr id="5185" name="Group 90"/>
                <p:cNvGrpSpPr>
                  <a:grpSpLocks/>
                </p:cNvGrpSpPr>
                <p:nvPr/>
              </p:nvGrpSpPr>
              <p:grpSpPr bwMode="auto">
                <a:xfrm>
                  <a:off x="2669" y="3244"/>
                  <a:ext cx="378" cy="448"/>
                  <a:chOff x="2669" y="3244"/>
                  <a:chExt cx="378" cy="448"/>
                </a:xfrm>
              </p:grpSpPr>
              <p:sp>
                <p:nvSpPr>
                  <p:cNvPr id="5188" name="AutoShape 91"/>
                  <p:cNvSpPr>
                    <a:spLocks noChangeArrowheads="1"/>
                  </p:cNvSpPr>
                  <p:nvPr/>
                </p:nvSpPr>
                <p:spPr bwMode="auto">
                  <a:xfrm>
                    <a:off x="2669" y="3315"/>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5189" name="AutoShape 92"/>
                  <p:cNvSpPr>
                    <a:spLocks noChangeArrowheads="1"/>
                  </p:cNvSpPr>
                  <p:nvPr/>
                </p:nvSpPr>
                <p:spPr bwMode="auto">
                  <a:xfrm>
                    <a:off x="2755" y="3244"/>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5186" name="Oval 93"/>
                <p:cNvSpPr>
                  <a:spLocks noChangeArrowheads="1"/>
                </p:cNvSpPr>
                <p:nvPr/>
              </p:nvSpPr>
              <p:spPr bwMode="auto">
                <a:xfrm>
                  <a:off x="2784" y="3280"/>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5187" name="AutoShape 94"/>
                <p:cNvSpPr>
                  <a:spLocks noChangeArrowheads="1"/>
                </p:cNvSpPr>
                <p:nvPr/>
              </p:nvSpPr>
              <p:spPr bwMode="auto">
                <a:xfrm>
                  <a:off x="2716" y="3490"/>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5178" name="Freeform 95"/>
              <p:cNvSpPr>
                <a:spLocks/>
              </p:cNvSpPr>
              <p:nvPr/>
            </p:nvSpPr>
            <p:spPr bwMode="auto">
              <a:xfrm>
                <a:off x="3233" y="3473"/>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5179" name="Rectangle 96"/>
              <p:cNvSpPr>
                <a:spLocks noChangeArrowheads="1"/>
              </p:cNvSpPr>
              <p:nvPr/>
            </p:nvSpPr>
            <p:spPr bwMode="auto">
              <a:xfrm>
                <a:off x="3229" y="3473"/>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5180" name="Rectangle 97"/>
              <p:cNvSpPr>
                <a:spLocks noChangeArrowheads="1"/>
              </p:cNvSpPr>
              <p:nvPr/>
            </p:nvSpPr>
            <p:spPr bwMode="auto">
              <a:xfrm>
                <a:off x="3236" y="3554"/>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5181" name="Rectangle 98"/>
              <p:cNvSpPr>
                <a:spLocks noChangeArrowheads="1"/>
              </p:cNvSpPr>
              <p:nvPr/>
            </p:nvSpPr>
            <p:spPr bwMode="auto">
              <a:xfrm>
                <a:off x="3053" y="3554"/>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5182" name="Group 99"/>
              <p:cNvGrpSpPr>
                <a:grpSpLocks/>
              </p:cNvGrpSpPr>
              <p:nvPr/>
            </p:nvGrpSpPr>
            <p:grpSpPr bwMode="auto">
              <a:xfrm>
                <a:off x="3051" y="3301"/>
                <a:ext cx="194" cy="364"/>
                <a:chOff x="3051" y="3301"/>
                <a:chExt cx="194" cy="364"/>
              </a:xfrm>
            </p:grpSpPr>
            <p:sp>
              <p:nvSpPr>
                <p:cNvPr id="5183" name="Oval 100"/>
                <p:cNvSpPr>
                  <a:spLocks noChangeArrowheads="1"/>
                </p:cNvSpPr>
                <p:nvPr/>
              </p:nvSpPr>
              <p:spPr bwMode="auto">
                <a:xfrm>
                  <a:off x="3127" y="3301"/>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5184" name="Freeform 101"/>
                <p:cNvSpPr>
                  <a:spLocks/>
                </p:cNvSpPr>
                <p:nvPr/>
              </p:nvSpPr>
              <p:spPr bwMode="auto">
                <a:xfrm>
                  <a:off x="3051" y="3369"/>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grpSp>
      <p:sp>
        <p:nvSpPr>
          <p:cNvPr id="5141" name="Rectangle 102"/>
          <p:cNvSpPr>
            <a:spLocks noChangeArrowheads="1"/>
          </p:cNvSpPr>
          <p:nvPr/>
        </p:nvSpPr>
        <p:spPr bwMode="auto">
          <a:xfrm>
            <a:off x="434975" y="2911475"/>
            <a:ext cx="363538"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sz="1800" i="1">
                <a:latin typeface="Comic Sans MS" pitchFamily="66" charset="0"/>
              </a:rPr>
              <a:t>T</a:t>
            </a:r>
          </a:p>
          <a:p>
            <a:pPr algn="ctr" eaLnBrk="0" hangingPunct="0"/>
            <a:r>
              <a:rPr kumimoji="0" lang="en-US" altLang="zh-CN" sz="1800" i="1">
                <a:latin typeface="Comic Sans MS" pitchFamily="66" charset="0"/>
              </a:rPr>
              <a:t>a</a:t>
            </a:r>
          </a:p>
          <a:p>
            <a:pPr algn="ctr" eaLnBrk="0" hangingPunct="0"/>
            <a:r>
              <a:rPr kumimoji="0" lang="en-US" altLang="zh-CN" sz="1800" i="1">
                <a:latin typeface="Comic Sans MS" pitchFamily="66" charset="0"/>
              </a:rPr>
              <a:t>s</a:t>
            </a:r>
          </a:p>
          <a:p>
            <a:pPr algn="ctr" eaLnBrk="0" hangingPunct="0"/>
            <a:r>
              <a:rPr kumimoji="0" lang="en-US" altLang="zh-CN" sz="1800" i="1">
                <a:latin typeface="Comic Sans MS" pitchFamily="66" charset="0"/>
              </a:rPr>
              <a:t>k</a:t>
            </a:r>
          </a:p>
          <a:p>
            <a:pPr algn="ctr" eaLnBrk="0" hangingPunct="0"/>
            <a:endParaRPr kumimoji="0" lang="en-US" altLang="zh-CN" sz="1800" i="1">
              <a:latin typeface="Comic Sans MS" pitchFamily="66" charset="0"/>
            </a:endParaRPr>
          </a:p>
          <a:p>
            <a:pPr algn="ctr" eaLnBrk="0" hangingPunct="0"/>
            <a:r>
              <a:rPr kumimoji="0" lang="en-US" altLang="zh-CN" sz="1800" i="1">
                <a:latin typeface="Comic Sans MS" pitchFamily="66" charset="0"/>
              </a:rPr>
              <a:t>O</a:t>
            </a:r>
          </a:p>
          <a:p>
            <a:pPr algn="ctr" eaLnBrk="0" hangingPunct="0"/>
            <a:r>
              <a:rPr kumimoji="0" lang="en-US" altLang="zh-CN" sz="1800" i="1">
                <a:latin typeface="Comic Sans MS" pitchFamily="66" charset="0"/>
              </a:rPr>
              <a:t>r</a:t>
            </a:r>
          </a:p>
          <a:p>
            <a:pPr algn="ctr" eaLnBrk="0" hangingPunct="0"/>
            <a:r>
              <a:rPr kumimoji="0" lang="en-US" altLang="zh-CN" sz="1800" i="1">
                <a:latin typeface="Comic Sans MS" pitchFamily="66" charset="0"/>
              </a:rPr>
              <a:t>d</a:t>
            </a:r>
          </a:p>
          <a:p>
            <a:pPr algn="ctr" eaLnBrk="0" hangingPunct="0"/>
            <a:r>
              <a:rPr kumimoji="0" lang="en-US" altLang="zh-CN" sz="1800" i="1">
                <a:latin typeface="Comic Sans MS" pitchFamily="66" charset="0"/>
              </a:rPr>
              <a:t>e</a:t>
            </a:r>
          </a:p>
          <a:p>
            <a:pPr algn="ctr" eaLnBrk="0" hangingPunct="0"/>
            <a:r>
              <a:rPr kumimoji="0" lang="en-US" altLang="zh-CN" sz="1800" i="1">
                <a:latin typeface="Comic Sans MS" pitchFamily="66" charset="0"/>
              </a:rPr>
              <a:t>r</a:t>
            </a:r>
          </a:p>
        </p:txBody>
      </p:sp>
      <p:sp>
        <p:nvSpPr>
          <p:cNvPr id="5142" name="Line 103"/>
          <p:cNvSpPr>
            <a:spLocks noChangeShapeType="1"/>
          </p:cNvSpPr>
          <p:nvPr/>
        </p:nvSpPr>
        <p:spPr bwMode="auto">
          <a:xfrm>
            <a:off x="920750" y="2762250"/>
            <a:ext cx="0" cy="30353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3" name="Rectangle 104"/>
          <p:cNvSpPr>
            <a:spLocks noChangeArrowheads="1"/>
          </p:cNvSpPr>
          <p:nvPr/>
        </p:nvSpPr>
        <p:spPr bwMode="auto">
          <a:xfrm>
            <a:off x="4411663" y="1984375"/>
            <a:ext cx="70326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800" i="1">
                <a:latin typeface="Comic Sans MS" pitchFamily="66" charset="0"/>
              </a:rPr>
              <a:t>Time</a:t>
            </a:r>
          </a:p>
        </p:txBody>
      </p:sp>
      <p:grpSp>
        <p:nvGrpSpPr>
          <p:cNvPr id="5144" name="Group 105"/>
          <p:cNvGrpSpPr>
            <a:grpSpLocks/>
          </p:cNvGrpSpPr>
          <p:nvPr/>
        </p:nvGrpSpPr>
        <p:grpSpPr bwMode="auto">
          <a:xfrm>
            <a:off x="1747838" y="2355850"/>
            <a:ext cx="3600450" cy="636588"/>
            <a:chOff x="1101" y="1484"/>
            <a:chExt cx="2268" cy="401"/>
          </a:xfrm>
        </p:grpSpPr>
        <p:sp>
          <p:nvSpPr>
            <p:cNvPr id="5145" name="Rectangle 106"/>
            <p:cNvSpPr>
              <a:spLocks noChangeArrowheads="1"/>
            </p:cNvSpPr>
            <p:nvPr/>
          </p:nvSpPr>
          <p:spPr bwMode="auto">
            <a:xfrm>
              <a:off x="1101" y="1599"/>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30</a:t>
              </a:r>
            </a:p>
          </p:txBody>
        </p:sp>
        <p:sp>
          <p:nvSpPr>
            <p:cNvPr id="5146" name="Line 107"/>
            <p:cNvSpPr>
              <a:spLocks noChangeShapeType="1"/>
            </p:cNvSpPr>
            <p:nvPr/>
          </p:nvSpPr>
          <p:spPr bwMode="auto">
            <a:xfrm>
              <a:off x="1124" y="1560"/>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7" name="Line 108"/>
            <p:cNvSpPr>
              <a:spLocks noChangeShapeType="1"/>
            </p:cNvSpPr>
            <p:nvPr/>
          </p:nvSpPr>
          <p:spPr bwMode="auto">
            <a:xfrm>
              <a:off x="1444" y="1484"/>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48" name="Group 109"/>
            <p:cNvGrpSpPr>
              <a:grpSpLocks/>
            </p:cNvGrpSpPr>
            <p:nvPr/>
          </p:nvGrpSpPr>
          <p:grpSpPr bwMode="auto">
            <a:xfrm>
              <a:off x="1460" y="1484"/>
              <a:ext cx="384" cy="401"/>
              <a:chOff x="1460" y="1484"/>
              <a:chExt cx="384" cy="401"/>
            </a:xfrm>
          </p:grpSpPr>
          <p:sp>
            <p:nvSpPr>
              <p:cNvPr id="5169" name="Line 110"/>
              <p:cNvSpPr>
                <a:spLocks noChangeShapeType="1"/>
              </p:cNvSpPr>
              <p:nvPr/>
            </p:nvSpPr>
            <p:spPr bwMode="auto">
              <a:xfrm>
                <a:off x="1460" y="1592"/>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0" name="Rectangle 111"/>
              <p:cNvSpPr>
                <a:spLocks noChangeArrowheads="1"/>
              </p:cNvSpPr>
              <p:nvPr/>
            </p:nvSpPr>
            <p:spPr bwMode="auto">
              <a:xfrm>
                <a:off x="1469" y="1599"/>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5171" name="Line 112"/>
              <p:cNvSpPr>
                <a:spLocks noChangeShapeType="1"/>
              </p:cNvSpPr>
              <p:nvPr/>
            </p:nvSpPr>
            <p:spPr bwMode="auto">
              <a:xfrm>
                <a:off x="1844" y="1484"/>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49" name="Group 113"/>
            <p:cNvGrpSpPr>
              <a:grpSpLocks/>
            </p:cNvGrpSpPr>
            <p:nvPr/>
          </p:nvGrpSpPr>
          <p:grpSpPr bwMode="auto">
            <a:xfrm>
              <a:off x="1868" y="1484"/>
              <a:ext cx="384" cy="401"/>
              <a:chOff x="1868" y="1484"/>
              <a:chExt cx="384" cy="401"/>
            </a:xfrm>
          </p:grpSpPr>
          <p:sp>
            <p:nvSpPr>
              <p:cNvPr id="5166" name="Line 114"/>
              <p:cNvSpPr>
                <a:spLocks noChangeShapeType="1"/>
              </p:cNvSpPr>
              <p:nvPr/>
            </p:nvSpPr>
            <p:spPr bwMode="auto">
              <a:xfrm>
                <a:off x="1868" y="1592"/>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7" name="Rectangle 115"/>
              <p:cNvSpPr>
                <a:spLocks noChangeArrowheads="1"/>
              </p:cNvSpPr>
              <p:nvPr/>
            </p:nvSpPr>
            <p:spPr bwMode="auto">
              <a:xfrm>
                <a:off x="1877" y="1599"/>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5168" name="Line 116"/>
              <p:cNvSpPr>
                <a:spLocks noChangeShapeType="1"/>
              </p:cNvSpPr>
              <p:nvPr/>
            </p:nvSpPr>
            <p:spPr bwMode="auto">
              <a:xfrm>
                <a:off x="2252" y="1484"/>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50" name="Group 117"/>
            <p:cNvGrpSpPr>
              <a:grpSpLocks/>
            </p:cNvGrpSpPr>
            <p:nvPr/>
          </p:nvGrpSpPr>
          <p:grpSpPr bwMode="auto">
            <a:xfrm>
              <a:off x="2276" y="1484"/>
              <a:ext cx="384" cy="401"/>
              <a:chOff x="2276" y="1484"/>
              <a:chExt cx="384" cy="401"/>
            </a:xfrm>
          </p:grpSpPr>
          <p:sp>
            <p:nvSpPr>
              <p:cNvPr id="5163" name="Line 118"/>
              <p:cNvSpPr>
                <a:spLocks noChangeShapeType="1"/>
              </p:cNvSpPr>
              <p:nvPr/>
            </p:nvSpPr>
            <p:spPr bwMode="auto">
              <a:xfrm>
                <a:off x="2276" y="1592"/>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4" name="Rectangle 119"/>
              <p:cNvSpPr>
                <a:spLocks noChangeArrowheads="1"/>
              </p:cNvSpPr>
              <p:nvPr/>
            </p:nvSpPr>
            <p:spPr bwMode="auto">
              <a:xfrm>
                <a:off x="2285" y="1599"/>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5165" name="Line 120"/>
              <p:cNvSpPr>
                <a:spLocks noChangeShapeType="1"/>
              </p:cNvSpPr>
              <p:nvPr/>
            </p:nvSpPr>
            <p:spPr bwMode="auto">
              <a:xfrm>
                <a:off x="2660" y="1484"/>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51" name="Line 121"/>
            <p:cNvSpPr>
              <a:spLocks noChangeShapeType="1"/>
            </p:cNvSpPr>
            <p:nvPr/>
          </p:nvSpPr>
          <p:spPr bwMode="auto">
            <a:xfrm>
              <a:off x="2684" y="1592"/>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2" name="Line 122"/>
            <p:cNvSpPr>
              <a:spLocks noChangeShapeType="1"/>
            </p:cNvSpPr>
            <p:nvPr/>
          </p:nvSpPr>
          <p:spPr bwMode="auto">
            <a:xfrm>
              <a:off x="3084" y="1624"/>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3" name="Rectangle 123"/>
            <p:cNvSpPr>
              <a:spLocks noChangeArrowheads="1"/>
            </p:cNvSpPr>
            <p:nvPr/>
          </p:nvSpPr>
          <p:spPr bwMode="auto">
            <a:xfrm>
              <a:off x="2693" y="1599"/>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5154" name="Rectangle 124"/>
            <p:cNvSpPr>
              <a:spLocks noChangeArrowheads="1"/>
            </p:cNvSpPr>
            <p:nvPr/>
          </p:nvSpPr>
          <p:spPr bwMode="auto">
            <a:xfrm>
              <a:off x="3021" y="1599"/>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20</a:t>
              </a:r>
            </a:p>
          </p:txBody>
        </p:sp>
        <p:sp>
          <p:nvSpPr>
            <p:cNvPr id="5155" name="Line 125"/>
            <p:cNvSpPr>
              <a:spLocks noChangeShapeType="1"/>
            </p:cNvSpPr>
            <p:nvPr/>
          </p:nvSpPr>
          <p:spPr bwMode="auto">
            <a:xfrm>
              <a:off x="3068" y="1484"/>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6" name="Line 126"/>
            <p:cNvSpPr>
              <a:spLocks noChangeShapeType="1"/>
            </p:cNvSpPr>
            <p:nvPr/>
          </p:nvSpPr>
          <p:spPr bwMode="auto">
            <a:xfrm>
              <a:off x="3324" y="1484"/>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7" name="Line 127"/>
            <p:cNvSpPr>
              <a:spLocks noChangeShapeType="1"/>
            </p:cNvSpPr>
            <p:nvPr/>
          </p:nvSpPr>
          <p:spPr bwMode="auto">
            <a:xfrm>
              <a:off x="1532" y="1560"/>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8" name="Line 128"/>
            <p:cNvSpPr>
              <a:spLocks noChangeShapeType="1"/>
            </p:cNvSpPr>
            <p:nvPr/>
          </p:nvSpPr>
          <p:spPr bwMode="auto">
            <a:xfrm>
              <a:off x="1940" y="1560"/>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9" name="Line 129"/>
            <p:cNvSpPr>
              <a:spLocks noChangeShapeType="1"/>
            </p:cNvSpPr>
            <p:nvPr/>
          </p:nvSpPr>
          <p:spPr bwMode="auto">
            <a:xfrm>
              <a:off x="2348" y="1560"/>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0" name="Line 130"/>
            <p:cNvSpPr>
              <a:spLocks noChangeShapeType="1"/>
            </p:cNvSpPr>
            <p:nvPr/>
          </p:nvSpPr>
          <p:spPr bwMode="auto">
            <a:xfrm>
              <a:off x="1868" y="1624"/>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1" name="Line 131"/>
            <p:cNvSpPr>
              <a:spLocks noChangeShapeType="1"/>
            </p:cNvSpPr>
            <p:nvPr/>
          </p:nvSpPr>
          <p:spPr bwMode="auto">
            <a:xfrm>
              <a:off x="2276" y="1624"/>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2" name="Line 132"/>
            <p:cNvSpPr>
              <a:spLocks noChangeShapeType="1"/>
            </p:cNvSpPr>
            <p:nvPr/>
          </p:nvSpPr>
          <p:spPr bwMode="auto">
            <a:xfrm>
              <a:off x="2684" y="1624"/>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4</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8883">
                                            <p:txEl>
                                              <p:pRg st="0" end="0"/>
                                            </p:txEl>
                                          </p:spTgt>
                                        </p:tgtEl>
                                        <p:attrNameLst>
                                          <p:attrName>style.visibility</p:attrName>
                                        </p:attrNameLst>
                                      </p:cBhvr>
                                      <p:to>
                                        <p:strVal val="visible"/>
                                      </p:to>
                                    </p:set>
                                    <p:anim calcmode="lin" valueType="num">
                                      <p:cBhvr additive="base">
                                        <p:cTn id="7" dur="500" fill="hold"/>
                                        <p:tgtEl>
                                          <p:spTgt spid="3788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888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3"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4A2B260-63ED-4637-9722-9BF478D91131}"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95235"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95237"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95238"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95240" name="Rectangle 5"/>
          <p:cNvSpPr>
            <a:spLocks noChangeArrowheads="1"/>
          </p:cNvSpPr>
          <p:nvPr/>
        </p:nvSpPr>
        <p:spPr bwMode="auto">
          <a:xfrm>
            <a:off x="2195736" y="207964"/>
            <a:ext cx="44275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数据相关</a:t>
            </a:r>
            <a:endParaRPr lang="zh-CN" altLang="en-US" sz="3600" dirty="0">
              <a:solidFill>
                <a:srgbClr val="FF0000"/>
              </a:solidFill>
              <a:ea typeface="黑体" panose="02010609060101010101" pitchFamily="49" charset="-122"/>
            </a:endParaRPr>
          </a:p>
        </p:txBody>
      </p:sp>
      <p:sp>
        <p:nvSpPr>
          <p:cNvPr id="95241"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graphicFrame>
        <p:nvGraphicFramePr>
          <p:cNvPr id="95242" name="Object 7"/>
          <p:cNvGraphicFramePr>
            <a:graphicFrameLocks noChangeAspect="1"/>
          </p:cNvGraphicFramePr>
          <p:nvPr/>
        </p:nvGraphicFramePr>
        <p:xfrm>
          <a:off x="684213" y="908050"/>
          <a:ext cx="7766050" cy="5413375"/>
        </p:xfrm>
        <a:graphic>
          <a:graphicData uri="http://schemas.openxmlformats.org/presentationml/2006/ole">
            <mc:AlternateContent xmlns:mc="http://schemas.openxmlformats.org/markup-compatibility/2006">
              <mc:Choice xmlns:v="urn:schemas-microsoft-com:vml" Requires="v">
                <p:oleObj spid="_x0000_s338968" r:id="rId3" imgW="9135885" imgH="6369367" progId="Visio.Drawing.11">
                  <p:embed/>
                </p:oleObj>
              </mc:Choice>
              <mc:Fallback>
                <p:oleObj r:id="rId3" imgW="9135885" imgH="636936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908050"/>
                        <a:ext cx="7766050" cy="541337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40</a:t>
            </a:fld>
            <a:endParaRPr lang="en-US" altLang="zh-CN" dirty="0"/>
          </a:p>
        </p:txBody>
      </p:sp>
    </p:spTree>
    <p:extLst>
      <p:ext uri="{BB962C8B-B14F-4D97-AF65-F5344CB8AC3E}">
        <p14:creationId xmlns:p14="http://schemas.microsoft.com/office/powerpoint/2010/main" val="22176746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823B216-5440-4654-A135-DD74EC9DD658}" type="datetime1">
              <a:rPr lang="zh-CN" altLang="en-US" sz="1400" smtClean="0"/>
              <a:t>2021/11/7</a:t>
            </a:fld>
            <a:endParaRPr lang="en-US" altLang="zh-CN" sz="1400" smtClean="0"/>
          </a:p>
        </p:txBody>
      </p:sp>
      <p:sp>
        <p:nvSpPr>
          <p:cNvPr id="7475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071107" name="Text Box 3"/>
          <p:cNvSpPr txBox="1">
            <a:spLocks noChangeArrowheads="1"/>
          </p:cNvSpPr>
          <p:nvPr/>
        </p:nvSpPr>
        <p:spPr bwMode="auto">
          <a:xfrm>
            <a:off x="0" y="6096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solidFill>
                  <a:srgbClr val="CC3300"/>
                </a:solidFill>
              </a:rPr>
              <a:t>相关类型一：</a:t>
            </a:r>
            <a:r>
              <a:rPr lang="en-US" altLang="zh-CN" sz="2800" b="1"/>
              <a:t>RAW</a:t>
            </a:r>
            <a:r>
              <a:rPr lang="zh-CN" altLang="en-US" sz="2800" b="1"/>
              <a:t>（先写后读）</a:t>
            </a:r>
          </a:p>
          <a:p>
            <a:pPr eaLnBrk="1" hangingPunct="1"/>
            <a:r>
              <a:rPr lang="zh-CN" altLang="en-US" sz="2800" b="1">
                <a:latin typeface="宋体" pitchFamily="2" charset="-122"/>
              </a:rPr>
              <a:t>    有针对存储器</a:t>
            </a:r>
            <a:r>
              <a:rPr lang="en-US" altLang="zh-CN" sz="2800" b="1">
                <a:latin typeface="宋体" pitchFamily="2" charset="-122"/>
              </a:rPr>
              <a:t>RAW</a:t>
            </a:r>
            <a:r>
              <a:rPr lang="zh-CN" altLang="en-US" sz="2800" b="1">
                <a:latin typeface="宋体" pitchFamily="2" charset="-122"/>
              </a:rPr>
              <a:t>和针对寄存器</a:t>
            </a:r>
            <a:r>
              <a:rPr lang="en-US" altLang="zh-CN" sz="2800" b="1">
                <a:latin typeface="宋体" pitchFamily="2" charset="-122"/>
              </a:rPr>
              <a:t>RAW</a:t>
            </a:r>
            <a:r>
              <a:rPr lang="zh-CN" altLang="en-US" sz="2800" b="1">
                <a:latin typeface="宋体" pitchFamily="2" charset="-122"/>
              </a:rPr>
              <a:t>两种。</a:t>
            </a:r>
          </a:p>
        </p:txBody>
      </p:sp>
      <p:grpSp>
        <p:nvGrpSpPr>
          <p:cNvPr id="2" name="Group 4"/>
          <p:cNvGrpSpPr>
            <a:grpSpLocks/>
          </p:cNvGrpSpPr>
          <p:nvPr/>
        </p:nvGrpSpPr>
        <p:grpSpPr bwMode="auto">
          <a:xfrm>
            <a:off x="630237" y="2339255"/>
            <a:ext cx="8120063" cy="1839913"/>
            <a:chOff x="462" y="1216"/>
            <a:chExt cx="5115" cy="1628"/>
          </a:xfrm>
        </p:grpSpPr>
        <p:sp>
          <p:nvSpPr>
            <p:cNvPr id="74761" name="Rectangle 5"/>
            <p:cNvSpPr>
              <a:spLocks noChangeArrowheads="1"/>
            </p:cNvSpPr>
            <p:nvPr/>
          </p:nvSpPr>
          <p:spPr bwMode="auto">
            <a:xfrm>
              <a:off x="1326" y="2064"/>
              <a:ext cx="36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altLang="zh-CN" b="1"/>
                <a:t>                  </a:t>
              </a:r>
              <a:r>
                <a:rPr lang="en-US" altLang="zh-CN" sz="2000" b="1"/>
                <a:t>IF          ID          EX       MEM     WB</a:t>
              </a:r>
              <a:endParaRPr lang="en-US" altLang="zh-CN" sz="2800" b="1"/>
            </a:p>
          </p:txBody>
        </p:sp>
        <p:sp>
          <p:nvSpPr>
            <p:cNvPr id="74762" name="Rectangle 6"/>
            <p:cNvSpPr>
              <a:spLocks noChangeArrowheads="1"/>
            </p:cNvSpPr>
            <p:nvPr/>
          </p:nvSpPr>
          <p:spPr bwMode="auto">
            <a:xfrm>
              <a:off x="462" y="2064"/>
              <a:ext cx="86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pPr>
              <a:r>
                <a:rPr lang="en-US" altLang="zh-CN" sz="2800" b="1"/>
                <a:t>SUB</a:t>
              </a:r>
            </a:p>
          </p:txBody>
        </p:sp>
        <p:sp>
          <p:nvSpPr>
            <p:cNvPr id="74763" name="Rectangle 7"/>
            <p:cNvSpPr>
              <a:spLocks noChangeArrowheads="1"/>
            </p:cNvSpPr>
            <p:nvPr/>
          </p:nvSpPr>
          <p:spPr bwMode="auto">
            <a:xfrm>
              <a:off x="1326" y="1680"/>
              <a:ext cx="36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altLang="zh-CN" b="1"/>
                <a:t>       </a:t>
              </a:r>
              <a:r>
                <a:rPr lang="en-US" altLang="zh-CN" sz="2000" b="1"/>
                <a:t>IF          ID         EX       MEM      WB</a:t>
              </a:r>
              <a:endParaRPr lang="en-US" altLang="zh-CN" sz="2800" b="1"/>
            </a:p>
          </p:txBody>
        </p:sp>
        <p:sp>
          <p:nvSpPr>
            <p:cNvPr id="74764" name="Rectangle 8"/>
            <p:cNvSpPr>
              <a:spLocks noChangeArrowheads="1"/>
            </p:cNvSpPr>
            <p:nvPr/>
          </p:nvSpPr>
          <p:spPr bwMode="auto">
            <a:xfrm>
              <a:off x="462" y="1680"/>
              <a:ext cx="86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20000"/>
                </a:spcBef>
              </a:pPr>
              <a:r>
                <a:rPr lang="en-US" altLang="zh-CN" sz="2800" b="1"/>
                <a:t>ADD</a:t>
              </a:r>
            </a:p>
          </p:txBody>
        </p:sp>
        <p:sp>
          <p:nvSpPr>
            <p:cNvPr id="74765" name="Rectangle 9"/>
            <p:cNvSpPr>
              <a:spLocks noChangeArrowheads="1"/>
            </p:cNvSpPr>
            <p:nvPr/>
          </p:nvSpPr>
          <p:spPr bwMode="auto">
            <a:xfrm>
              <a:off x="1326" y="1216"/>
              <a:ext cx="360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altLang="zh-CN" sz="2800" b="1"/>
                <a:t>      1        2        3        4        5       6</a:t>
              </a:r>
            </a:p>
          </p:txBody>
        </p:sp>
        <p:sp>
          <p:nvSpPr>
            <p:cNvPr id="74766" name="Rectangle 10"/>
            <p:cNvSpPr>
              <a:spLocks noChangeArrowheads="1"/>
            </p:cNvSpPr>
            <p:nvPr/>
          </p:nvSpPr>
          <p:spPr bwMode="auto">
            <a:xfrm>
              <a:off x="462" y="1216"/>
              <a:ext cx="864"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endParaRPr lang="en-US" altLang="zh-CN" sz="2800" b="1"/>
            </a:p>
          </p:txBody>
        </p:sp>
        <p:sp>
          <p:nvSpPr>
            <p:cNvPr id="74767" name="Line 11"/>
            <p:cNvSpPr>
              <a:spLocks noChangeShapeType="1"/>
            </p:cNvSpPr>
            <p:nvPr/>
          </p:nvSpPr>
          <p:spPr bwMode="auto">
            <a:xfrm>
              <a:off x="462" y="1216"/>
              <a:ext cx="4464"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68" name="Line 12"/>
            <p:cNvSpPr>
              <a:spLocks noChangeShapeType="1"/>
            </p:cNvSpPr>
            <p:nvPr/>
          </p:nvSpPr>
          <p:spPr bwMode="auto">
            <a:xfrm>
              <a:off x="462" y="1680"/>
              <a:ext cx="44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69" name="Line 13"/>
            <p:cNvSpPr>
              <a:spLocks noChangeShapeType="1"/>
            </p:cNvSpPr>
            <p:nvPr/>
          </p:nvSpPr>
          <p:spPr bwMode="auto">
            <a:xfrm>
              <a:off x="462" y="2064"/>
              <a:ext cx="44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70" name="Line 14"/>
            <p:cNvSpPr>
              <a:spLocks noChangeShapeType="1"/>
            </p:cNvSpPr>
            <p:nvPr/>
          </p:nvSpPr>
          <p:spPr bwMode="auto">
            <a:xfrm>
              <a:off x="462" y="2448"/>
              <a:ext cx="4464"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71" name="Line 15"/>
            <p:cNvSpPr>
              <a:spLocks noChangeShapeType="1"/>
            </p:cNvSpPr>
            <p:nvPr/>
          </p:nvSpPr>
          <p:spPr bwMode="auto">
            <a:xfrm>
              <a:off x="462" y="1216"/>
              <a:ext cx="0" cy="123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72" name="Line 16"/>
            <p:cNvSpPr>
              <a:spLocks noChangeShapeType="1"/>
            </p:cNvSpPr>
            <p:nvPr/>
          </p:nvSpPr>
          <p:spPr bwMode="auto">
            <a:xfrm>
              <a:off x="1326" y="1216"/>
              <a:ext cx="0" cy="12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73" name="Line 17"/>
            <p:cNvSpPr>
              <a:spLocks noChangeShapeType="1"/>
            </p:cNvSpPr>
            <p:nvPr/>
          </p:nvSpPr>
          <p:spPr bwMode="auto">
            <a:xfrm>
              <a:off x="4926" y="1216"/>
              <a:ext cx="0" cy="1232"/>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74" name="Line 18"/>
            <p:cNvSpPr>
              <a:spLocks noChangeShapeType="1"/>
            </p:cNvSpPr>
            <p:nvPr/>
          </p:nvSpPr>
          <p:spPr bwMode="auto">
            <a:xfrm>
              <a:off x="462" y="1248"/>
              <a:ext cx="86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75" name="Text Box 19"/>
            <p:cNvSpPr txBox="1">
              <a:spLocks noChangeArrowheads="1"/>
            </p:cNvSpPr>
            <p:nvPr/>
          </p:nvSpPr>
          <p:spPr bwMode="auto">
            <a:xfrm>
              <a:off x="500" y="1430"/>
              <a:ext cx="438"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t>指令</a:t>
              </a:r>
            </a:p>
          </p:txBody>
        </p:sp>
        <p:sp>
          <p:nvSpPr>
            <p:cNvPr id="74776" name="Text Box 20"/>
            <p:cNvSpPr txBox="1">
              <a:spLocks noChangeArrowheads="1"/>
            </p:cNvSpPr>
            <p:nvPr/>
          </p:nvSpPr>
          <p:spPr bwMode="auto">
            <a:xfrm>
              <a:off x="884" y="1238"/>
              <a:ext cx="438"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t>时钟</a:t>
              </a:r>
            </a:p>
          </p:txBody>
        </p:sp>
        <p:sp>
          <p:nvSpPr>
            <p:cNvPr id="74777" name="Freeform 21"/>
            <p:cNvSpPr>
              <a:spLocks/>
            </p:cNvSpPr>
            <p:nvPr/>
          </p:nvSpPr>
          <p:spPr bwMode="auto">
            <a:xfrm>
              <a:off x="4224" y="1728"/>
              <a:ext cx="942" cy="144"/>
            </a:xfrm>
            <a:custGeom>
              <a:avLst/>
              <a:gdLst>
                <a:gd name="T0" fmla="*/ 0 w 912"/>
                <a:gd name="T1" fmla="*/ 144 h 56"/>
                <a:gd name="T2" fmla="*/ 744 w 912"/>
                <a:gd name="T3" fmla="*/ 21 h 56"/>
                <a:gd name="T4" fmla="*/ 942 w 912"/>
                <a:gd name="T5" fmla="*/ 21 h 56"/>
                <a:gd name="T6" fmla="*/ 0 60000 65536"/>
                <a:gd name="T7" fmla="*/ 0 60000 65536"/>
                <a:gd name="T8" fmla="*/ 0 60000 65536"/>
                <a:gd name="T9" fmla="*/ 0 w 912"/>
                <a:gd name="T10" fmla="*/ 0 h 56"/>
                <a:gd name="T11" fmla="*/ 912 w 912"/>
                <a:gd name="T12" fmla="*/ 56 h 56"/>
              </a:gdLst>
              <a:ahLst/>
              <a:cxnLst>
                <a:cxn ang="T6">
                  <a:pos x="T0" y="T1"/>
                </a:cxn>
                <a:cxn ang="T7">
                  <a:pos x="T2" y="T3"/>
                </a:cxn>
                <a:cxn ang="T8">
                  <a:pos x="T4" y="T5"/>
                </a:cxn>
              </a:cxnLst>
              <a:rect l="T9" t="T10" r="T11" b="T12"/>
              <a:pathLst>
                <a:path w="912" h="56">
                  <a:moveTo>
                    <a:pt x="0" y="56"/>
                  </a:moveTo>
                  <a:cubicBezTo>
                    <a:pt x="284" y="36"/>
                    <a:pt x="568" y="16"/>
                    <a:pt x="720" y="8"/>
                  </a:cubicBezTo>
                  <a:cubicBezTo>
                    <a:pt x="872" y="0"/>
                    <a:pt x="880" y="8"/>
                    <a:pt x="912" y="8"/>
                  </a:cubicBezTo>
                </a:path>
              </a:pathLst>
            </a:custGeom>
            <a:noFill/>
            <a:ln w="9525">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78" name="Text Box 22"/>
            <p:cNvSpPr txBox="1">
              <a:spLocks noChangeArrowheads="1"/>
            </p:cNvSpPr>
            <p:nvPr/>
          </p:nvSpPr>
          <p:spPr bwMode="auto">
            <a:xfrm>
              <a:off x="5156" y="1656"/>
              <a:ext cx="42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t>写</a:t>
              </a:r>
              <a:r>
                <a:rPr lang="en-US" altLang="zh-CN" sz="1800" b="1"/>
                <a:t>R</a:t>
              </a:r>
              <a:r>
                <a:rPr lang="en-US" altLang="zh-CN" sz="1400" b="1"/>
                <a:t>1</a:t>
              </a:r>
            </a:p>
          </p:txBody>
        </p:sp>
        <p:sp>
          <p:nvSpPr>
            <p:cNvPr id="74779" name="Freeform 23"/>
            <p:cNvSpPr>
              <a:spLocks/>
            </p:cNvSpPr>
            <p:nvPr/>
          </p:nvSpPr>
          <p:spPr bwMode="auto">
            <a:xfrm>
              <a:off x="2862" y="2352"/>
              <a:ext cx="48" cy="192"/>
            </a:xfrm>
            <a:custGeom>
              <a:avLst/>
              <a:gdLst>
                <a:gd name="T0" fmla="*/ 0 w 48"/>
                <a:gd name="T1" fmla="*/ 0 h 192"/>
                <a:gd name="T2" fmla="*/ 48 w 48"/>
                <a:gd name="T3" fmla="*/ 192 h 192"/>
                <a:gd name="T4" fmla="*/ 0 60000 65536"/>
                <a:gd name="T5" fmla="*/ 0 60000 65536"/>
                <a:gd name="T6" fmla="*/ 0 w 48"/>
                <a:gd name="T7" fmla="*/ 0 h 192"/>
                <a:gd name="T8" fmla="*/ 48 w 48"/>
                <a:gd name="T9" fmla="*/ 192 h 192"/>
              </a:gdLst>
              <a:ahLst/>
              <a:cxnLst>
                <a:cxn ang="T4">
                  <a:pos x="T0" y="T1"/>
                </a:cxn>
                <a:cxn ang="T5">
                  <a:pos x="T2" y="T3"/>
                </a:cxn>
              </a:cxnLst>
              <a:rect l="T6" t="T7" r="T8" b="T9"/>
              <a:pathLst>
                <a:path w="48" h="192">
                  <a:moveTo>
                    <a:pt x="0" y="0"/>
                  </a:moveTo>
                  <a:cubicBezTo>
                    <a:pt x="16" y="80"/>
                    <a:pt x="32" y="160"/>
                    <a:pt x="48" y="192"/>
                  </a:cubicBezTo>
                </a:path>
              </a:pathLst>
            </a:custGeom>
            <a:noFill/>
            <a:ln w="9525">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80" name="Text Box 24"/>
            <p:cNvSpPr txBox="1">
              <a:spLocks noChangeArrowheads="1"/>
            </p:cNvSpPr>
            <p:nvPr/>
          </p:nvSpPr>
          <p:spPr bwMode="auto">
            <a:xfrm>
              <a:off x="2900" y="2520"/>
              <a:ext cx="42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t>读</a:t>
              </a:r>
              <a:r>
                <a:rPr lang="en-US" altLang="zh-CN" sz="1800" b="1"/>
                <a:t>R</a:t>
              </a:r>
              <a:r>
                <a:rPr lang="en-US" altLang="zh-CN" sz="1400" b="1"/>
                <a:t>1</a:t>
              </a:r>
            </a:p>
          </p:txBody>
        </p:sp>
        <p:sp>
          <p:nvSpPr>
            <p:cNvPr id="74781" name="Rectangle 25"/>
            <p:cNvSpPr>
              <a:spLocks noChangeArrowheads="1"/>
            </p:cNvSpPr>
            <p:nvPr/>
          </p:nvSpPr>
          <p:spPr bwMode="auto">
            <a:xfrm>
              <a:off x="3840" y="1728"/>
              <a:ext cx="38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74782" name="Rectangle 26"/>
            <p:cNvSpPr>
              <a:spLocks noChangeArrowheads="1"/>
            </p:cNvSpPr>
            <p:nvPr/>
          </p:nvSpPr>
          <p:spPr bwMode="auto">
            <a:xfrm>
              <a:off x="2688" y="2112"/>
              <a:ext cx="38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grpSp>
      <p:sp>
        <p:nvSpPr>
          <p:cNvPr id="1071131" name="Text Box 27"/>
          <p:cNvSpPr txBox="1">
            <a:spLocks noChangeArrowheads="1"/>
          </p:cNvSpPr>
          <p:nvPr/>
        </p:nvSpPr>
        <p:spPr bwMode="auto">
          <a:xfrm>
            <a:off x="228600" y="4328753"/>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solidFill>
                  <a:srgbClr val="CC6600"/>
                </a:solidFill>
                <a:latin typeface="宋体" pitchFamily="2" charset="-122"/>
              </a:rPr>
              <a:t>    </a:t>
            </a:r>
            <a:r>
              <a:rPr lang="zh-CN" altLang="en-US" sz="2800" b="1" dirty="0">
                <a:solidFill>
                  <a:srgbClr val="CC6600"/>
                </a:solidFill>
              </a:rPr>
              <a:t>解决方法：</a:t>
            </a:r>
          </a:p>
        </p:txBody>
      </p:sp>
      <p:sp>
        <p:nvSpPr>
          <p:cNvPr id="1071132" name="Text Box 28"/>
          <p:cNvSpPr txBox="1">
            <a:spLocks noChangeArrowheads="1"/>
          </p:cNvSpPr>
          <p:nvPr/>
        </p:nvSpPr>
        <p:spPr bwMode="auto">
          <a:xfrm>
            <a:off x="228600" y="499745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a:t>
            </a:r>
            <a:r>
              <a:rPr lang="zh-CN" altLang="en-US" sz="2800" b="1">
                <a:solidFill>
                  <a:srgbClr val="990099"/>
                </a:solidFill>
                <a:latin typeface="宋体" pitchFamily="2" charset="-122"/>
              </a:rPr>
              <a:t>后推法：</a:t>
            </a:r>
            <a:r>
              <a:rPr lang="zh-CN" altLang="en-US" sz="2800" b="1">
                <a:latin typeface="宋体" pitchFamily="2" charset="-122"/>
              </a:rPr>
              <a:t>停顿后继指令的运行，直到前面指令结果生成；（不同拍之间）（</a:t>
            </a:r>
            <a:r>
              <a:rPr lang="en-US" altLang="zh-CN" sz="2800" b="1">
                <a:latin typeface="宋体" pitchFamily="2" charset="-122"/>
              </a:rPr>
              <a:t>R</a:t>
            </a:r>
            <a:r>
              <a:rPr lang="zh-CN" altLang="en-US" sz="2800" b="1">
                <a:latin typeface="宋体" pitchFamily="2" charset="-122"/>
              </a:rPr>
              <a:t>或</a:t>
            </a:r>
            <a:r>
              <a:rPr lang="en-US" altLang="zh-CN" sz="2800" b="1">
                <a:latin typeface="宋体" pitchFamily="2" charset="-122"/>
              </a:rPr>
              <a:t>M</a:t>
            </a:r>
            <a:r>
              <a:rPr lang="zh-CN" altLang="en-US" sz="2800" b="1">
                <a:latin typeface="宋体" pitchFamily="2" charset="-122"/>
              </a:rPr>
              <a:t>相关）</a:t>
            </a:r>
          </a:p>
        </p:txBody>
      </p:sp>
      <p:sp>
        <p:nvSpPr>
          <p:cNvPr id="3" name="灯片编号占位符 2"/>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41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11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711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71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107" grpId="0" autoUpdateAnimBg="0"/>
      <p:bldP spid="1071131" grpId="0" autoUpdateAnimBg="0"/>
      <p:bldP spid="1071132"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3999AF5-9D76-4278-BA7D-C79959B8F979}" type="datetime1">
              <a:rPr lang="zh-CN" altLang="en-US" sz="1400" smtClean="0"/>
              <a:t>2021/11/7</a:t>
            </a:fld>
            <a:endParaRPr lang="en-US" altLang="zh-CN" sz="1400" smtClean="0"/>
          </a:p>
        </p:txBody>
      </p:sp>
      <p:sp>
        <p:nvSpPr>
          <p:cNvPr id="7782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graphicFrame>
        <p:nvGraphicFramePr>
          <p:cNvPr id="77829" name="Object 50">
            <a:hlinkClick r:id="" action="ppaction://ole?verb=0"/>
          </p:cNvPr>
          <p:cNvGraphicFramePr>
            <a:graphicFrameLocks noChangeAspect="1"/>
          </p:cNvGraphicFramePr>
          <p:nvPr>
            <p:extLst>
              <p:ext uri="{D42A27DB-BD31-4B8C-83A1-F6EECF244321}">
                <p14:modId xmlns:p14="http://schemas.microsoft.com/office/powerpoint/2010/main" val="2038488604"/>
              </p:ext>
            </p:extLst>
          </p:nvPr>
        </p:nvGraphicFramePr>
        <p:xfrm>
          <a:off x="4846638" y="2193925"/>
          <a:ext cx="1106487" cy="719138"/>
        </p:xfrm>
        <a:graphic>
          <a:graphicData uri="http://schemas.openxmlformats.org/presentationml/2006/ole">
            <mc:AlternateContent xmlns:mc="http://schemas.openxmlformats.org/markup-compatibility/2006">
              <mc:Choice xmlns:v="urn:schemas-microsoft-com:vml" Requires="v">
                <p:oleObj spid="_x0000_s77987" name="包装程序外壳对象" showAsIcon="1" r:id="rId4" imgW="1105200" imgH="711360" progId="Package">
                  <p:embed/>
                </p:oleObj>
              </mc:Choice>
              <mc:Fallback>
                <p:oleObj name="包装程序外壳对象" showAsIcon="1" r:id="rId4" imgW="1105200" imgH="711360" progId="Package">
                  <p:embed/>
                  <p:pic>
                    <p:nvPicPr>
                      <p:cNvPr id="0" name="Object 50"/>
                      <p:cNvPicPr>
                        <a:picLocks noChangeAspect="1" noChangeArrowheads="1"/>
                      </p:cNvPicPr>
                      <p:nvPr/>
                    </p:nvPicPr>
                    <p:blipFill>
                      <a:blip r:embed="rId5"/>
                      <a:srcRect/>
                      <a:stretch>
                        <a:fillRect/>
                      </a:stretch>
                    </p:blipFill>
                    <p:spPr bwMode="auto">
                      <a:xfrm>
                        <a:off x="4846638" y="2193925"/>
                        <a:ext cx="1106487"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30" name="Text Box 51"/>
          <p:cNvSpPr txBox="1">
            <a:spLocks noChangeArrowheads="1"/>
          </p:cNvSpPr>
          <p:nvPr/>
        </p:nvSpPr>
        <p:spPr bwMode="auto">
          <a:xfrm>
            <a:off x="250825" y="3429000"/>
            <a:ext cx="8767763"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dirty="0"/>
              <a:t>图</a:t>
            </a:r>
            <a:r>
              <a:rPr lang="en-US" altLang="zh-CN" dirty="0"/>
              <a:t>21</a:t>
            </a:r>
            <a:r>
              <a:rPr lang="zh-CN" altLang="en-US" dirty="0"/>
              <a:t>画出了带有定向传送电路的</a:t>
            </a:r>
            <a:r>
              <a:rPr lang="en-US" altLang="zh-CN" dirty="0"/>
              <a:t>ALU</a:t>
            </a:r>
            <a:r>
              <a:rPr lang="zh-CN" altLang="en-US" dirty="0"/>
              <a:t>框图。图中有两个结果缓冲寄存器，它的内容反映了改进 方案中</a:t>
            </a:r>
            <a:r>
              <a:rPr lang="en-US" altLang="zh-CN" dirty="0"/>
              <a:t>AND</a:t>
            </a:r>
            <a:r>
              <a:rPr lang="zh-CN" altLang="en-US" dirty="0"/>
              <a:t>指令将进入</a:t>
            </a:r>
            <a:r>
              <a:rPr lang="en-US" altLang="zh-CN" dirty="0"/>
              <a:t>EX</a:t>
            </a:r>
            <a:r>
              <a:rPr lang="zh-CN" altLang="en-US" dirty="0"/>
              <a:t>流水段时的情况，此时</a:t>
            </a:r>
            <a:r>
              <a:rPr lang="en-US" altLang="zh-CN" dirty="0"/>
              <a:t>ADD</a:t>
            </a:r>
            <a:r>
              <a:rPr lang="zh-CN" altLang="en-US" dirty="0"/>
              <a:t>指令生成的结果已进入第二个缓冲寄存器中，即将写入寄存器堆中的</a:t>
            </a:r>
            <a:r>
              <a:rPr lang="en-US" altLang="zh-CN" dirty="0"/>
              <a:t>R1</a:t>
            </a:r>
            <a:r>
              <a:rPr lang="zh-CN" altLang="en-US" dirty="0"/>
              <a:t>；</a:t>
            </a:r>
            <a:r>
              <a:rPr lang="en-US" altLang="zh-CN" dirty="0"/>
              <a:t>SUB</a:t>
            </a:r>
            <a:r>
              <a:rPr lang="zh-CN" altLang="en-US" dirty="0"/>
              <a:t>指令生成的结果已存入第一个缓冲寄存器中，此时，第二个缓冲寄存器内容</a:t>
            </a:r>
            <a:r>
              <a:rPr lang="en-US" altLang="zh-CN" dirty="0"/>
              <a:t>(</a:t>
            </a:r>
            <a:r>
              <a:rPr lang="zh-CN" altLang="en-US" dirty="0"/>
              <a:t>存放送往</a:t>
            </a:r>
            <a:r>
              <a:rPr lang="en-US" altLang="zh-CN" dirty="0"/>
              <a:t>R1</a:t>
            </a:r>
            <a:r>
              <a:rPr lang="zh-CN" altLang="en-US" dirty="0"/>
              <a:t>的结果</a:t>
            </a:r>
            <a:r>
              <a:rPr lang="en-US" altLang="zh-CN" dirty="0"/>
              <a:t>)</a:t>
            </a:r>
            <a:r>
              <a:rPr lang="zh-CN" altLang="en-US" dirty="0"/>
              <a:t>可通过旁路通道经多路开关送到</a:t>
            </a:r>
            <a:r>
              <a:rPr lang="en-US" altLang="zh-CN" dirty="0"/>
              <a:t>ALU</a:t>
            </a:r>
            <a:r>
              <a:rPr lang="zh-CN" altLang="en-US" dirty="0"/>
              <a:t>中。这里的定向传送仅发生在</a:t>
            </a:r>
            <a:r>
              <a:rPr lang="en-US" altLang="zh-CN" dirty="0"/>
              <a:t>ALU</a:t>
            </a:r>
            <a:r>
              <a:rPr lang="zh-CN" altLang="en-US" dirty="0"/>
              <a:t>内部。有时，这种定向传送也可在</a:t>
            </a:r>
            <a:r>
              <a:rPr lang="en-US" altLang="zh-CN" dirty="0"/>
              <a:t>ALU</a:t>
            </a:r>
            <a:r>
              <a:rPr lang="zh-CN" altLang="en-US" dirty="0"/>
              <a:t>与其他部件进行。 </a:t>
            </a:r>
          </a:p>
        </p:txBody>
      </p:sp>
      <p:sp>
        <p:nvSpPr>
          <p:cNvPr id="1073204" name="Text Box 52"/>
          <p:cNvSpPr txBox="1">
            <a:spLocks noChangeArrowheads="1"/>
          </p:cNvSpPr>
          <p:nvPr/>
        </p:nvSpPr>
        <p:spPr bwMode="auto">
          <a:xfrm>
            <a:off x="250825" y="69215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t>b.</a:t>
            </a:r>
            <a:r>
              <a:rPr lang="zh-CN" altLang="en-US" sz="2800" b="1" dirty="0">
                <a:solidFill>
                  <a:srgbClr val="990099"/>
                </a:solidFill>
              </a:rPr>
              <a:t>相关专用通路</a:t>
            </a:r>
            <a:r>
              <a:rPr lang="zh-CN" altLang="en-US" sz="2800" b="1" dirty="0"/>
              <a:t>法：执行结果除写寄存器外，可直接送到</a:t>
            </a:r>
            <a:r>
              <a:rPr lang="en-US" altLang="zh-CN" sz="2800" b="1" dirty="0"/>
              <a:t>ALU</a:t>
            </a:r>
            <a:r>
              <a:rPr lang="zh-CN" altLang="en-US" sz="2800" b="1" dirty="0"/>
              <a:t>的操作数保存栈中。（</a:t>
            </a:r>
            <a:r>
              <a:rPr lang="en-US" altLang="zh-CN" sz="2800" b="1" dirty="0"/>
              <a:t>R</a:t>
            </a:r>
            <a:r>
              <a:rPr lang="zh-CN" altLang="en-US" sz="2800" b="1" dirty="0"/>
              <a:t>相关）</a:t>
            </a:r>
          </a:p>
        </p:txBody>
      </p:sp>
      <p:graphicFrame>
        <p:nvGraphicFramePr>
          <p:cNvPr id="77832" name="Object 53">
            <a:hlinkClick r:id="" action="ppaction://ole?verb=0"/>
          </p:cNvPr>
          <p:cNvGraphicFramePr>
            <a:graphicFrameLocks noChangeAspect="1"/>
          </p:cNvGraphicFramePr>
          <p:nvPr>
            <p:extLst>
              <p:ext uri="{D42A27DB-BD31-4B8C-83A1-F6EECF244321}">
                <p14:modId xmlns:p14="http://schemas.microsoft.com/office/powerpoint/2010/main" val="1019077899"/>
              </p:ext>
            </p:extLst>
          </p:nvPr>
        </p:nvGraphicFramePr>
        <p:xfrm>
          <a:off x="3707904" y="1951456"/>
          <a:ext cx="1108075" cy="717550"/>
        </p:xfrm>
        <a:graphic>
          <a:graphicData uri="http://schemas.openxmlformats.org/presentationml/2006/ole">
            <mc:AlternateContent xmlns:mc="http://schemas.openxmlformats.org/markup-compatibility/2006">
              <mc:Choice xmlns:v="urn:schemas-microsoft-com:vml" Requires="v">
                <p:oleObj spid="_x0000_s77988" name="包装程序外壳对象" showAsIcon="1" r:id="rId6" imgW="1105200" imgH="711360" progId="Package">
                  <p:embed/>
                </p:oleObj>
              </mc:Choice>
              <mc:Fallback>
                <p:oleObj name="包装程序外壳对象" showAsIcon="1" r:id="rId6" imgW="1105200" imgH="711360" progId="Package">
                  <p:embed/>
                  <p:pic>
                    <p:nvPicPr>
                      <p:cNvPr id="0" name="Object 53"/>
                      <p:cNvPicPr>
                        <a:picLocks noChangeAspect="1" noChangeArrowheads="1"/>
                      </p:cNvPicPr>
                      <p:nvPr/>
                    </p:nvPicPr>
                    <p:blipFill>
                      <a:blip r:embed="rId7"/>
                      <a:srcRect/>
                      <a:stretch>
                        <a:fillRect/>
                      </a:stretch>
                    </p:blipFill>
                    <p:spPr bwMode="auto">
                      <a:xfrm>
                        <a:off x="3707904" y="1951456"/>
                        <a:ext cx="1108075"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78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568" y="1638300"/>
            <a:ext cx="30099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3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6252" y="1257148"/>
            <a:ext cx="1952804" cy="210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42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3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7837"/>
                                        </p:tgtEl>
                                        <p:attrNameLst>
                                          <p:attrName>style.visibility</p:attrName>
                                        </p:attrNameLst>
                                      </p:cBhvr>
                                      <p:to>
                                        <p:strVal val="visible"/>
                                      </p:to>
                                    </p:set>
                                    <p:anim calcmode="lin" valueType="num">
                                      <p:cBhvr additive="base">
                                        <p:cTn id="11" dur="500" fill="hold"/>
                                        <p:tgtEl>
                                          <p:spTgt spid="77837"/>
                                        </p:tgtEl>
                                        <p:attrNameLst>
                                          <p:attrName>ppt_x</p:attrName>
                                        </p:attrNameLst>
                                      </p:cBhvr>
                                      <p:tavLst>
                                        <p:tav tm="0">
                                          <p:val>
                                            <p:strVal val="#ppt_x"/>
                                          </p:val>
                                        </p:tav>
                                        <p:tav tm="100000">
                                          <p:val>
                                            <p:strVal val="#ppt_x"/>
                                          </p:val>
                                        </p:tav>
                                      </p:tavLst>
                                    </p:anim>
                                    <p:anim calcmode="lin" valueType="num">
                                      <p:cBhvr additive="base">
                                        <p:cTn id="12" dur="500" fill="hold"/>
                                        <p:tgtEl>
                                          <p:spTgt spid="7783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7832"/>
                                        </p:tgtEl>
                                        <p:attrNameLst>
                                          <p:attrName>style.visibility</p:attrName>
                                        </p:attrNameLst>
                                      </p:cBhvr>
                                      <p:to>
                                        <p:strVal val="visible"/>
                                      </p:to>
                                    </p:set>
                                    <p:anim calcmode="lin" valueType="num">
                                      <p:cBhvr additive="base">
                                        <p:cTn id="15" dur="500" fill="hold"/>
                                        <p:tgtEl>
                                          <p:spTgt spid="77832"/>
                                        </p:tgtEl>
                                        <p:attrNameLst>
                                          <p:attrName>ppt_x</p:attrName>
                                        </p:attrNameLst>
                                      </p:cBhvr>
                                      <p:tavLst>
                                        <p:tav tm="0">
                                          <p:val>
                                            <p:strVal val="#ppt_x"/>
                                          </p:val>
                                        </p:tav>
                                        <p:tav tm="100000">
                                          <p:val>
                                            <p:strVal val="#ppt_x"/>
                                          </p:val>
                                        </p:tav>
                                      </p:tavLst>
                                    </p:anim>
                                    <p:anim calcmode="lin" valueType="num">
                                      <p:cBhvr additive="base">
                                        <p:cTn id="16" dur="500" fill="hold"/>
                                        <p:tgtEl>
                                          <p:spTgt spid="7783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7829"/>
                                        </p:tgtEl>
                                        <p:attrNameLst>
                                          <p:attrName>style.visibility</p:attrName>
                                        </p:attrNameLst>
                                      </p:cBhvr>
                                      <p:to>
                                        <p:strVal val="visible"/>
                                      </p:to>
                                    </p:set>
                                    <p:anim calcmode="lin" valueType="num">
                                      <p:cBhvr additive="base">
                                        <p:cTn id="19" dur="500" fill="hold"/>
                                        <p:tgtEl>
                                          <p:spTgt spid="77829"/>
                                        </p:tgtEl>
                                        <p:attrNameLst>
                                          <p:attrName>ppt_x</p:attrName>
                                        </p:attrNameLst>
                                      </p:cBhvr>
                                      <p:tavLst>
                                        <p:tav tm="0">
                                          <p:val>
                                            <p:strVal val="#ppt_x"/>
                                          </p:val>
                                        </p:tav>
                                        <p:tav tm="100000">
                                          <p:val>
                                            <p:strVal val="#ppt_x"/>
                                          </p:val>
                                        </p:tav>
                                      </p:tavLst>
                                    </p:anim>
                                    <p:anim calcmode="lin" valueType="num">
                                      <p:cBhvr additive="base">
                                        <p:cTn id="20" dur="500" fill="hold"/>
                                        <p:tgtEl>
                                          <p:spTgt spid="778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7838"/>
                                        </p:tgtEl>
                                        <p:attrNameLst>
                                          <p:attrName>style.visibility</p:attrName>
                                        </p:attrNameLst>
                                      </p:cBhvr>
                                      <p:to>
                                        <p:strVal val="visible"/>
                                      </p:to>
                                    </p:set>
                                    <p:anim calcmode="lin" valueType="num">
                                      <p:cBhvr additive="base">
                                        <p:cTn id="23" dur="500" fill="hold"/>
                                        <p:tgtEl>
                                          <p:spTgt spid="77838"/>
                                        </p:tgtEl>
                                        <p:attrNameLst>
                                          <p:attrName>ppt_x</p:attrName>
                                        </p:attrNameLst>
                                      </p:cBhvr>
                                      <p:tavLst>
                                        <p:tav tm="0">
                                          <p:val>
                                            <p:strVal val="#ppt_x"/>
                                          </p:val>
                                        </p:tav>
                                        <p:tav tm="100000">
                                          <p:val>
                                            <p:strVal val="#ppt_x"/>
                                          </p:val>
                                        </p:tav>
                                      </p:tavLst>
                                    </p:anim>
                                    <p:anim calcmode="lin" valueType="num">
                                      <p:cBhvr additive="base">
                                        <p:cTn id="24" dur="500" fill="hold"/>
                                        <p:tgtEl>
                                          <p:spTgt spid="7783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7830">
                                            <p:txEl>
                                              <p:pRg st="0" end="0"/>
                                            </p:txEl>
                                          </p:spTgt>
                                        </p:tgtEl>
                                        <p:attrNameLst>
                                          <p:attrName>style.visibility</p:attrName>
                                        </p:attrNameLst>
                                      </p:cBhvr>
                                      <p:to>
                                        <p:strVal val="visible"/>
                                      </p:to>
                                    </p:set>
                                    <p:anim calcmode="lin" valueType="num">
                                      <p:cBhvr additive="base">
                                        <p:cTn id="29" dur="500" fill="hold"/>
                                        <p:tgtEl>
                                          <p:spTgt spid="7783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78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3204"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 name="Group 331"/>
          <p:cNvGrpSpPr/>
          <p:nvPr/>
        </p:nvGrpSpPr>
        <p:grpSpPr>
          <a:xfrm>
            <a:off x="6400800" y="914400"/>
            <a:ext cx="1447800" cy="4267200"/>
            <a:chOff x="6400800" y="914400"/>
            <a:chExt cx="1447800" cy="4267200"/>
          </a:xfrm>
        </p:grpSpPr>
        <p:cxnSp>
          <p:nvCxnSpPr>
            <p:cNvPr id="309" name="Straight Connector 308"/>
            <p:cNvCxnSpPr/>
            <p:nvPr/>
          </p:nvCxnSpPr>
          <p:spPr bwMode="auto">
            <a:xfrm>
              <a:off x="7848600" y="990600"/>
              <a:ext cx="0" cy="4191000"/>
            </a:xfrm>
            <a:prstGeom prst="line">
              <a:avLst/>
            </a:prstGeom>
            <a:solidFill>
              <a:schemeClr val="accent1"/>
            </a:solidFill>
            <a:ln w="57150" cap="flat" cmpd="sng" algn="ctr">
              <a:solidFill>
                <a:schemeClr val="tx1"/>
              </a:solidFill>
              <a:prstDash val="sysDash"/>
              <a:round/>
              <a:headEnd type="none" w="med" len="med"/>
              <a:tailEnd type="none" w="med" len="med"/>
            </a:ln>
            <a:effectLst/>
          </p:spPr>
        </p:cxnSp>
        <p:sp>
          <p:nvSpPr>
            <p:cNvPr id="327" name="TextBox 326"/>
            <p:cNvSpPr txBox="1"/>
            <p:nvPr/>
          </p:nvSpPr>
          <p:spPr>
            <a:xfrm>
              <a:off x="6400800" y="914400"/>
              <a:ext cx="1082348" cy="400110"/>
            </a:xfrm>
            <a:prstGeom prst="rect">
              <a:avLst/>
            </a:prstGeom>
            <a:noFill/>
          </p:spPr>
          <p:txBody>
            <a:bodyPr wrap="none" rtlCol="0">
              <a:spAutoFit/>
            </a:bodyPr>
            <a:lstStyle/>
            <a:p>
              <a:pPr eaLnBrk="1" hangingPunct="1">
                <a:spcBef>
                  <a:spcPct val="0"/>
                </a:spcBef>
              </a:pPr>
              <a:r>
                <a:rPr lang="en-US" sz="2000" b="1" dirty="0">
                  <a:solidFill>
                    <a:srgbClr val="FF0000"/>
                  </a:solidFill>
                  <a:latin typeface="Calibri"/>
                  <a:ea typeface="ＭＳ Ｐゴシック"/>
                  <a:cs typeface="Calibri"/>
                </a:rPr>
                <a:t>M</a:t>
              </a:r>
              <a:r>
                <a:rPr lang="en-US" sz="2000" dirty="0">
                  <a:solidFill>
                    <a:prstClr val="black"/>
                  </a:solidFill>
                  <a:latin typeface="Calibri"/>
                  <a:ea typeface="ＭＳ Ｐゴシック"/>
                  <a:cs typeface="Calibri"/>
                </a:rPr>
                <a:t>emory</a:t>
              </a:r>
            </a:p>
          </p:txBody>
        </p:sp>
      </p:grpSp>
      <p:grpSp>
        <p:nvGrpSpPr>
          <p:cNvPr id="331" name="Group 330"/>
          <p:cNvGrpSpPr/>
          <p:nvPr/>
        </p:nvGrpSpPr>
        <p:grpSpPr>
          <a:xfrm>
            <a:off x="4572000" y="914400"/>
            <a:ext cx="1524000" cy="4267200"/>
            <a:chOff x="4572000" y="914400"/>
            <a:chExt cx="1524000" cy="4267200"/>
          </a:xfrm>
        </p:grpSpPr>
        <p:cxnSp>
          <p:nvCxnSpPr>
            <p:cNvPr id="308" name="Straight Connector 307"/>
            <p:cNvCxnSpPr/>
            <p:nvPr/>
          </p:nvCxnSpPr>
          <p:spPr bwMode="auto">
            <a:xfrm>
              <a:off x="6096000" y="914400"/>
              <a:ext cx="0" cy="4267200"/>
            </a:xfrm>
            <a:prstGeom prst="line">
              <a:avLst/>
            </a:prstGeom>
            <a:solidFill>
              <a:schemeClr val="accent1"/>
            </a:solidFill>
            <a:ln w="57150" cap="flat" cmpd="sng" algn="ctr">
              <a:solidFill>
                <a:schemeClr val="tx1"/>
              </a:solidFill>
              <a:prstDash val="sysDash"/>
              <a:round/>
              <a:headEnd type="none" w="med" len="med"/>
              <a:tailEnd type="none" w="med" len="med"/>
            </a:ln>
            <a:effectLst/>
          </p:spPr>
        </p:cxnSp>
        <p:sp>
          <p:nvSpPr>
            <p:cNvPr id="326" name="TextBox 325"/>
            <p:cNvSpPr txBox="1"/>
            <p:nvPr/>
          </p:nvSpPr>
          <p:spPr>
            <a:xfrm>
              <a:off x="4572000" y="914400"/>
              <a:ext cx="1035510" cy="400110"/>
            </a:xfrm>
            <a:prstGeom prst="rect">
              <a:avLst/>
            </a:prstGeom>
            <a:noFill/>
          </p:spPr>
          <p:txBody>
            <a:bodyPr wrap="none" rtlCol="0">
              <a:spAutoFit/>
            </a:bodyPr>
            <a:lstStyle/>
            <a:p>
              <a:pPr eaLnBrk="1" hangingPunct="1">
                <a:spcBef>
                  <a:spcPct val="0"/>
                </a:spcBef>
              </a:pPr>
              <a:r>
                <a:rPr lang="en-US" sz="2000" dirty="0" err="1">
                  <a:solidFill>
                    <a:prstClr val="black"/>
                  </a:solidFill>
                  <a:latin typeface="Calibri"/>
                  <a:ea typeface="ＭＳ Ｐゴシック"/>
                  <a:cs typeface="Calibri"/>
                </a:rPr>
                <a:t>E</a:t>
              </a:r>
              <a:r>
                <a:rPr lang="en-US" sz="2000" b="1" dirty="0" err="1">
                  <a:solidFill>
                    <a:srgbClr val="FF0000"/>
                  </a:solidFill>
                  <a:latin typeface="Calibri"/>
                  <a:ea typeface="ＭＳ Ｐゴシック"/>
                  <a:cs typeface="Calibri"/>
                </a:rPr>
                <a:t>X</a:t>
              </a:r>
              <a:r>
                <a:rPr lang="en-US" sz="2000" dirty="0" err="1">
                  <a:solidFill>
                    <a:prstClr val="black"/>
                  </a:solidFill>
                  <a:latin typeface="Calibri"/>
                  <a:ea typeface="ＭＳ Ｐゴシック"/>
                  <a:cs typeface="Calibri"/>
                </a:rPr>
                <a:t>ecute</a:t>
              </a:r>
              <a:endParaRPr lang="en-US" sz="2000" dirty="0">
                <a:solidFill>
                  <a:prstClr val="black"/>
                </a:solidFill>
                <a:latin typeface="Calibri"/>
                <a:ea typeface="ＭＳ Ｐゴシック"/>
                <a:cs typeface="Calibri"/>
              </a:endParaRPr>
            </a:p>
          </p:txBody>
        </p:sp>
      </p:grpSp>
      <p:grpSp>
        <p:nvGrpSpPr>
          <p:cNvPr id="330" name="Group 329"/>
          <p:cNvGrpSpPr/>
          <p:nvPr/>
        </p:nvGrpSpPr>
        <p:grpSpPr>
          <a:xfrm>
            <a:off x="3048000" y="838200"/>
            <a:ext cx="1219200" cy="4343400"/>
            <a:chOff x="3048000" y="838200"/>
            <a:chExt cx="1219200" cy="4343400"/>
          </a:xfrm>
        </p:grpSpPr>
        <p:cxnSp>
          <p:nvCxnSpPr>
            <p:cNvPr id="307" name="Straight Connector 306"/>
            <p:cNvCxnSpPr/>
            <p:nvPr/>
          </p:nvCxnSpPr>
          <p:spPr bwMode="auto">
            <a:xfrm>
              <a:off x="4267200" y="838200"/>
              <a:ext cx="0" cy="4343400"/>
            </a:xfrm>
            <a:prstGeom prst="line">
              <a:avLst/>
            </a:prstGeom>
            <a:solidFill>
              <a:schemeClr val="accent1"/>
            </a:solidFill>
            <a:ln w="57150" cap="flat" cmpd="sng" algn="ctr">
              <a:solidFill>
                <a:schemeClr val="tx1"/>
              </a:solidFill>
              <a:prstDash val="sysDash"/>
              <a:round/>
              <a:headEnd type="none" w="med" len="med"/>
              <a:tailEnd type="none" w="med" len="med"/>
            </a:ln>
            <a:effectLst/>
          </p:spPr>
        </p:cxnSp>
        <p:sp>
          <p:nvSpPr>
            <p:cNvPr id="325" name="TextBox 324"/>
            <p:cNvSpPr txBox="1"/>
            <p:nvPr/>
          </p:nvSpPr>
          <p:spPr>
            <a:xfrm>
              <a:off x="3048000" y="914400"/>
              <a:ext cx="976149" cy="400110"/>
            </a:xfrm>
            <a:prstGeom prst="rect">
              <a:avLst/>
            </a:prstGeom>
            <a:noFill/>
          </p:spPr>
          <p:txBody>
            <a:bodyPr wrap="none" rtlCol="0">
              <a:spAutoFit/>
            </a:bodyPr>
            <a:lstStyle/>
            <a:p>
              <a:pPr eaLnBrk="1" hangingPunct="1">
                <a:spcBef>
                  <a:spcPct val="0"/>
                </a:spcBef>
              </a:pPr>
              <a:r>
                <a:rPr lang="en-US" sz="2000" b="1" dirty="0">
                  <a:solidFill>
                    <a:srgbClr val="FF0000"/>
                  </a:solidFill>
                  <a:latin typeface="Calibri"/>
                  <a:ea typeface="ＭＳ Ｐゴシック"/>
                  <a:cs typeface="Calibri"/>
                </a:rPr>
                <a:t>D</a:t>
              </a:r>
              <a:r>
                <a:rPr lang="en-US" sz="2000" dirty="0">
                  <a:solidFill>
                    <a:prstClr val="black"/>
                  </a:solidFill>
                  <a:latin typeface="Calibri"/>
                  <a:ea typeface="ＭＳ Ｐゴシック"/>
                  <a:cs typeface="Calibri"/>
                </a:rPr>
                <a:t>ecode</a:t>
              </a:r>
            </a:p>
          </p:txBody>
        </p:sp>
      </p:grpSp>
      <p:grpSp>
        <p:nvGrpSpPr>
          <p:cNvPr id="329" name="Group 328"/>
          <p:cNvGrpSpPr/>
          <p:nvPr/>
        </p:nvGrpSpPr>
        <p:grpSpPr>
          <a:xfrm>
            <a:off x="533400" y="838200"/>
            <a:ext cx="1828800" cy="4419600"/>
            <a:chOff x="533400" y="838200"/>
            <a:chExt cx="1828800" cy="4419600"/>
          </a:xfrm>
        </p:grpSpPr>
        <p:cxnSp>
          <p:nvCxnSpPr>
            <p:cNvPr id="306" name="Straight Connector 305"/>
            <p:cNvCxnSpPr/>
            <p:nvPr/>
          </p:nvCxnSpPr>
          <p:spPr bwMode="auto">
            <a:xfrm>
              <a:off x="2362200" y="838200"/>
              <a:ext cx="0" cy="4419600"/>
            </a:xfrm>
            <a:prstGeom prst="line">
              <a:avLst/>
            </a:prstGeom>
            <a:solidFill>
              <a:schemeClr val="accent1"/>
            </a:solidFill>
            <a:ln w="57150" cap="flat" cmpd="sng" algn="ctr">
              <a:solidFill>
                <a:schemeClr val="tx1"/>
              </a:solidFill>
              <a:prstDash val="sysDash"/>
              <a:round/>
              <a:headEnd type="none" w="med" len="med"/>
              <a:tailEnd type="none" w="med" len="med"/>
            </a:ln>
            <a:effectLst/>
          </p:spPr>
        </p:cxnSp>
        <p:cxnSp>
          <p:nvCxnSpPr>
            <p:cNvPr id="305" name="Straight Connector 304"/>
            <p:cNvCxnSpPr/>
            <p:nvPr/>
          </p:nvCxnSpPr>
          <p:spPr bwMode="auto">
            <a:xfrm>
              <a:off x="533400" y="838200"/>
              <a:ext cx="0" cy="4419600"/>
            </a:xfrm>
            <a:prstGeom prst="line">
              <a:avLst/>
            </a:prstGeom>
            <a:solidFill>
              <a:schemeClr val="accent1"/>
            </a:solidFill>
            <a:ln w="57150" cap="flat" cmpd="sng" algn="ctr">
              <a:solidFill>
                <a:schemeClr val="tx1"/>
              </a:solidFill>
              <a:prstDash val="sysDash"/>
              <a:round/>
              <a:headEnd type="none" w="med" len="med"/>
              <a:tailEnd type="none" w="med" len="med"/>
            </a:ln>
            <a:effectLst/>
          </p:spPr>
        </p:cxnSp>
        <p:sp>
          <p:nvSpPr>
            <p:cNvPr id="303" name="TextBox 302"/>
            <p:cNvSpPr txBox="1"/>
            <p:nvPr/>
          </p:nvSpPr>
          <p:spPr>
            <a:xfrm>
              <a:off x="1143000" y="914400"/>
              <a:ext cx="759242" cy="400110"/>
            </a:xfrm>
            <a:prstGeom prst="rect">
              <a:avLst/>
            </a:prstGeom>
            <a:noFill/>
          </p:spPr>
          <p:txBody>
            <a:bodyPr wrap="none" rtlCol="0">
              <a:spAutoFit/>
            </a:bodyPr>
            <a:lstStyle/>
            <a:p>
              <a:pPr eaLnBrk="1" hangingPunct="1">
                <a:spcBef>
                  <a:spcPct val="0"/>
                </a:spcBef>
              </a:pPr>
              <a:r>
                <a:rPr lang="en-US" sz="2000" b="1" dirty="0">
                  <a:solidFill>
                    <a:srgbClr val="FF0000"/>
                  </a:solidFill>
                  <a:latin typeface="Calibri"/>
                  <a:ea typeface="ＭＳ Ｐゴシック"/>
                  <a:cs typeface="Calibri"/>
                </a:rPr>
                <a:t>F</a:t>
              </a:r>
              <a:r>
                <a:rPr lang="en-US" sz="2000" dirty="0">
                  <a:solidFill>
                    <a:prstClr val="black"/>
                  </a:solidFill>
                  <a:latin typeface="Calibri"/>
                  <a:ea typeface="ＭＳ Ｐゴシック"/>
                  <a:cs typeface="Calibri"/>
                </a:rPr>
                <a:t>etch</a:t>
              </a:r>
            </a:p>
          </p:txBody>
        </p:sp>
      </p:grpSp>
      <p:sp>
        <p:nvSpPr>
          <p:cNvPr id="2" name="Title 1"/>
          <p:cNvSpPr>
            <a:spLocks noGrp="1"/>
          </p:cNvSpPr>
          <p:nvPr>
            <p:ph type="title"/>
          </p:nvPr>
        </p:nvSpPr>
        <p:spPr>
          <a:xfrm>
            <a:off x="685800" y="-171400"/>
            <a:ext cx="7772400" cy="1143000"/>
          </a:xfrm>
        </p:spPr>
        <p:txBody>
          <a:bodyPr/>
          <a:lstStyle/>
          <a:p>
            <a:r>
              <a:rPr lang="en-US" dirty="0"/>
              <a:t>Example </a:t>
            </a:r>
            <a:r>
              <a:rPr lang="en-US" dirty="0" smtClean="0"/>
              <a:t>Forward</a:t>
            </a:r>
            <a:endParaRPr lang="en-US" dirty="0"/>
          </a:p>
        </p:txBody>
      </p:sp>
      <p:grpSp>
        <p:nvGrpSpPr>
          <p:cNvPr id="9" name="Group 8"/>
          <p:cNvGrpSpPr/>
          <p:nvPr/>
        </p:nvGrpSpPr>
        <p:grpSpPr>
          <a:xfrm>
            <a:off x="3276601" y="2510411"/>
            <a:ext cx="914399" cy="1451989"/>
            <a:chOff x="2362200" y="3809999"/>
            <a:chExt cx="914399" cy="1340864"/>
          </a:xfrm>
        </p:grpSpPr>
        <p:grpSp>
          <p:nvGrpSpPr>
            <p:cNvPr id="127" name="Group 126"/>
            <p:cNvGrpSpPr/>
            <p:nvPr/>
          </p:nvGrpSpPr>
          <p:grpSpPr>
            <a:xfrm>
              <a:off x="2362200" y="3809999"/>
              <a:ext cx="914399" cy="1340864"/>
              <a:chOff x="2362200" y="3809999"/>
              <a:chExt cx="914399" cy="1340864"/>
            </a:xfrm>
          </p:grpSpPr>
          <p:sp>
            <p:nvSpPr>
              <p:cNvPr id="129" name="Rectangle 128"/>
              <p:cNvSpPr/>
              <p:nvPr/>
            </p:nvSpPr>
            <p:spPr>
              <a:xfrm rot="16200000">
                <a:off x="1767968" y="4404232"/>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30" name="Rectangle 129"/>
              <p:cNvSpPr/>
              <p:nvPr/>
            </p:nvSpPr>
            <p:spPr>
              <a:xfrm rot="16200000">
                <a:off x="1920368" y="4404232"/>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31" name="Rectangle 130"/>
              <p:cNvSpPr/>
              <p:nvPr/>
            </p:nvSpPr>
            <p:spPr>
              <a:xfrm rot="16200000">
                <a:off x="2072768" y="4404232"/>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32" name="Rectangle 131"/>
              <p:cNvSpPr/>
              <p:nvPr/>
            </p:nvSpPr>
            <p:spPr>
              <a:xfrm rot="16200000">
                <a:off x="2225168" y="4404232"/>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33" name="Rectangle 132"/>
              <p:cNvSpPr/>
              <p:nvPr/>
            </p:nvSpPr>
            <p:spPr>
              <a:xfrm rot="16200000">
                <a:off x="2377568" y="4404231"/>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34" name="Rectangle 133"/>
              <p:cNvSpPr/>
              <p:nvPr/>
            </p:nvSpPr>
            <p:spPr>
              <a:xfrm rot="16200000">
                <a:off x="2529968" y="4404232"/>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grpSp>
        <p:sp>
          <p:nvSpPr>
            <p:cNvPr id="128" name="TextBox 127"/>
            <p:cNvSpPr txBox="1"/>
            <p:nvPr/>
          </p:nvSpPr>
          <p:spPr>
            <a:xfrm rot="16200000">
              <a:off x="2223507" y="4253493"/>
              <a:ext cx="1134696" cy="400110"/>
            </a:xfrm>
            <a:prstGeom prst="rect">
              <a:avLst/>
            </a:prstGeom>
            <a:noFill/>
          </p:spPr>
          <p:txBody>
            <a:bodyPr wrap="none" rtlCol="0">
              <a:spAutoFit/>
            </a:bodyPr>
            <a:lstStyle/>
            <a:p>
              <a:pPr eaLnBrk="1" hangingPunct="1">
                <a:spcBef>
                  <a:spcPct val="0"/>
                </a:spcBef>
              </a:pPr>
              <a:r>
                <a:rPr lang="en-US" sz="2000" dirty="0">
                  <a:solidFill>
                    <a:prstClr val="black"/>
                  </a:solidFill>
                  <a:latin typeface="Calibri"/>
                  <a:ea typeface="ＭＳ Ｐゴシック"/>
                  <a:cs typeface="Calibri"/>
                </a:rPr>
                <a:t>Registers</a:t>
              </a:r>
            </a:p>
          </p:txBody>
        </p:sp>
      </p:grpSp>
      <p:sp>
        <p:nvSpPr>
          <p:cNvPr id="10" name="Freeform 31"/>
          <p:cNvSpPr>
            <a:spLocks/>
          </p:cNvSpPr>
          <p:nvPr/>
        </p:nvSpPr>
        <p:spPr bwMode="auto">
          <a:xfrm rot="16200000">
            <a:off x="4762499" y="2857501"/>
            <a:ext cx="1752600" cy="457198"/>
          </a:xfrm>
          <a:custGeom>
            <a:avLst/>
            <a:gdLst/>
            <a:ahLst/>
            <a:cxnLst>
              <a:cxn ang="0">
                <a:pos x="0" y="0"/>
              </a:cxn>
              <a:cxn ang="0">
                <a:pos x="288" y="0"/>
              </a:cxn>
              <a:cxn ang="0">
                <a:pos x="336" y="144"/>
              </a:cxn>
              <a:cxn ang="0">
                <a:pos x="384" y="0"/>
              </a:cxn>
              <a:cxn ang="0">
                <a:pos x="672" y="0"/>
              </a:cxn>
              <a:cxn ang="0">
                <a:pos x="528" y="384"/>
              </a:cxn>
              <a:cxn ang="0">
                <a:pos x="144" y="384"/>
              </a:cxn>
              <a:cxn ang="0">
                <a:pos x="0" y="0"/>
              </a:cxn>
            </a:cxnLst>
            <a:rect l="0" t="0" r="r" b="b"/>
            <a:pathLst>
              <a:path w="673" h="385">
                <a:moveTo>
                  <a:pt x="0" y="0"/>
                </a:moveTo>
                <a:lnTo>
                  <a:pt x="288" y="0"/>
                </a:lnTo>
                <a:lnTo>
                  <a:pt x="336" y="144"/>
                </a:lnTo>
                <a:lnTo>
                  <a:pt x="384" y="0"/>
                </a:lnTo>
                <a:lnTo>
                  <a:pt x="672" y="0"/>
                </a:lnTo>
                <a:lnTo>
                  <a:pt x="528" y="384"/>
                </a:lnTo>
                <a:lnTo>
                  <a:pt x="144" y="384"/>
                </a:lnTo>
                <a:lnTo>
                  <a:pt x="0" y="0"/>
                </a:lnTo>
              </a:path>
            </a:pathLst>
          </a:custGeom>
          <a:solidFill>
            <a:srgbClr val="FFFFFF"/>
          </a:solidFill>
          <a:ln w="12700" cap="rnd" cmpd="sng">
            <a:solidFill>
              <a:schemeClr val="tx1"/>
            </a:solidFill>
            <a:prstDash val="solid"/>
            <a:round/>
            <a:headEnd type="none" w="med" len="med"/>
            <a:tailEnd type="none" w="med" len="med"/>
          </a:ln>
          <a:effectLst/>
        </p:spPr>
        <p:txBody>
          <a:bodyPr>
            <a:prstTxWarp prst="textNoShape">
              <a:avLst/>
            </a:prstTxWarp>
          </a:bodyPr>
          <a:lstStyle/>
          <a:p>
            <a:pPr algn="ctr" eaLnBrk="1" hangingPunct="1">
              <a:spcBef>
                <a:spcPct val="0"/>
              </a:spcBef>
            </a:pPr>
            <a:r>
              <a:rPr lang="en-US" sz="2000" dirty="0">
                <a:solidFill>
                  <a:prstClr val="black"/>
                </a:solidFill>
                <a:latin typeface="Calibri"/>
                <a:ea typeface="ＭＳ Ｐゴシック"/>
                <a:cs typeface="Calibri"/>
              </a:rPr>
              <a:t>ALU</a:t>
            </a:r>
          </a:p>
        </p:txBody>
      </p:sp>
      <p:cxnSp>
        <p:nvCxnSpPr>
          <p:cNvPr id="37" name="Straight Connector 36"/>
          <p:cNvCxnSpPr/>
          <p:nvPr/>
        </p:nvCxnSpPr>
        <p:spPr bwMode="auto">
          <a:xfrm flipH="1">
            <a:off x="1676400" y="3124200"/>
            <a:ext cx="2286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42" name="Group 41"/>
          <p:cNvGrpSpPr/>
          <p:nvPr/>
        </p:nvGrpSpPr>
        <p:grpSpPr>
          <a:xfrm>
            <a:off x="6019800" y="2743200"/>
            <a:ext cx="228600" cy="990600"/>
            <a:chOff x="7162800" y="2597423"/>
            <a:chExt cx="457204" cy="1809477"/>
          </a:xfrm>
        </p:grpSpPr>
        <p:cxnSp>
          <p:nvCxnSpPr>
            <p:cNvPr id="115" name="Straight Connector 114"/>
            <p:cNvCxnSpPr/>
            <p:nvPr/>
          </p:nvCxnSpPr>
          <p:spPr bwMode="auto">
            <a:xfrm>
              <a:off x="7391400" y="4267200"/>
              <a:ext cx="0" cy="1397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16" name="Rectangle 115"/>
            <p:cNvSpPr/>
            <p:nvPr/>
          </p:nvSpPr>
          <p:spPr>
            <a:xfrm rot="16200000">
              <a:off x="6556517" y="3203712"/>
              <a:ext cx="1669775" cy="457198"/>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17" name="Isosceles Triangle 116"/>
            <p:cNvSpPr/>
            <p:nvPr/>
          </p:nvSpPr>
          <p:spPr>
            <a:xfrm>
              <a:off x="7162800" y="4038599"/>
              <a:ext cx="457201" cy="228603"/>
            </a:xfrm>
            <a:prstGeom prst="triangle">
              <a:avLst>
                <a:gd name="adj" fmla="val 54064"/>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nvGrpSpPr>
          <p:cNvPr id="43" name="Group 42"/>
          <p:cNvGrpSpPr/>
          <p:nvPr/>
        </p:nvGrpSpPr>
        <p:grpSpPr>
          <a:xfrm>
            <a:off x="4190998" y="2514601"/>
            <a:ext cx="228600" cy="609600"/>
            <a:chOff x="7162800" y="1828800"/>
            <a:chExt cx="457200" cy="2813901"/>
          </a:xfrm>
        </p:grpSpPr>
        <p:cxnSp>
          <p:nvCxnSpPr>
            <p:cNvPr id="112" name="Straight Connector 111"/>
            <p:cNvCxnSpPr/>
            <p:nvPr/>
          </p:nvCxnSpPr>
          <p:spPr bwMode="auto">
            <a:xfrm>
              <a:off x="7391400" y="4267201"/>
              <a:ext cx="0" cy="3755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13" name="Rectangle 112"/>
            <p:cNvSpPr/>
            <p:nvPr/>
          </p:nvSpPr>
          <p:spPr>
            <a:xfrm rot="16200000">
              <a:off x="6172200" y="2819400"/>
              <a:ext cx="24384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B</a:t>
              </a:r>
            </a:p>
          </p:txBody>
        </p:sp>
        <p:sp>
          <p:nvSpPr>
            <p:cNvPr id="114" name="Isosceles Triangle 113"/>
            <p:cNvSpPr/>
            <p:nvPr/>
          </p:nvSpPr>
          <p:spPr>
            <a:xfrm>
              <a:off x="7162800" y="3732628"/>
              <a:ext cx="457200" cy="534574"/>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44" name="Straight Connector 43"/>
          <p:cNvCxnSpPr>
            <a:endCxn id="116" idx="2"/>
          </p:cNvCxnSpPr>
          <p:nvPr/>
        </p:nvCxnSpPr>
        <p:spPr bwMode="auto">
          <a:xfrm flipH="1" flipV="1">
            <a:off x="6248400" y="3200261"/>
            <a:ext cx="381000" cy="139"/>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flipH="1">
            <a:off x="5867398" y="3048000"/>
            <a:ext cx="152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51" name="Group 50"/>
          <p:cNvGrpSpPr/>
          <p:nvPr/>
        </p:nvGrpSpPr>
        <p:grpSpPr>
          <a:xfrm>
            <a:off x="4191000" y="3429000"/>
            <a:ext cx="228600" cy="609600"/>
            <a:chOff x="7162800" y="1828800"/>
            <a:chExt cx="457200" cy="2813901"/>
          </a:xfrm>
        </p:grpSpPr>
        <p:cxnSp>
          <p:nvCxnSpPr>
            <p:cNvPr id="105" name="Straight Connector 104"/>
            <p:cNvCxnSpPr/>
            <p:nvPr/>
          </p:nvCxnSpPr>
          <p:spPr bwMode="auto">
            <a:xfrm>
              <a:off x="7391400" y="4267201"/>
              <a:ext cx="0" cy="3755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6" name="Rectangle 105"/>
            <p:cNvSpPr/>
            <p:nvPr/>
          </p:nvSpPr>
          <p:spPr>
            <a:xfrm rot="16200000">
              <a:off x="6172200" y="2819400"/>
              <a:ext cx="24384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A</a:t>
              </a:r>
            </a:p>
          </p:txBody>
        </p:sp>
        <p:sp>
          <p:nvSpPr>
            <p:cNvPr id="107" name="Isosceles Triangle 106"/>
            <p:cNvSpPr/>
            <p:nvPr/>
          </p:nvSpPr>
          <p:spPr>
            <a:xfrm>
              <a:off x="7162800" y="3732628"/>
              <a:ext cx="457200" cy="534574"/>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52" name="Straight Connector 51"/>
          <p:cNvCxnSpPr/>
          <p:nvPr/>
        </p:nvCxnSpPr>
        <p:spPr bwMode="auto">
          <a:xfrm>
            <a:off x="4419600" y="2895600"/>
            <a:ext cx="533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53" name="Straight Connector 52"/>
          <p:cNvCxnSpPr>
            <a:stCxn id="106" idx="2"/>
          </p:cNvCxnSpPr>
          <p:nvPr/>
        </p:nvCxnSpPr>
        <p:spPr bwMode="auto">
          <a:xfrm flipV="1">
            <a:off x="4419600" y="3657600"/>
            <a:ext cx="990600" cy="3552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7" name="Rectangle 6"/>
          <p:cNvSpPr/>
          <p:nvPr/>
        </p:nvSpPr>
        <p:spPr>
          <a:xfrm>
            <a:off x="6629400" y="1600200"/>
            <a:ext cx="1143000" cy="1905000"/>
          </a:xfrm>
          <a:prstGeom prst="rect">
            <a:avLst/>
          </a:prstGeom>
          <a:solidFill>
            <a:schemeClr val="bg1"/>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r>
              <a:rPr lang="en-US" sz="2000" dirty="0">
                <a:solidFill>
                  <a:prstClr val="black"/>
                </a:solidFill>
                <a:latin typeface="Calibri"/>
                <a:ea typeface="ＭＳ Ｐゴシック" pitchFamily="18" charset="-128"/>
                <a:cs typeface="Calibri"/>
              </a:rPr>
              <a:t>Data Cache</a:t>
            </a:r>
          </a:p>
        </p:txBody>
      </p:sp>
      <p:grpSp>
        <p:nvGrpSpPr>
          <p:cNvPr id="135" name="Group 134"/>
          <p:cNvGrpSpPr/>
          <p:nvPr/>
        </p:nvGrpSpPr>
        <p:grpSpPr>
          <a:xfrm>
            <a:off x="381000" y="2286000"/>
            <a:ext cx="304800" cy="1587499"/>
            <a:chOff x="7162800" y="1828801"/>
            <a:chExt cx="457200" cy="2578099"/>
          </a:xfrm>
        </p:grpSpPr>
        <p:cxnSp>
          <p:nvCxnSpPr>
            <p:cNvPr id="136" name="Straight Connector 135"/>
            <p:cNvCxnSpPr/>
            <p:nvPr/>
          </p:nvCxnSpPr>
          <p:spPr bwMode="auto">
            <a:xfrm>
              <a:off x="7391400" y="4267200"/>
              <a:ext cx="0" cy="1397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37" name="Rectangle 136"/>
            <p:cNvSpPr/>
            <p:nvPr/>
          </p:nvSpPr>
          <p:spPr>
            <a:xfrm rot="16200000">
              <a:off x="6172200" y="2819401"/>
              <a:ext cx="2438399"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PC</a:t>
              </a:r>
            </a:p>
          </p:txBody>
        </p:sp>
        <p:sp>
          <p:nvSpPr>
            <p:cNvPr id="138" name="Isosceles Triangle 137"/>
            <p:cNvSpPr/>
            <p:nvPr/>
          </p:nvSpPr>
          <p:spPr>
            <a:xfrm>
              <a:off x="7162800" y="4038600"/>
              <a:ext cx="457200" cy="228600"/>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sp>
        <p:nvSpPr>
          <p:cNvPr id="139" name="Rectangle 138"/>
          <p:cNvSpPr/>
          <p:nvPr/>
        </p:nvSpPr>
        <p:spPr>
          <a:xfrm>
            <a:off x="838200" y="1981200"/>
            <a:ext cx="1371600" cy="1981200"/>
          </a:xfrm>
          <a:prstGeom prst="rect">
            <a:avLst/>
          </a:prstGeom>
          <a:solidFill>
            <a:schemeClr val="bg1"/>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r>
              <a:rPr lang="en-US" sz="2000" dirty="0">
                <a:solidFill>
                  <a:prstClr val="black"/>
                </a:solidFill>
                <a:latin typeface="Calibri"/>
                <a:ea typeface="ＭＳ Ｐゴシック" pitchFamily="18" charset="-128"/>
                <a:cs typeface="Calibri"/>
              </a:rPr>
              <a:t>Instruction Cache</a:t>
            </a:r>
          </a:p>
        </p:txBody>
      </p:sp>
      <p:cxnSp>
        <p:nvCxnSpPr>
          <p:cNvPr id="141" name="Straight Connector 140"/>
          <p:cNvCxnSpPr/>
          <p:nvPr/>
        </p:nvCxnSpPr>
        <p:spPr bwMode="auto">
          <a:xfrm flipH="1">
            <a:off x="685800" y="3048000"/>
            <a:ext cx="152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45" name="Straight Connector 144"/>
          <p:cNvCxnSpPr>
            <a:stCxn id="129" idx="0"/>
          </p:cNvCxnSpPr>
          <p:nvPr/>
        </p:nvCxnSpPr>
        <p:spPr bwMode="auto">
          <a:xfrm flipH="1">
            <a:off x="2514600" y="3236407"/>
            <a:ext cx="762002" cy="40193"/>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153" name="Group 152"/>
          <p:cNvGrpSpPr/>
          <p:nvPr/>
        </p:nvGrpSpPr>
        <p:grpSpPr>
          <a:xfrm>
            <a:off x="7772400" y="1600200"/>
            <a:ext cx="228600" cy="2057400"/>
            <a:chOff x="7162800" y="1828799"/>
            <a:chExt cx="457201" cy="2578101"/>
          </a:xfrm>
        </p:grpSpPr>
        <p:cxnSp>
          <p:nvCxnSpPr>
            <p:cNvPr id="154" name="Straight Connector 153"/>
            <p:cNvCxnSpPr/>
            <p:nvPr/>
          </p:nvCxnSpPr>
          <p:spPr bwMode="auto">
            <a:xfrm>
              <a:off x="7391400" y="4267200"/>
              <a:ext cx="0" cy="1397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55" name="Rectangle 154"/>
            <p:cNvSpPr/>
            <p:nvPr/>
          </p:nvSpPr>
          <p:spPr>
            <a:xfrm rot="16200000">
              <a:off x="6172201" y="2819399"/>
              <a:ext cx="24384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56" name="Isosceles Triangle 155"/>
            <p:cNvSpPr/>
            <p:nvPr/>
          </p:nvSpPr>
          <p:spPr>
            <a:xfrm>
              <a:off x="7162800" y="4038599"/>
              <a:ext cx="457201" cy="228603"/>
            </a:xfrm>
            <a:prstGeom prst="triangle">
              <a:avLst>
                <a:gd name="adj" fmla="val 54064"/>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158" name="Straight Connector 157"/>
          <p:cNvCxnSpPr>
            <a:endCxn id="155" idx="2"/>
          </p:cNvCxnSpPr>
          <p:nvPr/>
        </p:nvCxnSpPr>
        <p:spPr bwMode="auto">
          <a:xfrm flipH="1" flipV="1">
            <a:off x="8001001" y="2573158"/>
            <a:ext cx="304799" cy="1764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65" name="Straight Connector 164"/>
          <p:cNvCxnSpPr/>
          <p:nvPr/>
        </p:nvCxnSpPr>
        <p:spPr bwMode="auto">
          <a:xfrm flipV="1">
            <a:off x="8763000" y="2895600"/>
            <a:ext cx="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81" name="Straight Connector 180"/>
          <p:cNvCxnSpPr/>
          <p:nvPr/>
        </p:nvCxnSpPr>
        <p:spPr bwMode="auto">
          <a:xfrm flipH="1">
            <a:off x="8458200" y="2895600"/>
            <a:ext cx="304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201" name="Group 200"/>
          <p:cNvGrpSpPr/>
          <p:nvPr/>
        </p:nvGrpSpPr>
        <p:grpSpPr>
          <a:xfrm>
            <a:off x="7772400" y="3810000"/>
            <a:ext cx="228601" cy="568327"/>
            <a:chOff x="6553200" y="3886200"/>
            <a:chExt cx="228601" cy="568327"/>
          </a:xfrm>
        </p:grpSpPr>
        <p:cxnSp>
          <p:nvCxnSpPr>
            <p:cNvPr id="198" name="Straight Connector 197"/>
            <p:cNvCxnSpPr/>
            <p:nvPr/>
          </p:nvCxnSpPr>
          <p:spPr bwMode="auto">
            <a:xfrm>
              <a:off x="6667500" y="4378687"/>
              <a:ext cx="0" cy="7584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99" name="Rectangle 198"/>
            <p:cNvSpPr/>
            <p:nvPr/>
          </p:nvSpPr>
          <p:spPr>
            <a:xfrm rot="16200000">
              <a:off x="6421258" y="4018143"/>
              <a:ext cx="492485" cy="228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00" name="Isosceles Triangle 199"/>
            <p:cNvSpPr/>
            <p:nvPr/>
          </p:nvSpPr>
          <p:spPr>
            <a:xfrm>
              <a:off x="6553200" y="4270719"/>
              <a:ext cx="228600" cy="107968"/>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204" name="Straight Connector 203"/>
          <p:cNvCxnSpPr>
            <a:endCxn id="199" idx="2"/>
          </p:cNvCxnSpPr>
          <p:nvPr/>
        </p:nvCxnSpPr>
        <p:spPr bwMode="auto">
          <a:xfrm flipH="1">
            <a:off x="8001001" y="4038600"/>
            <a:ext cx="304799" cy="17643"/>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176" name="Group 175"/>
          <p:cNvGrpSpPr/>
          <p:nvPr/>
        </p:nvGrpSpPr>
        <p:grpSpPr>
          <a:xfrm>
            <a:off x="8229600" y="2438400"/>
            <a:ext cx="304800" cy="1752600"/>
            <a:chOff x="1828800" y="2438400"/>
            <a:chExt cx="400110" cy="1752600"/>
          </a:xfrm>
        </p:grpSpPr>
        <p:sp>
          <p:nvSpPr>
            <p:cNvPr id="174" name="Trapezoid 173"/>
            <p:cNvSpPr/>
            <p:nvPr/>
          </p:nvSpPr>
          <p:spPr>
            <a:xfrm rot="5400000">
              <a:off x="1143000" y="3162300"/>
              <a:ext cx="1752600" cy="304800"/>
            </a:xfrm>
            <a:prstGeom prst="trapezoid">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dirty="0">
                <a:solidFill>
                  <a:prstClr val="black"/>
                </a:solidFill>
                <a:latin typeface="Arial" pitchFamily="18" charset="0"/>
                <a:ea typeface="ＭＳ Ｐゴシック" pitchFamily="18" charset="-128"/>
                <a:cs typeface="ＭＳ Ｐゴシック" pitchFamily="18" charset="-128"/>
              </a:endParaRPr>
            </a:p>
          </p:txBody>
        </p:sp>
        <p:sp>
          <p:nvSpPr>
            <p:cNvPr id="175" name="TextBox 174"/>
            <p:cNvSpPr txBox="1"/>
            <p:nvPr/>
          </p:nvSpPr>
          <p:spPr>
            <a:xfrm rot="16200000">
              <a:off x="1936522" y="3085927"/>
              <a:ext cx="184666" cy="400110"/>
            </a:xfrm>
            <a:prstGeom prst="rect">
              <a:avLst/>
            </a:prstGeom>
            <a:noFill/>
          </p:spPr>
          <p:txBody>
            <a:bodyPr wrap="none" rtlCol="0">
              <a:spAutoFit/>
            </a:bodyPr>
            <a:lstStyle/>
            <a:p>
              <a:pPr eaLnBrk="1" hangingPunct="1">
                <a:spcBef>
                  <a:spcPct val="0"/>
                </a:spcBef>
              </a:pPr>
              <a:endParaRPr lang="en-US" sz="2000" dirty="0">
                <a:solidFill>
                  <a:prstClr val="black"/>
                </a:solidFill>
                <a:latin typeface="Calibri"/>
                <a:ea typeface="ＭＳ Ｐゴシック"/>
                <a:cs typeface="Calibri"/>
              </a:endParaRPr>
            </a:p>
          </p:txBody>
        </p:sp>
      </p:grpSp>
      <p:cxnSp>
        <p:nvCxnSpPr>
          <p:cNvPr id="210" name="Straight Connector 209"/>
          <p:cNvCxnSpPr/>
          <p:nvPr/>
        </p:nvCxnSpPr>
        <p:spPr bwMode="auto">
          <a:xfrm>
            <a:off x="6477000" y="3200400"/>
            <a:ext cx="0" cy="838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3" name="Straight Connector 212"/>
          <p:cNvCxnSpPr>
            <a:stCxn id="199" idx="0"/>
          </p:cNvCxnSpPr>
          <p:nvPr/>
        </p:nvCxnSpPr>
        <p:spPr bwMode="auto">
          <a:xfrm flipH="1" flipV="1">
            <a:off x="6477000" y="4038600"/>
            <a:ext cx="1295401" cy="17643"/>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218" name="Group 217"/>
          <p:cNvGrpSpPr/>
          <p:nvPr/>
        </p:nvGrpSpPr>
        <p:grpSpPr>
          <a:xfrm>
            <a:off x="6019800" y="1447800"/>
            <a:ext cx="228600" cy="990600"/>
            <a:chOff x="7162800" y="2597423"/>
            <a:chExt cx="457204" cy="1809477"/>
          </a:xfrm>
        </p:grpSpPr>
        <p:cxnSp>
          <p:nvCxnSpPr>
            <p:cNvPr id="219" name="Straight Connector 218"/>
            <p:cNvCxnSpPr/>
            <p:nvPr/>
          </p:nvCxnSpPr>
          <p:spPr bwMode="auto">
            <a:xfrm>
              <a:off x="7391400" y="4267200"/>
              <a:ext cx="0" cy="1397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0" name="Rectangle 219"/>
            <p:cNvSpPr/>
            <p:nvPr/>
          </p:nvSpPr>
          <p:spPr>
            <a:xfrm rot="16200000">
              <a:off x="6556517" y="3203712"/>
              <a:ext cx="1669775" cy="457198"/>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Store</a:t>
              </a:r>
            </a:p>
          </p:txBody>
        </p:sp>
        <p:sp>
          <p:nvSpPr>
            <p:cNvPr id="221" name="Isosceles Triangle 220"/>
            <p:cNvSpPr/>
            <p:nvPr/>
          </p:nvSpPr>
          <p:spPr>
            <a:xfrm>
              <a:off x="7162800" y="4038599"/>
              <a:ext cx="457201" cy="228603"/>
            </a:xfrm>
            <a:prstGeom prst="triangle">
              <a:avLst>
                <a:gd name="adj" fmla="val 54064"/>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nvGrpSpPr>
          <p:cNvPr id="227" name="Group 226"/>
          <p:cNvGrpSpPr/>
          <p:nvPr/>
        </p:nvGrpSpPr>
        <p:grpSpPr>
          <a:xfrm>
            <a:off x="4191000" y="1447800"/>
            <a:ext cx="228601" cy="914400"/>
            <a:chOff x="6553200" y="3886200"/>
            <a:chExt cx="228601" cy="568327"/>
          </a:xfrm>
        </p:grpSpPr>
        <p:cxnSp>
          <p:nvCxnSpPr>
            <p:cNvPr id="228" name="Straight Connector 227"/>
            <p:cNvCxnSpPr/>
            <p:nvPr/>
          </p:nvCxnSpPr>
          <p:spPr bwMode="auto">
            <a:xfrm>
              <a:off x="6667500" y="4378687"/>
              <a:ext cx="0" cy="7584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9" name="Rectangle 228"/>
            <p:cNvSpPr/>
            <p:nvPr/>
          </p:nvSpPr>
          <p:spPr>
            <a:xfrm rot="16200000">
              <a:off x="6421258" y="4018143"/>
              <a:ext cx="492485" cy="228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err="1">
                  <a:solidFill>
                    <a:prstClr val="black"/>
                  </a:solidFill>
                  <a:latin typeface="Calibri"/>
                  <a:ea typeface="ＭＳ Ｐゴシック" pitchFamily="18" charset="-128"/>
                  <a:cs typeface="Calibri"/>
                </a:rPr>
                <a:t>Imm</a:t>
              </a:r>
              <a:endParaRPr lang="en-US" sz="2000" dirty="0">
                <a:solidFill>
                  <a:prstClr val="black"/>
                </a:solidFill>
                <a:latin typeface="Calibri"/>
                <a:ea typeface="ＭＳ Ｐゴシック" pitchFamily="18" charset="-128"/>
                <a:cs typeface="Calibri"/>
              </a:endParaRPr>
            </a:p>
          </p:txBody>
        </p:sp>
        <p:sp>
          <p:nvSpPr>
            <p:cNvPr id="230" name="Isosceles Triangle 229"/>
            <p:cNvSpPr/>
            <p:nvPr/>
          </p:nvSpPr>
          <p:spPr>
            <a:xfrm>
              <a:off x="6553200" y="4270719"/>
              <a:ext cx="228600" cy="107968"/>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231" name="Straight Connector 230"/>
          <p:cNvCxnSpPr/>
          <p:nvPr/>
        </p:nvCxnSpPr>
        <p:spPr bwMode="auto">
          <a:xfrm flipV="1">
            <a:off x="2895600" y="1905000"/>
            <a:ext cx="0" cy="1371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32" name="Straight Connector 231"/>
          <p:cNvCxnSpPr/>
          <p:nvPr/>
        </p:nvCxnSpPr>
        <p:spPr bwMode="auto">
          <a:xfrm flipH="1" flipV="1">
            <a:off x="2895600" y="1905000"/>
            <a:ext cx="1295401" cy="1518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46" name="Straight Connector 245"/>
          <p:cNvCxnSpPr>
            <a:endCxn id="240" idx="0"/>
          </p:cNvCxnSpPr>
          <p:nvPr/>
        </p:nvCxnSpPr>
        <p:spPr bwMode="auto">
          <a:xfrm flipH="1">
            <a:off x="5148914" y="2667000"/>
            <a:ext cx="26128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2" name="Straight Connector 251"/>
          <p:cNvCxnSpPr/>
          <p:nvPr/>
        </p:nvCxnSpPr>
        <p:spPr bwMode="auto">
          <a:xfrm>
            <a:off x="4419600" y="1905000"/>
            <a:ext cx="152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4" name="Straight Connector 253"/>
          <p:cNvCxnSpPr/>
          <p:nvPr/>
        </p:nvCxnSpPr>
        <p:spPr bwMode="auto">
          <a:xfrm flipV="1">
            <a:off x="4572000" y="1905000"/>
            <a:ext cx="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7" name="Straight Connector 256"/>
          <p:cNvCxnSpPr/>
          <p:nvPr/>
        </p:nvCxnSpPr>
        <p:spPr bwMode="auto">
          <a:xfrm>
            <a:off x="4572000" y="2438400"/>
            <a:ext cx="3810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239" name="Group 238"/>
          <p:cNvGrpSpPr/>
          <p:nvPr/>
        </p:nvGrpSpPr>
        <p:grpSpPr>
          <a:xfrm>
            <a:off x="4953000" y="2286000"/>
            <a:ext cx="228600" cy="762000"/>
            <a:chOff x="1828800" y="2438400"/>
            <a:chExt cx="400110" cy="1752600"/>
          </a:xfrm>
        </p:grpSpPr>
        <p:sp>
          <p:nvSpPr>
            <p:cNvPr id="240" name="Trapezoid 239"/>
            <p:cNvSpPr/>
            <p:nvPr/>
          </p:nvSpPr>
          <p:spPr>
            <a:xfrm rot="5400000">
              <a:off x="1143000" y="3162300"/>
              <a:ext cx="1752600" cy="304800"/>
            </a:xfrm>
            <a:prstGeom prst="trapezoid">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dirty="0">
                <a:solidFill>
                  <a:prstClr val="black"/>
                </a:solidFill>
                <a:latin typeface="Arial" pitchFamily="18" charset="0"/>
                <a:ea typeface="ＭＳ Ｐゴシック" pitchFamily="18" charset="-128"/>
                <a:cs typeface="ＭＳ Ｐゴシック" pitchFamily="18" charset="-128"/>
              </a:endParaRPr>
            </a:p>
          </p:txBody>
        </p:sp>
        <p:sp>
          <p:nvSpPr>
            <p:cNvPr id="241" name="TextBox 240"/>
            <p:cNvSpPr txBox="1"/>
            <p:nvPr/>
          </p:nvSpPr>
          <p:spPr>
            <a:xfrm rot="16200000">
              <a:off x="1936522" y="3085927"/>
              <a:ext cx="184666" cy="400110"/>
            </a:xfrm>
            <a:prstGeom prst="rect">
              <a:avLst/>
            </a:prstGeom>
            <a:noFill/>
          </p:spPr>
          <p:txBody>
            <a:bodyPr wrap="none" rtlCol="0">
              <a:spAutoFit/>
            </a:bodyPr>
            <a:lstStyle/>
            <a:p>
              <a:pPr eaLnBrk="1" hangingPunct="1">
                <a:spcBef>
                  <a:spcPct val="0"/>
                </a:spcBef>
              </a:pPr>
              <a:endParaRPr lang="en-US" sz="2000" dirty="0">
                <a:solidFill>
                  <a:prstClr val="black"/>
                </a:solidFill>
                <a:latin typeface="Calibri"/>
                <a:ea typeface="ＭＳ Ｐゴシック"/>
                <a:cs typeface="Calibri"/>
              </a:endParaRPr>
            </a:p>
          </p:txBody>
        </p:sp>
      </p:grpSp>
      <p:cxnSp>
        <p:nvCxnSpPr>
          <p:cNvPr id="264" name="Straight Connector 263"/>
          <p:cNvCxnSpPr/>
          <p:nvPr/>
        </p:nvCxnSpPr>
        <p:spPr bwMode="auto">
          <a:xfrm flipV="1">
            <a:off x="4800600" y="1905000"/>
            <a:ext cx="0" cy="990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66" name="Straight Connector 265"/>
          <p:cNvCxnSpPr>
            <a:stCxn id="220" idx="0"/>
          </p:cNvCxnSpPr>
          <p:nvPr/>
        </p:nvCxnSpPr>
        <p:spPr bwMode="auto">
          <a:xfrm flipH="1">
            <a:off x="4800600" y="1904861"/>
            <a:ext cx="1219203" cy="139"/>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4" name="Straight Connector 273"/>
          <p:cNvCxnSpPr>
            <a:endCxn id="220" idx="2"/>
          </p:cNvCxnSpPr>
          <p:nvPr/>
        </p:nvCxnSpPr>
        <p:spPr bwMode="auto">
          <a:xfrm flipH="1" flipV="1">
            <a:off x="6248400" y="1904861"/>
            <a:ext cx="380998" cy="279"/>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7" name="Straight Connector 276"/>
          <p:cNvCxnSpPr/>
          <p:nvPr/>
        </p:nvCxnSpPr>
        <p:spPr bwMode="auto">
          <a:xfrm flipH="1" flipV="1">
            <a:off x="3657600" y="4648200"/>
            <a:ext cx="5105402" cy="1518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82" name="Straight Connector 281"/>
          <p:cNvCxnSpPr>
            <a:endCxn id="131" idx="1"/>
          </p:cNvCxnSpPr>
          <p:nvPr/>
        </p:nvCxnSpPr>
        <p:spPr bwMode="auto">
          <a:xfrm flipV="1">
            <a:off x="3657601" y="3962401"/>
            <a:ext cx="1" cy="685800"/>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grpSp>
        <p:nvGrpSpPr>
          <p:cNvPr id="286" name="Group 285"/>
          <p:cNvGrpSpPr/>
          <p:nvPr/>
        </p:nvGrpSpPr>
        <p:grpSpPr>
          <a:xfrm>
            <a:off x="2209800" y="1981200"/>
            <a:ext cx="304800" cy="2133600"/>
            <a:chOff x="7162800" y="2597423"/>
            <a:chExt cx="457204" cy="1809477"/>
          </a:xfrm>
        </p:grpSpPr>
        <p:cxnSp>
          <p:nvCxnSpPr>
            <p:cNvPr id="287" name="Straight Connector 286"/>
            <p:cNvCxnSpPr/>
            <p:nvPr/>
          </p:nvCxnSpPr>
          <p:spPr bwMode="auto">
            <a:xfrm>
              <a:off x="7391400" y="4267200"/>
              <a:ext cx="0" cy="1397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88" name="Rectangle 287"/>
            <p:cNvSpPr/>
            <p:nvPr/>
          </p:nvSpPr>
          <p:spPr>
            <a:xfrm rot="16200000">
              <a:off x="6556517" y="3203712"/>
              <a:ext cx="1669775" cy="457198"/>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Inst. Register</a:t>
              </a:r>
            </a:p>
          </p:txBody>
        </p:sp>
        <p:sp>
          <p:nvSpPr>
            <p:cNvPr id="289" name="Isosceles Triangle 288"/>
            <p:cNvSpPr/>
            <p:nvPr/>
          </p:nvSpPr>
          <p:spPr>
            <a:xfrm>
              <a:off x="7162800" y="4038599"/>
              <a:ext cx="457201" cy="228603"/>
            </a:xfrm>
            <a:prstGeom prst="triangle">
              <a:avLst>
                <a:gd name="adj" fmla="val 54064"/>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291" name="Straight Connector 290"/>
          <p:cNvCxnSpPr/>
          <p:nvPr/>
        </p:nvCxnSpPr>
        <p:spPr bwMode="auto">
          <a:xfrm flipV="1">
            <a:off x="2895600" y="1143000"/>
            <a:ext cx="0" cy="762000"/>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294" name="Straight Connector 293"/>
          <p:cNvCxnSpPr/>
          <p:nvPr/>
        </p:nvCxnSpPr>
        <p:spPr bwMode="auto">
          <a:xfrm flipV="1">
            <a:off x="5715000" y="1143000"/>
            <a:ext cx="0" cy="1295400"/>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328" name="TextBox 327"/>
          <p:cNvSpPr txBox="1"/>
          <p:nvPr/>
        </p:nvSpPr>
        <p:spPr>
          <a:xfrm>
            <a:off x="7924800" y="914400"/>
            <a:ext cx="1261884" cy="400110"/>
          </a:xfrm>
          <a:prstGeom prst="rect">
            <a:avLst/>
          </a:prstGeom>
          <a:noFill/>
        </p:spPr>
        <p:txBody>
          <a:bodyPr wrap="none" rtlCol="0">
            <a:spAutoFit/>
          </a:bodyPr>
          <a:lstStyle/>
          <a:p>
            <a:pPr eaLnBrk="1" hangingPunct="1">
              <a:spcBef>
                <a:spcPct val="0"/>
              </a:spcBef>
            </a:pPr>
            <a:r>
              <a:rPr lang="en-US" sz="2000" b="1" dirty="0" err="1">
                <a:solidFill>
                  <a:srgbClr val="FF0000"/>
                </a:solidFill>
                <a:latin typeface="Calibri"/>
                <a:ea typeface="ＭＳ Ｐゴシック"/>
                <a:cs typeface="Calibri"/>
              </a:rPr>
              <a:t>W</a:t>
            </a:r>
            <a:r>
              <a:rPr lang="en-US" sz="2000" dirty="0" err="1">
                <a:solidFill>
                  <a:prstClr val="black"/>
                </a:solidFill>
                <a:latin typeface="Calibri"/>
                <a:ea typeface="ＭＳ Ｐゴシック"/>
                <a:cs typeface="Calibri"/>
              </a:rPr>
              <a:t>riteback</a:t>
            </a:r>
            <a:endParaRPr lang="en-US" sz="2000" dirty="0">
              <a:solidFill>
                <a:prstClr val="black"/>
              </a:solidFill>
              <a:latin typeface="Calibri"/>
              <a:ea typeface="ＭＳ Ｐゴシック"/>
              <a:cs typeface="Calibri"/>
            </a:endParaRPr>
          </a:p>
        </p:txBody>
      </p:sp>
      <p:grpSp>
        <p:nvGrpSpPr>
          <p:cNvPr id="15" name="Group 14"/>
          <p:cNvGrpSpPr/>
          <p:nvPr/>
        </p:nvGrpSpPr>
        <p:grpSpPr>
          <a:xfrm>
            <a:off x="4724400" y="3352801"/>
            <a:ext cx="1752600" cy="914399"/>
            <a:chOff x="4724400" y="3352801"/>
            <a:chExt cx="1752600" cy="914399"/>
          </a:xfrm>
        </p:grpSpPr>
        <p:sp>
          <p:nvSpPr>
            <p:cNvPr id="104" name="Trapezoid 103"/>
            <p:cNvSpPr/>
            <p:nvPr/>
          </p:nvSpPr>
          <p:spPr>
            <a:xfrm rot="5400000">
              <a:off x="4659072" y="3646728"/>
              <a:ext cx="762000" cy="174145"/>
            </a:xfrm>
            <a:prstGeom prst="trapezoid">
              <a:avLst/>
            </a:prstGeom>
            <a:solidFill>
              <a:srgbClr val="FFFFFF"/>
            </a:solidFill>
            <a:ln w="12700" cmpd="sng">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dirty="0">
                <a:solidFill>
                  <a:prstClr val="black"/>
                </a:solidFill>
                <a:latin typeface="Arial" pitchFamily="18" charset="0"/>
                <a:ea typeface="ＭＳ Ｐゴシック" pitchFamily="18" charset="-128"/>
                <a:cs typeface="ＭＳ Ｐゴシック" pitchFamily="18" charset="-128"/>
              </a:endParaRPr>
            </a:p>
          </p:txBody>
        </p:sp>
        <p:cxnSp>
          <p:nvCxnSpPr>
            <p:cNvPr id="5" name="Straight Connector 4"/>
            <p:cNvCxnSpPr/>
            <p:nvPr/>
          </p:nvCxnSpPr>
          <p:spPr bwMode="auto">
            <a:xfrm>
              <a:off x="6477000" y="4038600"/>
              <a:ext cx="0" cy="228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09" name="Straight Connector 108"/>
            <p:cNvCxnSpPr/>
            <p:nvPr/>
          </p:nvCxnSpPr>
          <p:spPr bwMode="auto">
            <a:xfrm flipH="1">
              <a:off x="4724400" y="4267200"/>
              <a:ext cx="17526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V="1">
              <a:off x="4724400" y="3886200"/>
              <a:ext cx="0" cy="381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19" name="Straight Connector 118"/>
            <p:cNvCxnSpPr/>
            <p:nvPr/>
          </p:nvCxnSpPr>
          <p:spPr bwMode="auto">
            <a:xfrm>
              <a:off x="4724400" y="3886200"/>
              <a:ext cx="228600" cy="0"/>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grpSp>
      <p:sp>
        <p:nvSpPr>
          <p:cNvPr id="4" name="矩形 3"/>
          <p:cNvSpPr/>
          <p:nvPr/>
        </p:nvSpPr>
        <p:spPr>
          <a:xfrm>
            <a:off x="1277219" y="5277937"/>
            <a:ext cx="7238999" cy="1126462"/>
          </a:xfrm>
          <a:prstGeom prst="rect">
            <a:avLst/>
          </a:prstGeom>
        </p:spPr>
        <p:txBody>
          <a:bodyPr wrap="square">
            <a:spAutoFit/>
          </a:bodyPr>
          <a:lstStyle/>
          <a:p>
            <a:pPr>
              <a:lnSpc>
                <a:spcPct val="140000"/>
              </a:lnSpc>
            </a:pPr>
            <a:r>
              <a:rPr lang="zh-CN" altLang="en-US" b="1" dirty="0">
                <a:solidFill>
                  <a:schemeClr val="accent2"/>
                </a:solidFill>
              </a:rPr>
              <a:t>一个功能单元的输出不仅可以定向到其自身的输入，</a:t>
            </a:r>
          </a:p>
          <a:p>
            <a:pPr>
              <a:lnSpc>
                <a:spcPct val="140000"/>
              </a:lnSpc>
            </a:pPr>
            <a:r>
              <a:rPr lang="zh-CN" altLang="en-US" b="1" dirty="0" smtClean="0">
                <a:solidFill>
                  <a:schemeClr val="accent2"/>
                </a:solidFill>
              </a:rPr>
              <a:t>而且</a:t>
            </a:r>
            <a:r>
              <a:rPr lang="zh-CN" altLang="en-US" b="1" dirty="0">
                <a:solidFill>
                  <a:schemeClr val="accent2"/>
                </a:solidFill>
              </a:rPr>
              <a:t>还可以定向到其它单元的输入。</a:t>
            </a:r>
            <a:endParaRPr lang="zh-CN" altLang="en-US" b="1" dirty="0"/>
          </a:p>
        </p:txBody>
      </p:sp>
      <p:sp>
        <p:nvSpPr>
          <p:cNvPr id="6" name="日期占位符 5"/>
          <p:cNvSpPr>
            <a:spLocks noGrp="1"/>
          </p:cNvSpPr>
          <p:nvPr>
            <p:ph type="dt" sz="half" idx="10"/>
          </p:nvPr>
        </p:nvSpPr>
        <p:spPr/>
        <p:txBody>
          <a:bodyPr/>
          <a:lstStyle/>
          <a:p>
            <a:pPr>
              <a:defRPr/>
            </a:pPr>
            <a:fld id="{7961543A-CB3B-4673-8D7F-C45115F90140}" type="datetime1">
              <a:rPr lang="zh-CN" altLang="en-US" smtClean="0"/>
              <a:t>2021/11/7</a:t>
            </a:fld>
            <a:endParaRPr lang="en-US" altLang="zh-CN"/>
          </a:p>
        </p:txBody>
      </p:sp>
      <p:sp>
        <p:nvSpPr>
          <p:cNvPr id="8" name="页脚占位符 7"/>
          <p:cNvSpPr>
            <a:spLocks noGrp="1"/>
          </p:cNvSpPr>
          <p:nvPr>
            <p:ph type="ftr" sz="quarter" idx="11"/>
          </p:nvPr>
        </p:nvSpPr>
        <p:spPr/>
        <p:txBody>
          <a:bodyPr/>
          <a:lstStyle/>
          <a:p>
            <a:pPr>
              <a:defRPr/>
            </a:pPr>
            <a:r>
              <a:rPr lang="zh-CN" altLang="en-US" smtClean="0"/>
              <a:t>余腊生   版权所有，违者必究</a:t>
            </a:r>
            <a:endParaRPr lang="zh-CN" altLang="en-US"/>
          </a:p>
        </p:txBody>
      </p:sp>
      <p:sp>
        <p:nvSpPr>
          <p:cNvPr id="11" name="灯片编号占位符 10"/>
          <p:cNvSpPr>
            <a:spLocks noGrp="1"/>
          </p:cNvSpPr>
          <p:nvPr>
            <p:ph type="sldNum" sz="quarter" idx="12"/>
          </p:nvPr>
        </p:nvSpPr>
        <p:spPr/>
        <p:txBody>
          <a:bodyPr/>
          <a:lstStyle/>
          <a:p>
            <a:pPr>
              <a:defRPr/>
            </a:pPr>
            <a:r>
              <a:rPr lang="en-US" altLang="zh-CN" smtClean="0"/>
              <a:t>Lecture 05- </a:t>
            </a:r>
            <a:fld id="{5F67D322-F58B-4194-BFFD-1DF02F4CEB10}" type="slidenum">
              <a:rPr lang="en-US" altLang="zh-CN" smtClean="0"/>
              <a:pPr>
                <a:defRPr/>
              </a:pPr>
              <a:t>43</a:t>
            </a:fld>
            <a:endParaRPr lang="en-US" altLang="zh-CN" dirty="0"/>
          </a:p>
        </p:txBody>
      </p:sp>
    </p:spTree>
    <p:extLst>
      <p:ext uri="{BB962C8B-B14F-4D97-AF65-F5344CB8AC3E}">
        <p14:creationId xmlns:p14="http://schemas.microsoft.com/office/powerpoint/2010/main" val="87179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 name="Group 331"/>
          <p:cNvGrpSpPr/>
          <p:nvPr/>
        </p:nvGrpSpPr>
        <p:grpSpPr>
          <a:xfrm>
            <a:off x="6400800" y="914400"/>
            <a:ext cx="1447800" cy="3962400"/>
            <a:chOff x="6400800" y="914400"/>
            <a:chExt cx="1447800" cy="4267200"/>
          </a:xfrm>
        </p:grpSpPr>
        <p:cxnSp>
          <p:nvCxnSpPr>
            <p:cNvPr id="309" name="Straight Connector 308"/>
            <p:cNvCxnSpPr/>
            <p:nvPr/>
          </p:nvCxnSpPr>
          <p:spPr bwMode="auto">
            <a:xfrm>
              <a:off x="7848600" y="990600"/>
              <a:ext cx="0" cy="4191000"/>
            </a:xfrm>
            <a:prstGeom prst="line">
              <a:avLst/>
            </a:prstGeom>
            <a:solidFill>
              <a:schemeClr val="accent1"/>
            </a:solidFill>
            <a:ln w="57150" cap="flat" cmpd="sng" algn="ctr">
              <a:solidFill>
                <a:schemeClr val="tx1"/>
              </a:solidFill>
              <a:prstDash val="sysDash"/>
              <a:round/>
              <a:headEnd type="none" w="med" len="med"/>
              <a:tailEnd type="none" w="med" len="med"/>
            </a:ln>
            <a:effectLst/>
          </p:spPr>
        </p:cxnSp>
        <p:sp>
          <p:nvSpPr>
            <p:cNvPr id="327" name="TextBox 326"/>
            <p:cNvSpPr txBox="1"/>
            <p:nvPr/>
          </p:nvSpPr>
          <p:spPr>
            <a:xfrm>
              <a:off x="6400800" y="914400"/>
              <a:ext cx="1082348" cy="400110"/>
            </a:xfrm>
            <a:prstGeom prst="rect">
              <a:avLst/>
            </a:prstGeom>
            <a:noFill/>
          </p:spPr>
          <p:txBody>
            <a:bodyPr wrap="none" rtlCol="0">
              <a:spAutoFit/>
            </a:bodyPr>
            <a:lstStyle/>
            <a:p>
              <a:pPr eaLnBrk="1" hangingPunct="1">
                <a:spcBef>
                  <a:spcPct val="0"/>
                </a:spcBef>
              </a:pPr>
              <a:r>
                <a:rPr lang="en-US" sz="2000" b="1" dirty="0">
                  <a:solidFill>
                    <a:srgbClr val="FF0000"/>
                  </a:solidFill>
                  <a:latin typeface="Calibri"/>
                  <a:ea typeface="ＭＳ Ｐゴシック"/>
                  <a:cs typeface="Calibri"/>
                </a:rPr>
                <a:t>M</a:t>
              </a:r>
              <a:r>
                <a:rPr lang="en-US" sz="2000" dirty="0">
                  <a:solidFill>
                    <a:prstClr val="black"/>
                  </a:solidFill>
                  <a:latin typeface="Calibri"/>
                  <a:ea typeface="ＭＳ Ｐゴシック"/>
                  <a:cs typeface="Calibri"/>
                </a:rPr>
                <a:t>emory</a:t>
              </a:r>
            </a:p>
          </p:txBody>
        </p:sp>
      </p:grpSp>
      <p:grpSp>
        <p:nvGrpSpPr>
          <p:cNvPr id="331" name="Group 330"/>
          <p:cNvGrpSpPr/>
          <p:nvPr/>
        </p:nvGrpSpPr>
        <p:grpSpPr>
          <a:xfrm>
            <a:off x="4572000" y="914400"/>
            <a:ext cx="1600200" cy="3886200"/>
            <a:chOff x="4572000" y="914400"/>
            <a:chExt cx="1524000" cy="4106174"/>
          </a:xfrm>
        </p:grpSpPr>
        <p:cxnSp>
          <p:nvCxnSpPr>
            <p:cNvPr id="308" name="Straight Connector 307"/>
            <p:cNvCxnSpPr/>
            <p:nvPr/>
          </p:nvCxnSpPr>
          <p:spPr bwMode="auto">
            <a:xfrm>
              <a:off x="6096000" y="914400"/>
              <a:ext cx="0" cy="4106174"/>
            </a:xfrm>
            <a:prstGeom prst="line">
              <a:avLst/>
            </a:prstGeom>
            <a:solidFill>
              <a:schemeClr val="accent1"/>
            </a:solidFill>
            <a:ln w="57150" cap="flat" cmpd="sng" algn="ctr">
              <a:solidFill>
                <a:schemeClr val="tx1"/>
              </a:solidFill>
              <a:prstDash val="sysDash"/>
              <a:round/>
              <a:headEnd type="none" w="med" len="med"/>
              <a:tailEnd type="none" w="med" len="med"/>
            </a:ln>
            <a:effectLst/>
          </p:spPr>
        </p:cxnSp>
        <p:sp>
          <p:nvSpPr>
            <p:cNvPr id="326" name="TextBox 325"/>
            <p:cNvSpPr txBox="1"/>
            <p:nvPr/>
          </p:nvSpPr>
          <p:spPr>
            <a:xfrm>
              <a:off x="4572000" y="914400"/>
              <a:ext cx="1035510" cy="400110"/>
            </a:xfrm>
            <a:prstGeom prst="rect">
              <a:avLst/>
            </a:prstGeom>
            <a:noFill/>
          </p:spPr>
          <p:txBody>
            <a:bodyPr wrap="none" rtlCol="0">
              <a:spAutoFit/>
            </a:bodyPr>
            <a:lstStyle/>
            <a:p>
              <a:pPr eaLnBrk="1" hangingPunct="1">
                <a:spcBef>
                  <a:spcPct val="0"/>
                </a:spcBef>
              </a:pPr>
              <a:r>
                <a:rPr lang="en-US" sz="2000" dirty="0" err="1">
                  <a:solidFill>
                    <a:prstClr val="black"/>
                  </a:solidFill>
                  <a:latin typeface="Calibri"/>
                  <a:ea typeface="ＭＳ Ｐゴシック"/>
                  <a:cs typeface="Calibri"/>
                </a:rPr>
                <a:t>E</a:t>
              </a:r>
              <a:r>
                <a:rPr lang="en-US" sz="2000" b="1" dirty="0" err="1">
                  <a:solidFill>
                    <a:srgbClr val="FF0000"/>
                  </a:solidFill>
                  <a:latin typeface="Calibri"/>
                  <a:ea typeface="ＭＳ Ｐゴシック"/>
                  <a:cs typeface="Calibri"/>
                </a:rPr>
                <a:t>X</a:t>
              </a:r>
              <a:r>
                <a:rPr lang="en-US" sz="2000" dirty="0" err="1">
                  <a:solidFill>
                    <a:prstClr val="black"/>
                  </a:solidFill>
                  <a:latin typeface="Calibri"/>
                  <a:ea typeface="ＭＳ Ｐゴシック"/>
                  <a:cs typeface="Calibri"/>
                </a:rPr>
                <a:t>ecute</a:t>
              </a:r>
              <a:endParaRPr lang="en-US" sz="2000" dirty="0">
                <a:solidFill>
                  <a:prstClr val="black"/>
                </a:solidFill>
                <a:latin typeface="Calibri"/>
                <a:ea typeface="ＭＳ Ｐゴシック"/>
                <a:cs typeface="Calibri"/>
              </a:endParaRPr>
            </a:p>
          </p:txBody>
        </p:sp>
      </p:grpSp>
      <p:grpSp>
        <p:nvGrpSpPr>
          <p:cNvPr id="330" name="Group 329"/>
          <p:cNvGrpSpPr/>
          <p:nvPr/>
        </p:nvGrpSpPr>
        <p:grpSpPr>
          <a:xfrm>
            <a:off x="3048000" y="838200"/>
            <a:ext cx="1219200" cy="3962400"/>
            <a:chOff x="3048000" y="838200"/>
            <a:chExt cx="1219200" cy="4261449"/>
          </a:xfrm>
        </p:grpSpPr>
        <p:cxnSp>
          <p:nvCxnSpPr>
            <p:cNvPr id="307" name="Straight Connector 306"/>
            <p:cNvCxnSpPr/>
            <p:nvPr/>
          </p:nvCxnSpPr>
          <p:spPr bwMode="auto">
            <a:xfrm>
              <a:off x="4267200" y="838200"/>
              <a:ext cx="0" cy="4261449"/>
            </a:xfrm>
            <a:prstGeom prst="line">
              <a:avLst/>
            </a:prstGeom>
            <a:solidFill>
              <a:schemeClr val="accent1"/>
            </a:solidFill>
            <a:ln w="57150" cap="flat" cmpd="sng" algn="ctr">
              <a:solidFill>
                <a:schemeClr val="tx1"/>
              </a:solidFill>
              <a:prstDash val="sysDash"/>
              <a:round/>
              <a:headEnd type="none" w="med" len="med"/>
              <a:tailEnd type="none" w="med" len="med"/>
            </a:ln>
            <a:effectLst/>
          </p:spPr>
        </p:cxnSp>
        <p:sp>
          <p:nvSpPr>
            <p:cNvPr id="325" name="TextBox 324"/>
            <p:cNvSpPr txBox="1"/>
            <p:nvPr/>
          </p:nvSpPr>
          <p:spPr>
            <a:xfrm>
              <a:off x="3048000" y="914400"/>
              <a:ext cx="976149" cy="400110"/>
            </a:xfrm>
            <a:prstGeom prst="rect">
              <a:avLst/>
            </a:prstGeom>
            <a:noFill/>
          </p:spPr>
          <p:txBody>
            <a:bodyPr wrap="none" rtlCol="0">
              <a:spAutoFit/>
            </a:bodyPr>
            <a:lstStyle/>
            <a:p>
              <a:pPr eaLnBrk="1" hangingPunct="1">
                <a:spcBef>
                  <a:spcPct val="0"/>
                </a:spcBef>
              </a:pPr>
              <a:r>
                <a:rPr lang="en-US" sz="2000" b="1" dirty="0">
                  <a:solidFill>
                    <a:srgbClr val="FF0000"/>
                  </a:solidFill>
                  <a:latin typeface="Calibri"/>
                  <a:ea typeface="ＭＳ Ｐゴシック"/>
                  <a:cs typeface="Calibri"/>
                </a:rPr>
                <a:t>D</a:t>
              </a:r>
              <a:r>
                <a:rPr lang="en-US" sz="2000" dirty="0">
                  <a:solidFill>
                    <a:prstClr val="black"/>
                  </a:solidFill>
                  <a:latin typeface="Calibri"/>
                  <a:ea typeface="ＭＳ Ｐゴシック"/>
                  <a:cs typeface="Calibri"/>
                </a:rPr>
                <a:t>ecode</a:t>
              </a:r>
            </a:p>
          </p:txBody>
        </p:sp>
      </p:grpSp>
      <p:grpSp>
        <p:nvGrpSpPr>
          <p:cNvPr id="329" name="Group 328"/>
          <p:cNvGrpSpPr/>
          <p:nvPr/>
        </p:nvGrpSpPr>
        <p:grpSpPr>
          <a:xfrm>
            <a:off x="533400" y="838200"/>
            <a:ext cx="1828800" cy="3886200"/>
            <a:chOff x="606552" y="838200"/>
            <a:chExt cx="1755648" cy="4334608"/>
          </a:xfrm>
        </p:grpSpPr>
        <p:cxnSp>
          <p:nvCxnSpPr>
            <p:cNvPr id="306" name="Straight Connector 305"/>
            <p:cNvCxnSpPr/>
            <p:nvPr/>
          </p:nvCxnSpPr>
          <p:spPr bwMode="auto">
            <a:xfrm>
              <a:off x="2362200" y="838200"/>
              <a:ext cx="0" cy="4334608"/>
            </a:xfrm>
            <a:prstGeom prst="line">
              <a:avLst/>
            </a:prstGeom>
            <a:solidFill>
              <a:schemeClr val="accent1"/>
            </a:solidFill>
            <a:ln w="57150" cap="flat" cmpd="sng" algn="ctr">
              <a:solidFill>
                <a:schemeClr val="tx1"/>
              </a:solidFill>
              <a:prstDash val="sysDash"/>
              <a:round/>
              <a:headEnd type="none" w="med" len="med"/>
              <a:tailEnd type="none" w="med" len="med"/>
            </a:ln>
            <a:effectLst/>
          </p:spPr>
        </p:cxnSp>
        <p:cxnSp>
          <p:nvCxnSpPr>
            <p:cNvPr id="305" name="Straight Connector 304"/>
            <p:cNvCxnSpPr/>
            <p:nvPr/>
          </p:nvCxnSpPr>
          <p:spPr bwMode="auto">
            <a:xfrm>
              <a:off x="606552" y="838200"/>
              <a:ext cx="0" cy="4334608"/>
            </a:xfrm>
            <a:prstGeom prst="line">
              <a:avLst/>
            </a:prstGeom>
            <a:solidFill>
              <a:schemeClr val="accent1"/>
            </a:solidFill>
            <a:ln w="57150" cap="flat" cmpd="sng" algn="ctr">
              <a:solidFill>
                <a:schemeClr val="tx1"/>
              </a:solidFill>
              <a:prstDash val="sysDash"/>
              <a:round/>
              <a:headEnd type="none" w="med" len="med"/>
              <a:tailEnd type="none" w="med" len="med"/>
            </a:ln>
            <a:effectLst/>
          </p:spPr>
        </p:cxnSp>
        <p:sp>
          <p:nvSpPr>
            <p:cNvPr id="303" name="TextBox 302"/>
            <p:cNvSpPr txBox="1"/>
            <p:nvPr/>
          </p:nvSpPr>
          <p:spPr>
            <a:xfrm>
              <a:off x="1143000" y="914400"/>
              <a:ext cx="759242" cy="400110"/>
            </a:xfrm>
            <a:prstGeom prst="rect">
              <a:avLst/>
            </a:prstGeom>
            <a:noFill/>
          </p:spPr>
          <p:txBody>
            <a:bodyPr wrap="none" rtlCol="0">
              <a:spAutoFit/>
            </a:bodyPr>
            <a:lstStyle/>
            <a:p>
              <a:pPr eaLnBrk="1" hangingPunct="1">
                <a:spcBef>
                  <a:spcPct val="0"/>
                </a:spcBef>
              </a:pPr>
              <a:r>
                <a:rPr lang="en-US" sz="2000" b="1" dirty="0">
                  <a:solidFill>
                    <a:srgbClr val="FF0000"/>
                  </a:solidFill>
                  <a:latin typeface="Calibri"/>
                  <a:ea typeface="ＭＳ Ｐゴシック"/>
                  <a:cs typeface="Calibri"/>
                </a:rPr>
                <a:t>F</a:t>
              </a:r>
              <a:r>
                <a:rPr lang="en-US" sz="2000" dirty="0">
                  <a:solidFill>
                    <a:prstClr val="black"/>
                  </a:solidFill>
                  <a:latin typeface="Calibri"/>
                  <a:ea typeface="ＭＳ Ｐゴシック"/>
                  <a:cs typeface="Calibri"/>
                </a:rPr>
                <a:t>etch</a:t>
              </a:r>
            </a:p>
          </p:txBody>
        </p:sp>
      </p:grpSp>
      <p:sp>
        <p:nvSpPr>
          <p:cNvPr id="2" name="Title 1"/>
          <p:cNvSpPr>
            <a:spLocks noGrp="1"/>
          </p:cNvSpPr>
          <p:nvPr>
            <p:ph type="title"/>
          </p:nvPr>
        </p:nvSpPr>
        <p:spPr>
          <a:xfrm>
            <a:off x="685800" y="-171400"/>
            <a:ext cx="7772400" cy="1143000"/>
          </a:xfrm>
        </p:spPr>
        <p:txBody>
          <a:bodyPr/>
          <a:lstStyle/>
          <a:p>
            <a:r>
              <a:rPr lang="en-US" dirty="0"/>
              <a:t>Fully </a:t>
            </a:r>
            <a:r>
              <a:rPr lang="en-US" dirty="0" smtClean="0"/>
              <a:t>Forward </a:t>
            </a:r>
            <a:r>
              <a:rPr lang="en-US" dirty="0"/>
              <a:t>Data Path</a:t>
            </a:r>
          </a:p>
        </p:txBody>
      </p:sp>
      <p:grpSp>
        <p:nvGrpSpPr>
          <p:cNvPr id="9" name="Group 8"/>
          <p:cNvGrpSpPr/>
          <p:nvPr/>
        </p:nvGrpSpPr>
        <p:grpSpPr>
          <a:xfrm>
            <a:off x="3276601" y="2510411"/>
            <a:ext cx="914399" cy="1451989"/>
            <a:chOff x="2362200" y="3809999"/>
            <a:chExt cx="914399" cy="1340864"/>
          </a:xfrm>
        </p:grpSpPr>
        <p:grpSp>
          <p:nvGrpSpPr>
            <p:cNvPr id="127" name="Group 126"/>
            <p:cNvGrpSpPr/>
            <p:nvPr/>
          </p:nvGrpSpPr>
          <p:grpSpPr>
            <a:xfrm>
              <a:off x="2362200" y="3809999"/>
              <a:ext cx="914399" cy="1340864"/>
              <a:chOff x="2362200" y="3809999"/>
              <a:chExt cx="914399" cy="1340864"/>
            </a:xfrm>
          </p:grpSpPr>
          <p:sp>
            <p:nvSpPr>
              <p:cNvPr id="129" name="Rectangle 128"/>
              <p:cNvSpPr/>
              <p:nvPr/>
            </p:nvSpPr>
            <p:spPr>
              <a:xfrm rot="16200000">
                <a:off x="1767968" y="4404232"/>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30" name="Rectangle 129"/>
              <p:cNvSpPr/>
              <p:nvPr/>
            </p:nvSpPr>
            <p:spPr>
              <a:xfrm rot="16200000">
                <a:off x="1920368" y="4404232"/>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31" name="Rectangle 130"/>
              <p:cNvSpPr/>
              <p:nvPr/>
            </p:nvSpPr>
            <p:spPr>
              <a:xfrm rot="16200000">
                <a:off x="2072768" y="4404232"/>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32" name="Rectangle 131"/>
              <p:cNvSpPr/>
              <p:nvPr/>
            </p:nvSpPr>
            <p:spPr>
              <a:xfrm rot="16200000">
                <a:off x="2225168" y="4404232"/>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33" name="Rectangle 132"/>
              <p:cNvSpPr/>
              <p:nvPr/>
            </p:nvSpPr>
            <p:spPr>
              <a:xfrm rot="16200000">
                <a:off x="2377568" y="4404231"/>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34" name="Rectangle 133"/>
              <p:cNvSpPr/>
              <p:nvPr/>
            </p:nvSpPr>
            <p:spPr>
              <a:xfrm rot="16200000">
                <a:off x="2529968" y="4404232"/>
                <a:ext cx="1340863" cy="152399"/>
              </a:xfrm>
              <a:prstGeom prst="rect">
                <a:avLst/>
              </a:prstGeom>
              <a:solidFill>
                <a:srgbClr val="FFFFFF"/>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endParaRPr lang="en-US" sz="2000" dirty="0">
                  <a:solidFill>
                    <a:prstClr val="black"/>
                  </a:solidFill>
                  <a:latin typeface="Calibri"/>
                  <a:ea typeface="ＭＳ Ｐゴシック" pitchFamily="18" charset="-128"/>
                  <a:cs typeface="Calibri"/>
                </a:endParaRPr>
              </a:p>
            </p:txBody>
          </p:sp>
        </p:grpSp>
        <p:sp>
          <p:nvSpPr>
            <p:cNvPr id="128" name="TextBox 127"/>
            <p:cNvSpPr txBox="1"/>
            <p:nvPr/>
          </p:nvSpPr>
          <p:spPr>
            <a:xfrm rot="16200000">
              <a:off x="2223507" y="4253493"/>
              <a:ext cx="1134696" cy="400110"/>
            </a:xfrm>
            <a:prstGeom prst="rect">
              <a:avLst/>
            </a:prstGeom>
            <a:noFill/>
          </p:spPr>
          <p:txBody>
            <a:bodyPr wrap="none" rtlCol="0">
              <a:spAutoFit/>
            </a:bodyPr>
            <a:lstStyle/>
            <a:p>
              <a:pPr eaLnBrk="1" hangingPunct="1">
                <a:spcBef>
                  <a:spcPct val="0"/>
                </a:spcBef>
              </a:pPr>
              <a:r>
                <a:rPr lang="en-US" sz="2000" dirty="0">
                  <a:solidFill>
                    <a:prstClr val="black"/>
                  </a:solidFill>
                  <a:latin typeface="Calibri"/>
                  <a:ea typeface="ＭＳ Ｐゴシック"/>
                  <a:cs typeface="Calibri"/>
                </a:rPr>
                <a:t>Registers</a:t>
              </a:r>
            </a:p>
          </p:txBody>
        </p:sp>
      </p:grpSp>
      <p:sp>
        <p:nvSpPr>
          <p:cNvPr id="10" name="Freeform 31"/>
          <p:cNvSpPr>
            <a:spLocks/>
          </p:cNvSpPr>
          <p:nvPr/>
        </p:nvSpPr>
        <p:spPr bwMode="auto">
          <a:xfrm rot="16200000">
            <a:off x="4762499" y="2857501"/>
            <a:ext cx="1752600" cy="457198"/>
          </a:xfrm>
          <a:custGeom>
            <a:avLst/>
            <a:gdLst/>
            <a:ahLst/>
            <a:cxnLst>
              <a:cxn ang="0">
                <a:pos x="0" y="0"/>
              </a:cxn>
              <a:cxn ang="0">
                <a:pos x="288" y="0"/>
              </a:cxn>
              <a:cxn ang="0">
                <a:pos x="336" y="144"/>
              </a:cxn>
              <a:cxn ang="0">
                <a:pos x="384" y="0"/>
              </a:cxn>
              <a:cxn ang="0">
                <a:pos x="672" y="0"/>
              </a:cxn>
              <a:cxn ang="0">
                <a:pos x="528" y="384"/>
              </a:cxn>
              <a:cxn ang="0">
                <a:pos x="144" y="384"/>
              </a:cxn>
              <a:cxn ang="0">
                <a:pos x="0" y="0"/>
              </a:cxn>
            </a:cxnLst>
            <a:rect l="0" t="0" r="r" b="b"/>
            <a:pathLst>
              <a:path w="673" h="385">
                <a:moveTo>
                  <a:pt x="0" y="0"/>
                </a:moveTo>
                <a:lnTo>
                  <a:pt x="288" y="0"/>
                </a:lnTo>
                <a:lnTo>
                  <a:pt x="336" y="144"/>
                </a:lnTo>
                <a:lnTo>
                  <a:pt x="384" y="0"/>
                </a:lnTo>
                <a:lnTo>
                  <a:pt x="672" y="0"/>
                </a:lnTo>
                <a:lnTo>
                  <a:pt x="528" y="384"/>
                </a:lnTo>
                <a:lnTo>
                  <a:pt x="144" y="384"/>
                </a:lnTo>
                <a:lnTo>
                  <a:pt x="0" y="0"/>
                </a:lnTo>
              </a:path>
            </a:pathLst>
          </a:custGeom>
          <a:solidFill>
            <a:srgbClr val="FFFFFF"/>
          </a:solidFill>
          <a:ln w="12700" cap="rnd" cmpd="sng">
            <a:solidFill>
              <a:schemeClr val="tx1"/>
            </a:solidFill>
            <a:prstDash val="solid"/>
            <a:round/>
            <a:headEnd type="none" w="med" len="med"/>
            <a:tailEnd type="none" w="med" len="med"/>
          </a:ln>
          <a:effectLst/>
        </p:spPr>
        <p:txBody>
          <a:bodyPr>
            <a:prstTxWarp prst="textNoShape">
              <a:avLst/>
            </a:prstTxWarp>
          </a:bodyPr>
          <a:lstStyle/>
          <a:p>
            <a:pPr algn="ctr" eaLnBrk="1" hangingPunct="1">
              <a:spcBef>
                <a:spcPct val="0"/>
              </a:spcBef>
            </a:pPr>
            <a:r>
              <a:rPr lang="en-US" sz="2000" dirty="0">
                <a:solidFill>
                  <a:prstClr val="black"/>
                </a:solidFill>
                <a:latin typeface="Calibri"/>
                <a:ea typeface="ＭＳ Ｐゴシック"/>
                <a:cs typeface="Calibri"/>
              </a:rPr>
              <a:t>ALU</a:t>
            </a:r>
          </a:p>
        </p:txBody>
      </p:sp>
      <p:cxnSp>
        <p:nvCxnSpPr>
          <p:cNvPr id="37" name="Straight Connector 36"/>
          <p:cNvCxnSpPr/>
          <p:nvPr/>
        </p:nvCxnSpPr>
        <p:spPr bwMode="auto">
          <a:xfrm flipH="1">
            <a:off x="1676400" y="3124200"/>
            <a:ext cx="2286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42" name="Group 41"/>
          <p:cNvGrpSpPr/>
          <p:nvPr/>
        </p:nvGrpSpPr>
        <p:grpSpPr>
          <a:xfrm>
            <a:off x="6019800" y="2743200"/>
            <a:ext cx="228600" cy="990600"/>
            <a:chOff x="7162800" y="2597423"/>
            <a:chExt cx="457204" cy="1809477"/>
          </a:xfrm>
        </p:grpSpPr>
        <p:cxnSp>
          <p:nvCxnSpPr>
            <p:cNvPr id="115" name="Straight Connector 114"/>
            <p:cNvCxnSpPr/>
            <p:nvPr/>
          </p:nvCxnSpPr>
          <p:spPr bwMode="auto">
            <a:xfrm>
              <a:off x="7391400" y="4267200"/>
              <a:ext cx="0" cy="1397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16" name="Rectangle 115"/>
            <p:cNvSpPr/>
            <p:nvPr/>
          </p:nvSpPr>
          <p:spPr>
            <a:xfrm rot="16200000">
              <a:off x="6556517" y="3203712"/>
              <a:ext cx="1669775" cy="457198"/>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17" name="Isosceles Triangle 116"/>
            <p:cNvSpPr/>
            <p:nvPr/>
          </p:nvSpPr>
          <p:spPr>
            <a:xfrm>
              <a:off x="7162800" y="4038599"/>
              <a:ext cx="457201" cy="228603"/>
            </a:xfrm>
            <a:prstGeom prst="triangle">
              <a:avLst>
                <a:gd name="adj" fmla="val 54064"/>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nvGrpSpPr>
          <p:cNvPr id="43" name="Group 42"/>
          <p:cNvGrpSpPr/>
          <p:nvPr/>
        </p:nvGrpSpPr>
        <p:grpSpPr>
          <a:xfrm>
            <a:off x="4190998" y="2514601"/>
            <a:ext cx="228600" cy="609600"/>
            <a:chOff x="7162800" y="1828800"/>
            <a:chExt cx="457200" cy="2813901"/>
          </a:xfrm>
        </p:grpSpPr>
        <p:cxnSp>
          <p:nvCxnSpPr>
            <p:cNvPr id="112" name="Straight Connector 111"/>
            <p:cNvCxnSpPr/>
            <p:nvPr/>
          </p:nvCxnSpPr>
          <p:spPr bwMode="auto">
            <a:xfrm>
              <a:off x="7391400" y="4267201"/>
              <a:ext cx="0" cy="3755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13" name="Rectangle 112"/>
            <p:cNvSpPr/>
            <p:nvPr/>
          </p:nvSpPr>
          <p:spPr>
            <a:xfrm rot="16200000">
              <a:off x="6172200" y="2819400"/>
              <a:ext cx="24384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B</a:t>
              </a:r>
            </a:p>
          </p:txBody>
        </p:sp>
        <p:sp>
          <p:nvSpPr>
            <p:cNvPr id="114" name="Isosceles Triangle 113"/>
            <p:cNvSpPr/>
            <p:nvPr/>
          </p:nvSpPr>
          <p:spPr>
            <a:xfrm>
              <a:off x="7162800" y="3732628"/>
              <a:ext cx="457200" cy="534574"/>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44" name="Straight Connector 43"/>
          <p:cNvCxnSpPr>
            <a:endCxn id="116" idx="2"/>
          </p:cNvCxnSpPr>
          <p:nvPr/>
        </p:nvCxnSpPr>
        <p:spPr bwMode="auto">
          <a:xfrm flipH="1" flipV="1">
            <a:off x="6248400" y="3200261"/>
            <a:ext cx="381000" cy="139"/>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flipH="1">
            <a:off x="5867398" y="3048000"/>
            <a:ext cx="152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51" name="Group 50"/>
          <p:cNvGrpSpPr/>
          <p:nvPr/>
        </p:nvGrpSpPr>
        <p:grpSpPr>
          <a:xfrm>
            <a:off x="4191000" y="3429000"/>
            <a:ext cx="228600" cy="609600"/>
            <a:chOff x="7162800" y="1828800"/>
            <a:chExt cx="457200" cy="2813901"/>
          </a:xfrm>
        </p:grpSpPr>
        <p:cxnSp>
          <p:nvCxnSpPr>
            <p:cNvPr id="105" name="Straight Connector 104"/>
            <p:cNvCxnSpPr/>
            <p:nvPr/>
          </p:nvCxnSpPr>
          <p:spPr bwMode="auto">
            <a:xfrm>
              <a:off x="7391400" y="4267201"/>
              <a:ext cx="0" cy="3755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6" name="Rectangle 105"/>
            <p:cNvSpPr/>
            <p:nvPr/>
          </p:nvSpPr>
          <p:spPr>
            <a:xfrm rot="16200000">
              <a:off x="6172200" y="2819400"/>
              <a:ext cx="24384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A</a:t>
              </a:r>
            </a:p>
          </p:txBody>
        </p:sp>
        <p:sp>
          <p:nvSpPr>
            <p:cNvPr id="107" name="Isosceles Triangle 106"/>
            <p:cNvSpPr/>
            <p:nvPr/>
          </p:nvSpPr>
          <p:spPr>
            <a:xfrm>
              <a:off x="7162800" y="3732628"/>
              <a:ext cx="457200" cy="534574"/>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52" name="Straight Connector 51"/>
          <p:cNvCxnSpPr/>
          <p:nvPr/>
        </p:nvCxnSpPr>
        <p:spPr bwMode="auto">
          <a:xfrm>
            <a:off x="4419600" y="2743200"/>
            <a:ext cx="533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53" name="Straight Connector 52"/>
          <p:cNvCxnSpPr>
            <a:stCxn id="106" idx="2"/>
          </p:cNvCxnSpPr>
          <p:nvPr/>
        </p:nvCxnSpPr>
        <p:spPr bwMode="auto">
          <a:xfrm flipV="1">
            <a:off x="4419600" y="3657600"/>
            <a:ext cx="990600" cy="3552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7" name="Rectangle 6"/>
          <p:cNvSpPr/>
          <p:nvPr/>
        </p:nvSpPr>
        <p:spPr>
          <a:xfrm>
            <a:off x="6629400" y="1600200"/>
            <a:ext cx="1143000" cy="1905000"/>
          </a:xfrm>
          <a:prstGeom prst="rect">
            <a:avLst/>
          </a:prstGeom>
          <a:solidFill>
            <a:schemeClr val="bg1"/>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r>
              <a:rPr lang="en-US" sz="2000" dirty="0">
                <a:solidFill>
                  <a:prstClr val="black"/>
                </a:solidFill>
                <a:latin typeface="Calibri"/>
                <a:ea typeface="ＭＳ Ｐゴシック" pitchFamily="18" charset="-128"/>
                <a:cs typeface="Calibri"/>
              </a:rPr>
              <a:t>Data Cache</a:t>
            </a:r>
          </a:p>
        </p:txBody>
      </p:sp>
      <p:grpSp>
        <p:nvGrpSpPr>
          <p:cNvPr id="135" name="Group 134"/>
          <p:cNvGrpSpPr/>
          <p:nvPr/>
        </p:nvGrpSpPr>
        <p:grpSpPr>
          <a:xfrm>
            <a:off x="381000" y="2286000"/>
            <a:ext cx="304800" cy="1587499"/>
            <a:chOff x="7162800" y="1828801"/>
            <a:chExt cx="457200" cy="2578099"/>
          </a:xfrm>
        </p:grpSpPr>
        <p:cxnSp>
          <p:nvCxnSpPr>
            <p:cNvPr id="136" name="Straight Connector 135"/>
            <p:cNvCxnSpPr/>
            <p:nvPr/>
          </p:nvCxnSpPr>
          <p:spPr bwMode="auto">
            <a:xfrm>
              <a:off x="7391400" y="4267200"/>
              <a:ext cx="0" cy="1397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37" name="Rectangle 136"/>
            <p:cNvSpPr/>
            <p:nvPr/>
          </p:nvSpPr>
          <p:spPr>
            <a:xfrm rot="16200000">
              <a:off x="6172200" y="2819401"/>
              <a:ext cx="2438399"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PC</a:t>
              </a:r>
            </a:p>
          </p:txBody>
        </p:sp>
        <p:sp>
          <p:nvSpPr>
            <p:cNvPr id="138" name="Isosceles Triangle 137"/>
            <p:cNvSpPr/>
            <p:nvPr/>
          </p:nvSpPr>
          <p:spPr>
            <a:xfrm>
              <a:off x="7162800" y="4038600"/>
              <a:ext cx="457200" cy="228600"/>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sp>
        <p:nvSpPr>
          <p:cNvPr id="139" name="Rectangle 138"/>
          <p:cNvSpPr/>
          <p:nvPr/>
        </p:nvSpPr>
        <p:spPr>
          <a:xfrm>
            <a:off x="838200" y="1981200"/>
            <a:ext cx="1371600" cy="1981200"/>
          </a:xfrm>
          <a:prstGeom prst="rect">
            <a:avLst/>
          </a:prstGeom>
          <a:solidFill>
            <a:schemeClr val="bg1"/>
          </a:solidFill>
          <a:ln w="12700" cmpd="sng">
            <a:solidFill>
              <a:schemeClr val="tx1"/>
            </a:solidFill>
          </a:ln>
        </p:spPr>
        <p:txBody>
          <a:bodyPr vert="horz" wrap="square" lIns="91440" tIns="45720" rIns="91440" bIns="45720" numCol="1" rtlCol="0" anchor="ctr" anchorCtr="0" compatLnSpc="1">
            <a:prstTxWarp prst="textNoShape">
              <a:avLst/>
            </a:prstTxWarp>
          </a:bodyPr>
          <a:lstStyle/>
          <a:p>
            <a:pPr algn="ctr">
              <a:spcBef>
                <a:spcPct val="0"/>
              </a:spcBef>
            </a:pPr>
            <a:r>
              <a:rPr lang="en-US" sz="2000" dirty="0">
                <a:solidFill>
                  <a:prstClr val="black"/>
                </a:solidFill>
                <a:latin typeface="Calibri"/>
                <a:ea typeface="ＭＳ Ｐゴシック" pitchFamily="18" charset="-128"/>
                <a:cs typeface="Calibri"/>
              </a:rPr>
              <a:t>Instruction Cache</a:t>
            </a:r>
          </a:p>
        </p:txBody>
      </p:sp>
      <p:cxnSp>
        <p:nvCxnSpPr>
          <p:cNvPr id="141" name="Straight Connector 140"/>
          <p:cNvCxnSpPr/>
          <p:nvPr/>
        </p:nvCxnSpPr>
        <p:spPr bwMode="auto">
          <a:xfrm flipH="1">
            <a:off x="685800" y="3048000"/>
            <a:ext cx="152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45" name="Straight Connector 144"/>
          <p:cNvCxnSpPr>
            <a:stCxn id="129" idx="0"/>
          </p:cNvCxnSpPr>
          <p:nvPr/>
        </p:nvCxnSpPr>
        <p:spPr bwMode="auto">
          <a:xfrm flipH="1">
            <a:off x="2514600" y="3236407"/>
            <a:ext cx="762002" cy="40193"/>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153" name="Group 152"/>
          <p:cNvGrpSpPr/>
          <p:nvPr/>
        </p:nvGrpSpPr>
        <p:grpSpPr>
          <a:xfrm>
            <a:off x="7772400" y="1600200"/>
            <a:ext cx="228600" cy="2057400"/>
            <a:chOff x="7162800" y="1828799"/>
            <a:chExt cx="457201" cy="2578101"/>
          </a:xfrm>
        </p:grpSpPr>
        <p:cxnSp>
          <p:nvCxnSpPr>
            <p:cNvPr id="154" name="Straight Connector 153"/>
            <p:cNvCxnSpPr/>
            <p:nvPr/>
          </p:nvCxnSpPr>
          <p:spPr bwMode="auto">
            <a:xfrm>
              <a:off x="7391400" y="4267200"/>
              <a:ext cx="0" cy="1397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55" name="Rectangle 154"/>
            <p:cNvSpPr/>
            <p:nvPr/>
          </p:nvSpPr>
          <p:spPr>
            <a:xfrm rot="16200000">
              <a:off x="6172201" y="2819399"/>
              <a:ext cx="24384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56" name="Isosceles Triangle 155"/>
            <p:cNvSpPr/>
            <p:nvPr/>
          </p:nvSpPr>
          <p:spPr>
            <a:xfrm>
              <a:off x="7162800" y="4038599"/>
              <a:ext cx="457201" cy="228603"/>
            </a:xfrm>
            <a:prstGeom prst="triangle">
              <a:avLst>
                <a:gd name="adj" fmla="val 54064"/>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158" name="Straight Connector 157"/>
          <p:cNvCxnSpPr>
            <a:endCxn id="155" idx="2"/>
          </p:cNvCxnSpPr>
          <p:nvPr/>
        </p:nvCxnSpPr>
        <p:spPr bwMode="auto">
          <a:xfrm flipH="1" flipV="1">
            <a:off x="8001001" y="2573158"/>
            <a:ext cx="304799" cy="1764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65" name="Straight Connector 164"/>
          <p:cNvCxnSpPr/>
          <p:nvPr/>
        </p:nvCxnSpPr>
        <p:spPr bwMode="auto">
          <a:xfrm flipV="1">
            <a:off x="8763000" y="2895600"/>
            <a:ext cx="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81" name="Straight Connector 180"/>
          <p:cNvCxnSpPr/>
          <p:nvPr/>
        </p:nvCxnSpPr>
        <p:spPr bwMode="auto">
          <a:xfrm flipH="1">
            <a:off x="8458200" y="2895600"/>
            <a:ext cx="304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201" name="Group 200"/>
          <p:cNvGrpSpPr/>
          <p:nvPr/>
        </p:nvGrpSpPr>
        <p:grpSpPr>
          <a:xfrm>
            <a:off x="7772400" y="3810000"/>
            <a:ext cx="228601" cy="568327"/>
            <a:chOff x="6553200" y="3886200"/>
            <a:chExt cx="228601" cy="568327"/>
          </a:xfrm>
        </p:grpSpPr>
        <p:cxnSp>
          <p:nvCxnSpPr>
            <p:cNvPr id="198" name="Straight Connector 197"/>
            <p:cNvCxnSpPr/>
            <p:nvPr/>
          </p:nvCxnSpPr>
          <p:spPr bwMode="auto">
            <a:xfrm>
              <a:off x="6667500" y="4378687"/>
              <a:ext cx="0" cy="7584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99" name="Rectangle 198"/>
            <p:cNvSpPr/>
            <p:nvPr/>
          </p:nvSpPr>
          <p:spPr>
            <a:xfrm rot="16200000">
              <a:off x="6421258" y="4018143"/>
              <a:ext cx="492485" cy="228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00" name="Isosceles Triangle 199"/>
            <p:cNvSpPr/>
            <p:nvPr/>
          </p:nvSpPr>
          <p:spPr>
            <a:xfrm>
              <a:off x="6553200" y="4270719"/>
              <a:ext cx="228600" cy="107968"/>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204" name="Straight Connector 203"/>
          <p:cNvCxnSpPr>
            <a:endCxn id="199" idx="2"/>
          </p:cNvCxnSpPr>
          <p:nvPr/>
        </p:nvCxnSpPr>
        <p:spPr bwMode="auto">
          <a:xfrm flipH="1">
            <a:off x="8001001" y="4038600"/>
            <a:ext cx="304799" cy="17643"/>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176" name="Group 175"/>
          <p:cNvGrpSpPr/>
          <p:nvPr/>
        </p:nvGrpSpPr>
        <p:grpSpPr>
          <a:xfrm>
            <a:off x="8229600" y="2438400"/>
            <a:ext cx="304800" cy="1752600"/>
            <a:chOff x="1828800" y="2438400"/>
            <a:chExt cx="400110" cy="1752600"/>
          </a:xfrm>
        </p:grpSpPr>
        <p:sp>
          <p:nvSpPr>
            <p:cNvPr id="174" name="Trapezoid 173"/>
            <p:cNvSpPr/>
            <p:nvPr/>
          </p:nvSpPr>
          <p:spPr>
            <a:xfrm rot="5400000">
              <a:off x="1143000" y="3162300"/>
              <a:ext cx="1752600" cy="304800"/>
            </a:xfrm>
            <a:prstGeom prst="trapezoid">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dirty="0">
                <a:solidFill>
                  <a:prstClr val="black"/>
                </a:solidFill>
                <a:latin typeface="Arial" pitchFamily="18" charset="0"/>
                <a:ea typeface="ＭＳ Ｐゴシック" pitchFamily="18" charset="-128"/>
                <a:cs typeface="ＭＳ Ｐゴシック" pitchFamily="18" charset="-128"/>
              </a:endParaRPr>
            </a:p>
          </p:txBody>
        </p:sp>
        <p:sp>
          <p:nvSpPr>
            <p:cNvPr id="175" name="TextBox 174"/>
            <p:cNvSpPr txBox="1"/>
            <p:nvPr/>
          </p:nvSpPr>
          <p:spPr>
            <a:xfrm rot="16200000">
              <a:off x="1936522" y="3085927"/>
              <a:ext cx="184666" cy="400110"/>
            </a:xfrm>
            <a:prstGeom prst="rect">
              <a:avLst/>
            </a:prstGeom>
            <a:noFill/>
          </p:spPr>
          <p:txBody>
            <a:bodyPr wrap="none" rtlCol="0">
              <a:spAutoFit/>
            </a:bodyPr>
            <a:lstStyle/>
            <a:p>
              <a:pPr eaLnBrk="1" hangingPunct="1">
                <a:spcBef>
                  <a:spcPct val="0"/>
                </a:spcBef>
              </a:pPr>
              <a:endParaRPr lang="en-US" sz="2000" dirty="0">
                <a:solidFill>
                  <a:prstClr val="black"/>
                </a:solidFill>
                <a:latin typeface="Calibri"/>
                <a:ea typeface="ＭＳ Ｐゴシック"/>
                <a:cs typeface="Calibri"/>
              </a:endParaRPr>
            </a:p>
          </p:txBody>
        </p:sp>
      </p:grpSp>
      <p:cxnSp>
        <p:nvCxnSpPr>
          <p:cNvPr id="210" name="Straight Connector 209"/>
          <p:cNvCxnSpPr/>
          <p:nvPr/>
        </p:nvCxnSpPr>
        <p:spPr bwMode="auto">
          <a:xfrm>
            <a:off x="6477000" y="3200400"/>
            <a:ext cx="0" cy="838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3" name="Straight Connector 212"/>
          <p:cNvCxnSpPr>
            <a:stCxn id="199" idx="0"/>
          </p:cNvCxnSpPr>
          <p:nvPr/>
        </p:nvCxnSpPr>
        <p:spPr bwMode="auto">
          <a:xfrm flipH="1" flipV="1">
            <a:off x="6477000" y="4038600"/>
            <a:ext cx="1295401" cy="17643"/>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218" name="Group 217"/>
          <p:cNvGrpSpPr/>
          <p:nvPr/>
        </p:nvGrpSpPr>
        <p:grpSpPr>
          <a:xfrm>
            <a:off x="6019800" y="1447800"/>
            <a:ext cx="228600" cy="990600"/>
            <a:chOff x="7162800" y="2597423"/>
            <a:chExt cx="457204" cy="1809477"/>
          </a:xfrm>
        </p:grpSpPr>
        <p:cxnSp>
          <p:nvCxnSpPr>
            <p:cNvPr id="219" name="Straight Connector 218"/>
            <p:cNvCxnSpPr/>
            <p:nvPr/>
          </p:nvCxnSpPr>
          <p:spPr bwMode="auto">
            <a:xfrm>
              <a:off x="7391400" y="4267200"/>
              <a:ext cx="0" cy="1397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0" name="Rectangle 219"/>
            <p:cNvSpPr/>
            <p:nvPr/>
          </p:nvSpPr>
          <p:spPr>
            <a:xfrm rot="16200000">
              <a:off x="6556517" y="3203712"/>
              <a:ext cx="1669775" cy="457198"/>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Store</a:t>
              </a:r>
            </a:p>
          </p:txBody>
        </p:sp>
        <p:sp>
          <p:nvSpPr>
            <p:cNvPr id="221" name="Isosceles Triangle 220"/>
            <p:cNvSpPr/>
            <p:nvPr/>
          </p:nvSpPr>
          <p:spPr>
            <a:xfrm>
              <a:off x="7162800" y="4038599"/>
              <a:ext cx="457201" cy="228603"/>
            </a:xfrm>
            <a:prstGeom prst="triangle">
              <a:avLst>
                <a:gd name="adj" fmla="val 54064"/>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nvGrpSpPr>
          <p:cNvPr id="227" name="Group 226"/>
          <p:cNvGrpSpPr/>
          <p:nvPr/>
        </p:nvGrpSpPr>
        <p:grpSpPr>
          <a:xfrm>
            <a:off x="4191000" y="1447800"/>
            <a:ext cx="228601" cy="914400"/>
            <a:chOff x="6553200" y="3886200"/>
            <a:chExt cx="228601" cy="568327"/>
          </a:xfrm>
        </p:grpSpPr>
        <p:cxnSp>
          <p:nvCxnSpPr>
            <p:cNvPr id="228" name="Straight Connector 227"/>
            <p:cNvCxnSpPr/>
            <p:nvPr/>
          </p:nvCxnSpPr>
          <p:spPr bwMode="auto">
            <a:xfrm>
              <a:off x="6667500" y="4378687"/>
              <a:ext cx="0" cy="7584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9" name="Rectangle 228"/>
            <p:cNvSpPr/>
            <p:nvPr/>
          </p:nvSpPr>
          <p:spPr>
            <a:xfrm rot="16200000">
              <a:off x="6421258" y="4018143"/>
              <a:ext cx="492485" cy="2286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err="1">
                  <a:solidFill>
                    <a:prstClr val="black"/>
                  </a:solidFill>
                  <a:latin typeface="Calibri"/>
                  <a:ea typeface="ＭＳ Ｐゴシック" pitchFamily="18" charset="-128"/>
                  <a:cs typeface="Calibri"/>
                </a:rPr>
                <a:t>Imm</a:t>
              </a:r>
              <a:endParaRPr lang="en-US" sz="2000" dirty="0">
                <a:solidFill>
                  <a:prstClr val="black"/>
                </a:solidFill>
                <a:latin typeface="Calibri"/>
                <a:ea typeface="ＭＳ Ｐゴシック" pitchFamily="18" charset="-128"/>
                <a:cs typeface="Calibri"/>
              </a:endParaRPr>
            </a:p>
          </p:txBody>
        </p:sp>
        <p:sp>
          <p:nvSpPr>
            <p:cNvPr id="230" name="Isosceles Triangle 229"/>
            <p:cNvSpPr/>
            <p:nvPr/>
          </p:nvSpPr>
          <p:spPr>
            <a:xfrm>
              <a:off x="6553200" y="4270719"/>
              <a:ext cx="228600" cy="107968"/>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231" name="Straight Connector 230"/>
          <p:cNvCxnSpPr/>
          <p:nvPr/>
        </p:nvCxnSpPr>
        <p:spPr bwMode="auto">
          <a:xfrm flipV="1">
            <a:off x="2895600" y="1905000"/>
            <a:ext cx="0" cy="1371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32" name="Straight Connector 231"/>
          <p:cNvCxnSpPr/>
          <p:nvPr/>
        </p:nvCxnSpPr>
        <p:spPr bwMode="auto">
          <a:xfrm flipH="1" flipV="1">
            <a:off x="2895600" y="1905000"/>
            <a:ext cx="1295401" cy="1518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46" name="Straight Connector 245"/>
          <p:cNvCxnSpPr/>
          <p:nvPr/>
        </p:nvCxnSpPr>
        <p:spPr bwMode="auto">
          <a:xfrm flipH="1">
            <a:off x="5181600" y="2590800"/>
            <a:ext cx="2286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2" name="Straight Connector 251"/>
          <p:cNvCxnSpPr/>
          <p:nvPr/>
        </p:nvCxnSpPr>
        <p:spPr bwMode="auto">
          <a:xfrm>
            <a:off x="4419600" y="1905000"/>
            <a:ext cx="152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4" name="Straight Connector 253"/>
          <p:cNvCxnSpPr/>
          <p:nvPr/>
        </p:nvCxnSpPr>
        <p:spPr bwMode="auto">
          <a:xfrm flipV="1">
            <a:off x="4572000" y="1905000"/>
            <a:ext cx="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7" name="Straight Connector 256"/>
          <p:cNvCxnSpPr/>
          <p:nvPr/>
        </p:nvCxnSpPr>
        <p:spPr bwMode="auto">
          <a:xfrm>
            <a:off x="4572000" y="2438400"/>
            <a:ext cx="3810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40" name="Trapezoid 239"/>
          <p:cNvSpPr/>
          <p:nvPr/>
        </p:nvSpPr>
        <p:spPr>
          <a:xfrm rot="5400000">
            <a:off x="4604639" y="2656128"/>
            <a:ext cx="914400" cy="174145"/>
          </a:xfrm>
          <a:prstGeom prst="trapezoid">
            <a:avLst/>
          </a:prstGeom>
          <a:solidFill>
            <a:srgbClr val="FFFFFF"/>
          </a:solidFill>
          <a:ln w="12700" cmpd="sng">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dirty="0">
              <a:solidFill>
                <a:prstClr val="black"/>
              </a:solidFill>
              <a:latin typeface="Arial" pitchFamily="18" charset="0"/>
              <a:ea typeface="ＭＳ Ｐゴシック" pitchFamily="18" charset="-128"/>
              <a:cs typeface="ＭＳ Ｐゴシック" pitchFamily="18" charset="-128"/>
            </a:endParaRPr>
          </a:p>
        </p:txBody>
      </p:sp>
      <p:cxnSp>
        <p:nvCxnSpPr>
          <p:cNvPr id="264" name="Straight Connector 263"/>
          <p:cNvCxnSpPr/>
          <p:nvPr/>
        </p:nvCxnSpPr>
        <p:spPr bwMode="auto">
          <a:xfrm flipV="1">
            <a:off x="4800600" y="1905000"/>
            <a:ext cx="0" cy="838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66" name="Straight Connector 265"/>
          <p:cNvCxnSpPr>
            <a:stCxn id="220" idx="0"/>
          </p:cNvCxnSpPr>
          <p:nvPr/>
        </p:nvCxnSpPr>
        <p:spPr bwMode="auto">
          <a:xfrm flipH="1">
            <a:off x="4800600" y="1904861"/>
            <a:ext cx="1219203" cy="139"/>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4" name="Straight Connector 273"/>
          <p:cNvCxnSpPr>
            <a:endCxn id="220" idx="2"/>
          </p:cNvCxnSpPr>
          <p:nvPr/>
        </p:nvCxnSpPr>
        <p:spPr bwMode="auto">
          <a:xfrm flipH="1" flipV="1">
            <a:off x="6248400" y="1904861"/>
            <a:ext cx="380998" cy="279"/>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7" name="Straight Connector 276"/>
          <p:cNvCxnSpPr/>
          <p:nvPr/>
        </p:nvCxnSpPr>
        <p:spPr bwMode="auto">
          <a:xfrm flipH="1" flipV="1">
            <a:off x="3657600" y="4648200"/>
            <a:ext cx="5105402" cy="1518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82" name="Straight Connector 281"/>
          <p:cNvCxnSpPr>
            <a:endCxn id="131" idx="1"/>
          </p:cNvCxnSpPr>
          <p:nvPr/>
        </p:nvCxnSpPr>
        <p:spPr bwMode="auto">
          <a:xfrm flipV="1">
            <a:off x="3657601" y="3962401"/>
            <a:ext cx="1" cy="685800"/>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grpSp>
        <p:nvGrpSpPr>
          <p:cNvPr id="286" name="Group 285"/>
          <p:cNvGrpSpPr/>
          <p:nvPr/>
        </p:nvGrpSpPr>
        <p:grpSpPr>
          <a:xfrm>
            <a:off x="2209800" y="1981200"/>
            <a:ext cx="304800" cy="2133600"/>
            <a:chOff x="7162800" y="2597423"/>
            <a:chExt cx="457204" cy="1809477"/>
          </a:xfrm>
        </p:grpSpPr>
        <p:cxnSp>
          <p:nvCxnSpPr>
            <p:cNvPr id="287" name="Straight Connector 286"/>
            <p:cNvCxnSpPr/>
            <p:nvPr/>
          </p:nvCxnSpPr>
          <p:spPr bwMode="auto">
            <a:xfrm>
              <a:off x="7391400" y="4267200"/>
              <a:ext cx="0" cy="1397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88" name="Rectangle 287"/>
            <p:cNvSpPr/>
            <p:nvPr/>
          </p:nvSpPr>
          <p:spPr>
            <a:xfrm rot="16200000">
              <a:off x="6556517" y="3203712"/>
              <a:ext cx="1669775" cy="457198"/>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Inst. Register</a:t>
              </a:r>
            </a:p>
          </p:txBody>
        </p:sp>
        <p:sp>
          <p:nvSpPr>
            <p:cNvPr id="289" name="Isosceles Triangle 288"/>
            <p:cNvSpPr/>
            <p:nvPr/>
          </p:nvSpPr>
          <p:spPr>
            <a:xfrm>
              <a:off x="7162800" y="4038599"/>
              <a:ext cx="457201" cy="228603"/>
            </a:xfrm>
            <a:prstGeom prst="triangle">
              <a:avLst>
                <a:gd name="adj" fmla="val 54064"/>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cxnSp>
        <p:nvCxnSpPr>
          <p:cNvPr id="291" name="Straight Connector 290"/>
          <p:cNvCxnSpPr/>
          <p:nvPr/>
        </p:nvCxnSpPr>
        <p:spPr bwMode="auto">
          <a:xfrm flipV="1">
            <a:off x="2895600" y="1143000"/>
            <a:ext cx="0" cy="762000"/>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294" name="Straight Connector 293"/>
          <p:cNvCxnSpPr/>
          <p:nvPr/>
        </p:nvCxnSpPr>
        <p:spPr bwMode="auto">
          <a:xfrm flipV="1">
            <a:off x="5715000" y="1143000"/>
            <a:ext cx="0" cy="1295400"/>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328" name="TextBox 327"/>
          <p:cNvSpPr txBox="1"/>
          <p:nvPr/>
        </p:nvSpPr>
        <p:spPr>
          <a:xfrm>
            <a:off x="7924800" y="914400"/>
            <a:ext cx="1261884" cy="400110"/>
          </a:xfrm>
          <a:prstGeom prst="rect">
            <a:avLst/>
          </a:prstGeom>
          <a:noFill/>
        </p:spPr>
        <p:txBody>
          <a:bodyPr wrap="none" rtlCol="0">
            <a:spAutoFit/>
          </a:bodyPr>
          <a:lstStyle/>
          <a:p>
            <a:pPr eaLnBrk="1" hangingPunct="1">
              <a:spcBef>
                <a:spcPct val="0"/>
              </a:spcBef>
            </a:pPr>
            <a:r>
              <a:rPr lang="en-US" sz="2000" b="1" dirty="0" err="1">
                <a:solidFill>
                  <a:srgbClr val="FF0000"/>
                </a:solidFill>
                <a:latin typeface="Calibri"/>
                <a:ea typeface="ＭＳ Ｐゴシック"/>
                <a:cs typeface="Calibri"/>
              </a:rPr>
              <a:t>W</a:t>
            </a:r>
            <a:r>
              <a:rPr lang="en-US" sz="2000" dirty="0" err="1">
                <a:solidFill>
                  <a:prstClr val="black"/>
                </a:solidFill>
                <a:latin typeface="Calibri"/>
                <a:ea typeface="ＭＳ Ｐゴシック"/>
                <a:cs typeface="Calibri"/>
              </a:rPr>
              <a:t>riteback</a:t>
            </a:r>
            <a:endParaRPr lang="en-US" sz="2000" dirty="0">
              <a:solidFill>
                <a:prstClr val="black"/>
              </a:solidFill>
              <a:latin typeface="Calibri"/>
              <a:ea typeface="ＭＳ Ｐゴシック"/>
              <a:cs typeface="Calibri"/>
            </a:endParaRPr>
          </a:p>
        </p:txBody>
      </p:sp>
      <p:grpSp>
        <p:nvGrpSpPr>
          <p:cNvPr id="15" name="Group 14"/>
          <p:cNvGrpSpPr/>
          <p:nvPr/>
        </p:nvGrpSpPr>
        <p:grpSpPr>
          <a:xfrm>
            <a:off x="4724400" y="1752600"/>
            <a:ext cx="1752600" cy="2590800"/>
            <a:chOff x="4724400" y="1676400"/>
            <a:chExt cx="1752600" cy="2590800"/>
          </a:xfrm>
        </p:grpSpPr>
        <p:sp>
          <p:nvSpPr>
            <p:cNvPr id="104" name="Trapezoid 103"/>
            <p:cNvSpPr/>
            <p:nvPr/>
          </p:nvSpPr>
          <p:spPr>
            <a:xfrm rot="5400000">
              <a:off x="4659072" y="3646728"/>
              <a:ext cx="762000" cy="174145"/>
            </a:xfrm>
            <a:prstGeom prst="trapezoid">
              <a:avLst/>
            </a:prstGeom>
            <a:solidFill>
              <a:srgbClr val="FFFFFF"/>
            </a:solidFill>
            <a:ln w="12700" cmpd="sng">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dirty="0">
                <a:solidFill>
                  <a:prstClr val="black"/>
                </a:solidFill>
                <a:latin typeface="Arial" pitchFamily="18" charset="0"/>
                <a:ea typeface="ＭＳ Ｐゴシック" pitchFamily="18" charset="-128"/>
                <a:cs typeface="ＭＳ Ｐゴシック" pitchFamily="18" charset="-128"/>
              </a:endParaRPr>
            </a:p>
          </p:txBody>
        </p:sp>
        <p:cxnSp>
          <p:nvCxnSpPr>
            <p:cNvPr id="5" name="Straight Connector 4"/>
            <p:cNvCxnSpPr/>
            <p:nvPr/>
          </p:nvCxnSpPr>
          <p:spPr bwMode="auto">
            <a:xfrm>
              <a:off x="6477000" y="3962400"/>
              <a:ext cx="0" cy="3048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09" name="Straight Connector 108"/>
            <p:cNvCxnSpPr/>
            <p:nvPr/>
          </p:nvCxnSpPr>
          <p:spPr bwMode="auto">
            <a:xfrm flipH="1">
              <a:off x="4724400" y="4267200"/>
              <a:ext cx="17526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V="1">
              <a:off x="4724400" y="1676400"/>
              <a:ext cx="0" cy="25908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19" name="Straight Connector 118"/>
            <p:cNvCxnSpPr/>
            <p:nvPr/>
          </p:nvCxnSpPr>
          <p:spPr bwMode="auto">
            <a:xfrm>
              <a:off x="4724400" y="3962400"/>
              <a:ext cx="228600" cy="0"/>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120" name="Straight Connector 119"/>
            <p:cNvCxnSpPr/>
            <p:nvPr/>
          </p:nvCxnSpPr>
          <p:spPr bwMode="auto">
            <a:xfrm>
              <a:off x="4724400" y="3048000"/>
              <a:ext cx="228600" cy="0"/>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grpSp>
      <p:cxnSp>
        <p:nvCxnSpPr>
          <p:cNvPr id="125" name="Straight Connector 124"/>
          <p:cNvCxnSpPr/>
          <p:nvPr/>
        </p:nvCxnSpPr>
        <p:spPr bwMode="auto">
          <a:xfrm flipV="1">
            <a:off x="4648200" y="1600200"/>
            <a:ext cx="0" cy="3048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6" name="Straight Connector 125"/>
          <p:cNvCxnSpPr/>
          <p:nvPr/>
        </p:nvCxnSpPr>
        <p:spPr bwMode="auto">
          <a:xfrm>
            <a:off x="4648200" y="3886200"/>
            <a:ext cx="304800" cy="0"/>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140" name="Straight Connector 139"/>
          <p:cNvCxnSpPr/>
          <p:nvPr/>
        </p:nvCxnSpPr>
        <p:spPr bwMode="auto">
          <a:xfrm>
            <a:off x="4648200" y="2971800"/>
            <a:ext cx="304800" cy="0"/>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sp>
        <p:nvSpPr>
          <p:cNvPr id="142" name="Trapezoid 141"/>
          <p:cNvSpPr/>
          <p:nvPr/>
        </p:nvSpPr>
        <p:spPr>
          <a:xfrm rot="5400000">
            <a:off x="4659073" y="1741728"/>
            <a:ext cx="762000" cy="174145"/>
          </a:xfrm>
          <a:prstGeom prst="trapezoid">
            <a:avLst/>
          </a:prstGeom>
          <a:solidFill>
            <a:srgbClr val="FFFFFF"/>
          </a:solidFill>
          <a:ln w="12700" cmpd="sng">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dirty="0">
              <a:solidFill>
                <a:prstClr val="black"/>
              </a:solidFill>
              <a:latin typeface="Arial" pitchFamily="18" charset="0"/>
              <a:ea typeface="ＭＳ Ｐゴシック" pitchFamily="18" charset="-128"/>
              <a:cs typeface="ＭＳ Ｐゴシック" pitchFamily="18" charset="-128"/>
            </a:endParaRPr>
          </a:p>
        </p:txBody>
      </p:sp>
      <p:cxnSp>
        <p:nvCxnSpPr>
          <p:cNvPr id="143" name="Straight Connector 142"/>
          <p:cNvCxnSpPr/>
          <p:nvPr/>
        </p:nvCxnSpPr>
        <p:spPr bwMode="auto">
          <a:xfrm>
            <a:off x="4724400" y="1752600"/>
            <a:ext cx="228600" cy="0"/>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144" name="Straight Connector 143"/>
          <p:cNvCxnSpPr/>
          <p:nvPr/>
        </p:nvCxnSpPr>
        <p:spPr bwMode="auto">
          <a:xfrm>
            <a:off x="4648200" y="1600200"/>
            <a:ext cx="304800" cy="0"/>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grpSp>
        <p:nvGrpSpPr>
          <p:cNvPr id="189" name="Group 188"/>
          <p:cNvGrpSpPr/>
          <p:nvPr/>
        </p:nvGrpSpPr>
        <p:grpSpPr>
          <a:xfrm>
            <a:off x="2514600" y="5715000"/>
            <a:ext cx="2286000" cy="457200"/>
            <a:chOff x="1524000" y="2667000"/>
            <a:chExt cx="2286000" cy="457200"/>
          </a:xfrm>
        </p:grpSpPr>
        <p:grpSp>
          <p:nvGrpSpPr>
            <p:cNvPr id="191" name="Group 190"/>
            <p:cNvGrpSpPr/>
            <p:nvPr/>
          </p:nvGrpSpPr>
          <p:grpSpPr>
            <a:xfrm>
              <a:off x="1524000" y="2667000"/>
              <a:ext cx="457200" cy="457200"/>
              <a:chOff x="1524000" y="2667000"/>
              <a:chExt cx="457200" cy="457200"/>
            </a:xfrm>
          </p:grpSpPr>
          <p:sp>
            <p:nvSpPr>
              <p:cNvPr id="223" name="Rectangle 222"/>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F</a:t>
                </a:r>
              </a:p>
            </p:txBody>
          </p:sp>
          <p:grpSp>
            <p:nvGrpSpPr>
              <p:cNvPr id="226" name="Group 225"/>
              <p:cNvGrpSpPr/>
              <p:nvPr/>
            </p:nvGrpSpPr>
            <p:grpSpPr>
              <a:xfrm>
                <a:off x="1904997" y="2667000"/>
                <a:ext cx="76200" cy="457200"/>
                <a:chOff x="7162800" y="2180537"/>
                <a:chExt cx="457201" cy="2110427"/>
              </a:xfrm>
            </p:grpSpPr>
            <p:sp>
              <p:nvSpPr>
                <p:cNvPr id="233" name="Rectangle 232"/>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34" name="Isosceles Triangle 233"/>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192" name="Group 191"/>
            <p:cNvGrpSpPr/>
            <p:nvPr/>
          </p:nvGrpSpPr>
          <p:grpSpPr>
            <a:xfrm>
              <a:off x="1981200" y="2667000"/>
              <a:ext cx="457200" cy="457200"/>
              <a:chOff x="1524000" y="2667000"/>
              <a:chExt cx="457200" cy="457200"/>
            </a:xfrm>
          </p:grpSpPr>
          <p:sp>
            <p:nvSpPr>
              <p:cNvPr id="215" name="Rectangle 214"/>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a:t>
                </a:r>
              </a:p>
            </p:txBody>
          </p:sp>
          <p:grpSp>
            <p:nvGrpSpPr>
              <p:cNvPr id="216" name="Group 215"/>
              <p:cNvGrpSpPr/>
              <p:nvPr/>
            </p:nvGrpSpPr>
            <p:grpSpPr>
              <a:xfrm>
                <a:off x="1904997" y="2667000"/>
                <a:ext cx="76200" cy="457200"/>
                <a:chOff x="7162800" y="2180537"/>
                <a:chExt cx="457201" cy="2110427"/>
              </a:xfrm>
            </p:grpSpPr>
            <p:sp>
              <p:nvSpPr>
                <p:cNvPr id="217" name="Rectangle 216"/>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22" name="Isosceles Triangle 221"/>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193" name="Group 192"/>
            <p:cNvGrpSpPr/>
            <p:nvPr/>
          </p:nvGrpSpPr>
          <p:grpSpPr>
            <a:xfrm>
              <a:off x="2438400" y="2667000"/>
              <a:ext cx="457200" cy="457200"/>
              <a:chOff x="1524000" y="2667000"/>
              <a:chExt cx="457200" cy="457200"/>
            </a:xfrm>
          </p:grpSpPr>
          <p:sp>
            <p:nvSpPr>
              <p:cNvPr id="209" name="Rectangle 208"/>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X</a:t>
                </a:r>
              </a:p>
            </p:txBody>
          </p:sp>
          <p:grpSp>
            <p:nvGrpSpPr>
              <p:cNvPr id="211" name="Group 210"/>
              <p:cNvGrpSpPr/>
              <p:nvPr/>
            </p:nvGrpSpPr>
            <p:grpSpPr>
              <a:xfrm>
                <a:off x="1904997" y="2667000"/>
                <a:ext cx="76200" cy="457200"/>
                <a:chOff x="7162800" y="2180537"/>
                <a:chExt cx="457201" cy="2110427"/>
              </a:xfrm>
            </p:grpSpPr>
            <p:sp>
              <p:nvSpPr>
                <p:cNvPr id="212" name="Rectangle 211"/>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14" name="Isosceles Triangle 213"/>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194" name="Group 193"/>
            <p:cNvGrpSpPr/>
            <p:nvPr/>
          </p:nvGrpSpPr>
          <p:grpSpPr>
            <a:xfrm>
              <a:off x="2895600" y="2667000"/>
              <a:ext cx="457200" cy="457200"/>
              <a:chOff x="1524000" y="2667000"/>
              <a:chExt cx="457200" cy="457200"/>
            </a:xfrm>
          </p:grpSpPr>
          <p:sp>
            <p:nvSpPr>
              <p:cNvPr id="205" name="Rectangle 204"/>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M</a:t>
                </a:r>
              </a:p>
            </p:txBody>
          </p:sp>
          <p:grpSp>
            <p:nvGrpSpPr>
              <p:cNvPr id="206" name="Group 205"/>
              <p:cNvGrpSpPr/>
              <p:nvPr/>
            </p:nvGrpSpPr>
            <p:grpSpPr>
              <a:xfrm>
                <a:off x="1904997" y="2667000"/>
                <a:ext cx="76200" cy="457200"/>
                <a:chOff x="7162800" y="2180537"/>
                <a:chExt cx="457201" cy="2110427"/>
              </a:xfrm>
            </p:grpSpPr>
            <p:sp>
              <p:nvSpPr>
                <p:cNvPr id="207" name="Rectangle 206"/>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08" name="Isosceles Triangle 207"/>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195" name="Group 194"/>
            <p:cNvGrpSpPr/>
            <p:nvPr/>
          </p:nvGrpSpPr>
          <p:grpSpPr>
            <a:xfrm>
              <a:off x="3352800" y="2667000"/>
              <a:ext cx="457200" cy="457200"/>
              <a:chOff x="1524000" y="2667000"/>
              <a:chExt cx="457200" cy="457200"/>
            </a:xfrm>
          </p:grpSpPr>
          <p:sp>
            <p:nvSpPr>
              <p:cNvPr id="196" name="Rectangle 195"/>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W</a:t>
                </a:r>
              </a:p>
            </p:txBody>
          </p:sp>
          <p:grpSp>
            <p:nvGrpSpPr>
              <p:cNvPr id="197" name="Group 196"/>
              <p:cNvGrpSpPr/>
              <p:nvPr/>
            </p:nvGrpSpPr>
            <p:grpSpPr>
              <a:xfrm>
                <a:off x="1904997" y="2667000"/>
                <a:ext cx="76200" cy="457200"/>
                <a:chOff x="7162800" y="2180537"/>
                <a:chExt cx="457201" cy="2110427"/>
              </a:xfrm>
            </p:grpSpPr>
            <p:sp>
              <p:nvSpPr>
                <p:cNvPr id="202" name="Rectangle 201"/>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03" name="Isosceles Triangle 202"/>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grpSp>
        <p:nvGrpSpPr>
          <p:cNvPr id="152" name="Group 151"/>
          <p:cNvGrpSpPr/>
          <p:nvPr/>
        </p:nvGrpSpPr>
        <p:grpSpPr>
          <a:xfrm>
            <a:off x="2971800" y="6172200"/>
            <a:ext cx="2286000" cy="457200"/>
            <a:chOff x="1524000" y="2667000"/>
            <a:chExt cx="2286000" cy="457200"/>
          </a:xfrm>
        </p:grpSpPr>
        <p:grpSp>
          <p:nvGrpSpPr>
            <p:cNvPr id="159" name="Group 158"/>
            <p:cNvGrpSpPr/>
            <p:nvPr/>
          </p:nvGrpSpPr>
          <p:grpSpPr>
            <a:xfrm>
              <a:off x="1524000" y="2667000"/>
              <a:ext cx="457200" cy="457200"/>
              <a:chOff x="1524000" y="2667000"/>
              <a:chExt cx="457200" cy="457200"/>
            </a:xfrm>
          </p:grpSpPr>
          <p:sp>
            <p:nvSpPr>
              <p:cNvPr id="185" name="Rectangle 184"/>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F</a:t>
                </a:r>
              </a:p>
            </p:txBody>
          </p:sp>
          <p:grpSp>
            <p:nvGrpSpPr>
              <p:cNvPr id="186" name="Group 185"/>
              <p:cNvGrpSpPr/>
              <p:nvPr/>
            </p:nvGrpSpPr>
            <p:grpSpPr>
              <a:xfrm>
                <a:off x="1904997" y="2667000"/>
                <a:ext cx="76200" cy="457200"/>
                <a:chOff x="7162800" y="2180537"/>
                <a:chExt cx="457201" cy="2110427"/>
              </a:xfrm>
            </p:grpSpPr>
            <p:sp>
              <p:nvSpPr>
                <p:cNvPr id="187" name="Rectangle 186"/>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88" name="Isosceles Triangle 187"/>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160" name="Group 159"/>
            <p:cNvGrpSpPr/>
            <p:nvPr/>
          </p:nvGrpSpPr>
          <p:grpSpPr>
            <a:xfrm>
              <a:off x="1981200" y="2667000"/>
              <a:ext cx="457200" cy="457200"/>
              <a:chOff x="1524000" y="2667000"/>
              <a:chExt cx="457200" cy="457200"/>
            </a:xfrm>
          </p:grpSpPr>
          <p:sp>
            <p:nvSpPr>
              <p:cNvPr id="180" name="Rectangle 179"/>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a:t>
                </a:r>
              </a:p>
            </p:txBody>
          </p:sp>
          <p:grpSp>
            <p:nvGrpSpPr>
              <p:cNvPr id="182" name="Group 181"/>
              <p:cNvGrpSpPr/>
              <p:nvPr/>
            </p:nvGrpSpPr>
            <p:grpSpPr>
              <a:xfrm>
                <a:off x="1904997" y="2667000"/>
                <a:ext cx="76200" cy="457200"/>
                <a:chOff x="7162800" y="2180537"/>
                <a:chExt cx="457201" cy="2110427"/>
              </a:xfrm>
            </p:grpSpPr>
            <p:sp>
              <p:nvSpPr>
                <p:cNvPr id="183" name="Rectangle 182"/>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84" name="Isosceles Triangle 183"/>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161" name="Group 160"/>
            <p:cNvGrpSpPr/>
            <p:nvPr/>
          </p:nvGrpSpPr>
          <p:grpSpPr>
            <a:xfrm>
              <a:off x="2438400" y="2667000"/>
              <a:ext cx="457200" cy="457200"/>
              <a:chOff x="1524000" y="2667000"/>
              <a:chExt cx="457200" cy="457200"/>
            </a:xfrm>
          </p:grpSpPr>
          <p:sp>
            <p:nvSpPr>
              <p:cNvPr id="173" name="Rectangle 172"/>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X</a:t>
                </a:r>
              </a:p>
            </p:txBody>
          </p:sp>
          <p:grpSp>
            <p:nvGrpSpPr>
              <p:cNvPr id="177" name="Group 176"/>
              <p:cNvGrpSpPr/>
              <p:nvPr/>
            </p:nvGrpSpPr>
            <p:grpSpPr>
              <a:xfrm>
                <a:off x="1904997" y="2667000"/>
                <a:ext cx="76200" cy="457200"/>
                <a:chOff x="7162800" y="2180537"/>
                <a:chExt cx="457201" cy="2110427"/>
              </a:xfrm>
            </p:grpSpPr>
            <p:sp>
              <p:nvSpPr>
                <p:cNvPr id="178" name="Rectangle 177"/>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79" name="Isosceles Triangle 178"/>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162" name="Group 161"/>
            <p:cNvGrpSpPr/>
            <p:nvPr/>
          </p:nvGrpSpPr>
          <p:grpSpPr>
            <a:xfrm>
              <a:off x="2895600" y="2667000"/>
              <a:ext cx="457200" cy="457200"/>
              <a:chOff x="1524000" y="2667000"/>
              <a:chExt cx="457200" cy="457200"/>
            </a:xfrm>
          </p:grpSpPr>
          <p:sp>
            <p:nvSpPr>
              <p:cNvPr id="169" name="Rectangle 168"/>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M</a:t>
                </a:r>
              </a:p>
            </p:txBody>
          </p:sp>
          <p:grpSp>
            <p:nvGrpSpPr>
              <p:cNvPr id="170" name="Group 169"/>
              <p:cNvGrpSpPr/>
              <p:nvPr/>
            </p:nvGrpSpPr>
            <p:grpSpPr>
              <a:xfrm>
                <a:off x="1904997" y="2667000"/>
                <a:ext cx="76200" cy="457200"/>
                <a:chOff x="7162800" y="2180537"/>
                <a:chExt cx="457201" cy="2110427"/>
              </a:xfrm>
            </p:grpSpPr>
            <p:sp>
              <p:nvSpPr>
                <p:cNvPr id="171" name="Rectangle 170"/>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72" name="Isosceles Triangle 171"/>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163" name="Group 162"/>
            <p:cNvGrpSpPr/>
            <p:nvPr/>
          </p:nvGrpSpPr>
          <p:grpSpPr>
            <a:xfrm>
              <a:off x="3352800" y="2667000"/>
              <a:ext cx="457200" cy="457200"/>
              <a:chOff x="1524000" y="2667000"/>
              <a:chExt cx="457200" cy="457200"/>
            </a:xfrm>
          </p:grpSpPr>
          <p:sp>
            <p:nvSpPr>
              <p:cNvPr id="164" name="Rectangle 163"/>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W</a:t>
                </a:r>
              </a:p>
            </p:txBody>
          </p:sp>
          <p:grpSp>
            <p:nvGrpSpPr>
              <p:cNvPr id="166" name="Group 165"/>
              <p:cNvGrpSpPr/>
              <p:nvPr/>
            </p:nvGrpSpPr>
            <p:grpSpPr>
              <a:xfrm>
                <a:off x="1904997" y="2667000"/>
                <a:ext cx="76200" cy="457200"/>
                <a:chOff x="7162800" y="2180537"/>
                <a:chExt cx="457201" cy="2110427"/>
              </a:xfrm>
            </p:grpSpPr>
            <p:sp>
              <p:nvSpPr>
                <p:cNvPr id="167" name="Rectangle 166"/>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168" name="Isosceles Triangle 167"/>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cxnSp>
        <p:nvCxnSpPr>
          <p:cNvPr id="151" name="Curved Connector 150"/>
          <p:cNvCxnSpPr>
            <a:stCxn id="205" idx="1"/>
          </p:cNvCxnSpPr>
          <p:nvPr/>
        </p:nvCxnSpPr>
        <p:spPr bwMode="auto">
          <a:xfrm rot="10800000" flipH="1" flipV="1">
            <a:off x="3886200" y="5943600"/>
            <a:ext cx="228600" cy="457200"/>
          </a:xfrm>
          <a:prstGeom prst="curvedConnector4">
            <a:avLst>
              <a:gd name="adj1" fmla="val 25926"/>
              <a:gd name="adj2" fmla="val 97222"/>
            </a:avLst>
          </a:prstGeom>
          <a:solidFill>
            <a:schemeClr val="accent1"/>
          </a:solidFill>
          <a:ln w="28575" cap="flat" cmpd="sng" algn="ctr">
            <a:solidFill>
              <a:srgbClr val="FF0000"/>
            </a:solidFill>
            <a:prstDash val="solid"/>
            <a:round/>
            <a:headEnd type="none"/>
            <a:tailEnd type="arrow"/>
          </a:ln>
          <a:effectLst/>
        </p:spPr>
      </p:cxnSp>
      <p:grpSp>
        <p:nvGrpSpPr>
          <p:cNvPr id="242" name="Group 241"/>
          <p:cNvGrpSpPr/>
          <p:nvPr/>
        </p:nvGrpSpPr>
        <p:grpSpPr>
          <a:xfrm>
            <a:off x="2057400" y="5257800"/>
            <a:ext cx="2286000" cy="457200"/>
            <a:chOff x="1524000" y="2667000"/>
            <a:chExt cx="2286000" cy="457200"/>
          </a:xfrm>
        </p:grpSpPr>
        <p:grpSp>
          <p:nvGrpSpPr>
            <p:cNvPr id="243" name="Group 242"/>
            <p:cNvGrpSpPr/>
            <p:nvPr/>
          </p:nvGrpSpPr>
          <p:grpSpPr>
            <a:xfrm>
              <a:off x="1524000" y="2667000"/>
              <a:ext cx="457200" cy="457200"/>
              <a:chOff x="1524000" y="2667000"/>
              <a:chExt cx="457200" cy="457200"/>
            </a:xfrm>
          </p:grpSpPr>
          <p:sp>
            <p:nvSpPr>
              <p:cNvPr id="270" name="Rectangle 269"/>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F</a:t>
                </a:r>
              </a:p>
            </p:txBody>
          </p:sp>
          <p:grpSp>
            <p:nvGrpSpPr>
              <p:cNvPr id="271" name="Group 270"/>
              <p:cNvGrpSpPr/>
              <p:nvPr/>
            </p:nvGrpSpPr>
            <p:grpSpPr>
              <a:xfrm>
                <a:off x="1904997" y="2667000"/>
                <a:ext cx="76200" cy="457200"/>
                <a:chOff x="7162800" y="2180537"/>
                <a:chExt cx="457201" cy="2110427"/>
              </a:xfrm>
            </p:grpSpPr>
            <p:sp>
              <p:nvSpPr>
                <p:cNvPr id="272" name="Rectangle 271"/>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73" name="Isosceles Triangle 272"/>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244" name="Group 243"/>
            <p:cNvGrpSpPr/>
            <p:nvPr/>
          </p:nvGrpSpPr>
          <p:grpSpPr>
            <a:xfrm>
              <a:off x="1981200" y="2667000"/>
              <a:ext cx="457200" cy="457200"/>
              <a:chOff x="1524000" y="2667000"/>
              <a:chExt cx="457200" cy="457200"/>
            </a:xfrm>
          </p:grpSpPr>
          <p:sp>
            <p:nvSpPr>
              <p:cNvPr id="265" name="Rectangle 264"/>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a:t>
                </a:r>
              </a:p>
            </p:txBody>
          </p:sp>
          <p:grpSp>
            <p:nvGrpSpPr>
              <p:cNvPr id="267" name="Group 266"/>
              <p:cNvGrpSpPr/>
              <p:nvPr/>
            </p:nvGrpSpPr>
            <p:grpSpPr>
              <a:xfrm>
                <a:off x="1904997" y="2667000"/>
                <a:ext cx="76200" cy="457200"/>
                <a:chOff x="7162800" y="2180537"/>
                <a:chExt cx="457201" cy="2110427"/>
              </a:xfrm>
            </p:grpSpPr>
            <p:sp>
              <p:nvSpPr>
                <p:cNvPr id="268" name="Rectangle 267"/>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69" name="Isosceles Triangle 268"/>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245" name="Group 244"/>
            <p:cNvGrpSpPr/>
            <p:nvPr/>
          </p:nvGrpSpPr>
          <p:grpSpPr>
            <a:xfrm>
              <a:off x="2438400" y="2667000"/>
              <a:ext cx="457200" cy="457200"/>
              <a:chOff x="1524000" y="2667000"/>
              <a:chExt cx="457200" cy="457200"/>
            </a:xfrm>
          </p:grpSpPr>
          <p:sp>
            <p:nvSpPr>
              <p:cNvPr id="260" name="Rectangle 259"/>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X</a:t>
                </a:r>
              </a:p>
            </p:txBody>
          </p:sp>
          <p:grpSp>
            <p:nvGrpSpPr>
              <p:cNvPr id="261" name="Group 260"/>
              <p:cNvGrpSpPr/>
              <p:nvPr/>
            </p:nvGrpSpPr>
            <p:grpSpPr>
              <a:xfrm>
                <a:off x="1904997" y="2667000"/>
                <a:ext cx="76200" cy="457200"/>
                <a:chOff x="7162800" y="2180537"/>
                <a:chExt cx="457201" cy="2110427"/>
              </a:xfrm>
            </p:grpSpPr>
            <p:sp>
              <p:nvSpPr>
                <p:cNvPr id="262" name="Rectangle 261"/>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63" name="Isosceles Triangle 262"/>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247" name="Group 246"/>
            <p:cNvGrpSpPr/>
            <p:nvPr/>
          </p:nvGrpSpPr>
          <p:grpSpPr>
            <a:xfrm>
              <a:off x="2895600" y="2667000"/>
              <a:ext cx="457200" cy="457200"/>
              <a:chOff x="1524000" y="2667000"/>
              <a:chExt cx="457200" cy="457200"/>
            </a:xfrm>
          </p:grpSpPr>
          <p:sp>
            <p:nvSpPr>
              <p:cNvPr id="255" name="Rectangle 254"/>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M</a:t>
                </a:r>
              </a:p>
            </p:txBody>
          </p:sp>
          <p:grpSp>
            <p:nvGrpSpPr>
              <p:cNvPr id="256" name="Group 255"/>
              <p:cNvGrpSpPr/>
              <p:nvPr/>
            </p:nvGrpSpPr>
            <p:grpSpPr>
              <a:xfrm>
                <a:off x="1904997" y="2667000"/>
                <a:ext cx="76200" cy="457200"/>
                <a:chOff x="7162800" y="2180537"/>
                <a:chExt cx="457201" cy="2110427"/>
              </a:xfrm>
            </p:grpSpPr>
            <p:sp>
              <p:nvSpPr>
                <p:cNvPr id="258" name="Rectangle 257"/>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59" name="Isosceles Triangle 258"/>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248" name="Group 247"/>
            <p:cNvGrpSpPr/>
            <p:nvPr/>
          </p:nvGrpSpPr>
          <p:grpSpPr>
            <a:xfrm>
              <a:off x="3352800" y="2667000"/>
              <a:ext cx="457200" cy="457200"/>
              <a:chOff x="1524000" y="2667000"/>
              <a:chExt cx="457200" cy="457200"/>
            </a:xfrm>
          </p:grpSpPr>
          <p:sp>
            <p:nvSpPr>
              <p:cNvPr id="249" name="Rectangle 248"/>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W</a:t>
                </a:r>
              </a:p>
            </p:txBody>
          </p:sp>
          <p:grpSp>
            <p:nvGrpSpPr>
              <p:cNvPr id="250" name="Group 249"/>
              <p:cNvGrpSpPr/>
              <p:nvPr/>
            </p:nvGrpSpPr>
            <p:grpSpPr>
              <a:xfrm>
                <a:off x="1904997" y="2667000"/>
                <a:ext cx="76200" cy="457200"/>
                <a:chOff x="7162800" y="2180537"/>
                <a:chExt cx="457201" cy="2110427"/>
              </a:xfrm>
            </p:grpSpPr>
            <p:sp>
              <p:nvSpPr>
                <p:cNvPr id="251" name="Rectangle 250"/>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53" name="Isosceles Triangle 252"/>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cxnSp>
        <p:nvCxnSpPr>
          <p:cNvPr id="275" name="Curved Connector 274"/>
          <p:cNvCxnSpPr>
            <a:stCxn id="249" idx="1"/>
          </p:cNvCxnSpPr>
          <p:nvPr/>
        </p:nvCxnSpPr>
        <p:spPr bwMode="auto">
          <a:xfrm rot="10800000" flipH="1" flipV="1">
            <a:off x="3886200" y="5486400"/>
            <a:ext cx="152400" cy="838200"/>
          </a:xfrm>
          <a:prstGeom prst="curvedConnector4">
            <a:avLst>
              <a:gd name="adj1" fmla="val 31898"/>
              <a:gd name="adj2" fmla="val 58252"/>
            </a:avLst>
          </a:prstGeom>
          <a:solidFill>
            <a:schemeClr val="accent1"/>
          </a:solidFill>
          <a:ln w="28575" cap="flat" cmpd="sng" algn="ctr">
            <a:solidFill>
              <a:srgbClr val="FF0000"/>
            </a:solidFill>
            <a:prstDash val="solid"/>
            <a:round/>
            <a:headEnd type="none"/>
            <a:tailEnd type="arrow"/>
          </a:ln>
          <a:effectLst/>
        </p:spPr>
      </p:cxnSp>
      <p:grpSp>
        <p:nvGrpSpPr>
          <p:cNvPr id="276" name="Group 275"/>
          <p:cNvGrpSpPr/>
          <p:nvPr/>
        </p:nvGrpSpPr>
        <p:grpSpPr>
          <a:xfrm>
            <a:off x="1600200" y="4800600"/>
            <a:ext cx="2286000" cy="457200"/>
            <a:chOff x="1524000" y="2667000"/>
            <a:chExt cx="2286000" cy="457200"/>
          </a:xfrm>
        </p:grpSpPr>
        <p:grpSp>
          <p:nvGrpSpPr>
            <p:cNvPr id="278" name="Group 277"/>
            <p:cNvGrpSpPr/>
            <p:nvPr/>
          </p:nvGrpSpPr>
          <p:grpSpPr>
            <a:xfrm>
              <a:off x="1524000" y="2667000"/>
              <a:ext cx="457200" cy="457200"/>
              <a:chOff x="1524000" y="2667000"/>
              <a:chExt cx="457200" cy="457200"/>
            </a:xfrm>
          </p:grpSpPr>
          <p:sp>
            <p:nvSpPr>
              <p:cNvPr id="316" name="Rectangle 315"/>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F</a:t>
                </a:r>
              </a:p>
            </p:txBody>
          </p:sp>
          <p:grpSp>
            <p:nvGrpSpPr>
              <p:cNvPr id="317" name="Group 316"/>
              <p:cNvGrpSpPr/>
              <p:nvPr/>
            </p:nvGrpSpPr>
            <p:grpSpPr>
              <a:xfrm>
                <a:off x="1904997" y="2667000"/>
                <a:ext cx="76200" cy="457200"/>
                <a:chOff x="7162800" y="2180537"/>
                <a:chExt cx="457201" cy="2110427"/>
              </a:xfrm>
            </p:grpSpPr>
            <p:sp>
              <p:nvSpPr>
                <p:cNvPr id="318" name="Rectangle 317"/>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319" name="Isosceles Triangle 318"/>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279" name="Group 278"/>
            <p:cNvGrpSpPr/>
            <p:nvPr/>
          </p:nvGrpSpPr>
          <p:grpSpPr>
            <a:xfrm>
              <a:off x="1981200" y="2667000"/>
              <a:ext cx="457200" cy="457200"/>
              <a:chOff x="1524000" y="2667000"/>
              <a:chExt cx="457200" cy="457200"/>
            </a:xfrm>
          </p:grpSpPr>
          <p:sp>
            <p:nvSpPr>
              <p:cNvPr id="312" name="Rectangle 311"/>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D</a:t>
                </a:r>
              </a:p>
            </p:txBody>
          </p:sp>
          <p:grpSp>
            <p:nvGrpSpPr>
              <p:cNvPr id="313" name="Group 312"/>
              <p:cNvGrpSpPr/>
              <p:nvPr/>
            </p:nvGrpSpPr>
            <p:grpSpPr>
              <a:xfrm>
                <a:off x="1904997" y="2667000"/>
                <a:ext cx="76200" cy="457200"/>
                <a:chOff x="7162800" y="2180537"/>
                <a:chExt cx="457201" cy="2110427"/>
              </a:xfrm>
            </p:grpSpPr>
            <p:sp>
              <p:nvSpPr>
                <p:cNvPr id="314" name="Rectangle 313"/>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315" name="Isosceles Triangle 314"/>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280" name="Group 279"/>
            <p:cNvGrpSpPr/>
            <p:nvPr/>
          </p:nvGrpSpPr>
          <p:grpSpPr>
            <a:xfrm>
              <a:off x="2438400" y="2667000"/>
              <a:ext cx="457200" cy="457200"/>
              <a:chOff x="1524000" y="2667000"/>
              <a:chExt cx="457200" cy="457200"/>
            </a:xfrm>
          </p:grpSpPr>
          <p:sp>
            <p:nvSpPr>
              <p:cNvPr id="298" name="Rectangle 297"/>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X</a:t>
                </a:r>
              </a:p>
            </p:txBody>
          </p:sp>
          <p:grpSp>
            <p:nvGrpSpPr>
              <p:cNvPr id="304" name="Group 303"/>
              <p:cNvGrpSpPr/>
              <p:nvPr/>
            </p:nvGrpSpPr>
            <p:grpSpPr>
              <a:xfrm>
                <a:off x="1904997" y="2667000"/>
                <a:ext cx="76200" cy="457200"/>
                <a:chOff x="7162800" y="2180537"/>
                <a:chExt cx="457201" cy="2110427"/>
              </a:xfrm>
            </p:grpSpPr>
            <p:sp>
              <p:nvSpPr>
                <p:cNvPr id="310" name="Rectangle 309"/>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311" name="Isosceles Triangle 310"/>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281" name="Group 280"/>
            <p:cNvGrpSpPr/>
            <p:nvPr/>
          </p:nvGrpSpPr>
          <p:grpSpPr>
            <a:xfrm>
              <a:off x="2895600" y="2667000"/>
              <a:ext cx="457200" cy="457200"/>
              <a:chOff x="1524000" y="2667000"/>
              <a:chExt cx="457200" cy="457200"/>
            </a:xfrm>
          </p:grpSpPr>
          <p:sp>
            <p:nvSpPr>
              <p:cNvPr id="293" name="Rectangle 292"/>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M</a:t>
                </a:r>
              </a:p>
            </p:txBody>
          </p:sp>
          <p:grpSp>
            <p:nvGrpSpPr>
              <p:cNvPr id="295" name="Group 294"/>
              <p:cNvGrpSpPr/>
              <p:nvPr/>
            </p:nvGrpSpPr>
            <p:grpSpPr>
              <a:xfrm>
                <a:off x="1904997" y="2667000"/>
                <a:ext cx="76200" cy="457200"/>
                <a:chOff x="7162800" y="2180537"/>
                <a:chExt cx="457201" cy="2110427"/>
              </a:xfrm>
            </p:grpSpPr>
            <p:sp>
              <p:nvSpPr>
                <p:cNvPr id="296" name="Rectangle 295"/>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97" name="Isosceles Triangle 296"/>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nvGrpSpPr>
            <p:cNvPr id="283" name="Group 282"/>
            <p:cNvGrpSpPr/>
            <p:nvPr/>
          </p:nvGrpSpPr>
          <p:grpSpPr>
            <a:xfrm>
              <a:off x="3352800" y="2667000"/>
              <a:ext cx="457200" cy="457200"/>
              <a:chOff x="1524000" y="2667000"/>
              <a:chExt cx="457200" cy="457200"/>
            </a:xfrm>
          </p:grpSpPr>
          <p:sp>
            <p:nvSpPr>
              <p:cNvPr id="284" name="Rectangle 283"/>
              <p:cNvSpPr/>
              <p:nvPr/>
            </p:nvSpPr>
            <p:spPr>
              <a:xfrm>
                <a:off x="1524000" y="2667000"/>
                <a:ext cx="457200"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r>
                  <a:rPr lang="en-US" sz="2000" dirty="0">
                    <a:solidFill>
                      <a:prstClr val="black"/>
                    </a:solidFill>
                    <a:latin typeface="Calibri"/>
                    <a:ea typeface="ＭＳ Ｐゴシック" pitchFamily="18" charset="-128"/>
                    <a:cs typeface="Calibri"/>
                  </a:rPr>
                  <a:t>W</a:t>
                </a:r>
              </a:p>
            </p:txBody>
          </p:sp>
          <p:grpSp>
            <p:nvGrpSpPr>
              <p:cNvPr id="285" name="Group 284"/>
              <p:cNvGrpSpPr/>
              <p:nvPr/>
            </p:nvGrpSpPr>
            <p:grpSpPr>
              <a:xfrm>
                <a:off x="1904997" y="2667000"/>
                <a:ext cx="76200" cy="457200"/>
                <a:chOff x="7162800" y="2180537"/>
                <a:chExt cx="457201" cy="2110427"/>
              </a:xfrm>
            </p:grpSpPr>
            <p:sp>
              <p:nvSpPr>
                <p:cNvPr id="290" name="Rectangle 289"/>
                <p:cNvSpPr/>
                <p:nvPr/>
              </p:nvSpPr>
              <p:spPr>
                <a:xfrm rot="16200000">
                  <a:off x="6348069" y="2995269"/>
                  <a:ext cx="2086663" cy="457200"/>
                </a:xfrm>
                <a:prstGeom prst="rect">
                  <a:avLst/>
                </a:prstGeom>
                <a:solidFill>
                  <a:srgbClr val="FFFFFF"/>
                </a:solidFill>
                <a:ln w="12700" cmpd="sng">
                  <a:solidFill>
                    <a:srgbClr val="00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0"/>
                    </a:spcBef>
                  </a:pPr>
                  <a:endParaRPr lang="en-US" sz="2000" dirty="0">
                    <a:solidFill>
                      <a:prstClr val="black"/>
                    </a:solidFill>
                    <a:latin typeface="Calibri"/>
                    <a:ea typeface="ＭＳ Ｐゴシック" pitchFamily="18" charset="-128"/>
                    <a:cs typeface="Calibri"/>
                  </a:endParaRPr>
                </a:p>
              </p:txBody>
            </p:sp>
            <p:sp>
              <p:nvSpPr>
                <p:cNvPr id="292" name="Isosceles Triangle 291"/>
                <p:cNvSpPr/>
                <p:nvPr/>
              </p:nvSpPr>
              <p:spPr>
                <a:xfrm>
                  <a:off x="7162800" y="3962989"/>
                  <a:ext cx="457200" cy="327975"/>
                </a:xfrm>
                <a:prstGeom prst="triangle">
                  <a:avLst/>
                </a:prstGeom>
                <a:solidFill>
                  <a:srgbClr val="FFFFFF"/>
                </a:solidFill>
                <a:ln w="12700" cmpd="sng">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0"/>
                    </a:spcBef>
                  </a:pPr>
                  <a:endParaRPr lang="en-US" sz="2400">
                    <a:solidFill>
                      <a:prstClr val="black"/>
                    </a:solidFill>
                    <a:latin typeface="Arial" pitchFamily="18" charset="0"/>
                    <a:ea typeface="ＭＳ Ｐゴシック" pitchFamily="18" charset="-128"/>
                    <a:cs typeface="ＭＳ Ｐゴシック" pitchFamily="18" charset="-128"/>
                  </a:endParaRPr>
                </a:p>
              </p:txBody>
            </p:sp>
          </p:grpSp>
        </p:grpSp>
      </p:grpSp>
      <p:sp>
        <p:nvSpPr>
          <p:cNvPr id="40" name="TextBox 39"/>
          <p:cNvSpPr txBox="1"/>
          <p:nvPr/>
        </p:nvSpPr>
        <p:spPr>
          <a:xfrm>
            <a:off x="5562600" y="5029200"/>
            <a:ext cx="3429000" cy="1477328"/>
          </a:xfrm>
          <a:prstGeom prst="rect">
            <a:avLst/>
          </a:prstGeom>
          <a:noFill/>
        </p:spPr>
        <p:txBody>
          <a:bodyPr wrap="square" rtlCol="0">
            <a:spAutoFit/>
          </a:bodyPr>
          <a:lstStyle/>
          <a:p>
            <a:pPr eaLnBrk="1" hangingPunct="1">
              <a:spcBef>
                <a:spcPct val="0"/>
              </a:spcBef>
            </a:pPr>
            <a:r>
              <a:rPr lang="en-US" sz="1800" i="1" dirty="0">
                <a:solidFill>
                  <a:prstClr val="black"/>
                </a:solidFill>
                <a:latin typeface="Calibri"/>
                <a:ea typeface="ＭＳ Ｐゴシック"/>
                <a:cs typeface="Calibri"/>
              </a:rPr>
              <a:t>[ Assumes data written to registers in a W cycle is readable in parallel D cycle (dotted line). Extra write data register and bypass paths required if this is not possible. ]</a:t>
            </a:r>
          </a:p>
        </p:txBody>
      </p:sp>
      <p:cxnSp>
        <p:nvCxnSpPr>
          <p:cNvPr id="320" name="Curved Connector 319"/>
          <p:cNvCxnSpPr>
            <a:endCxn id="183" idx="0"/>
          </p:cNvCxnSpPr>
          <p:nvPr/>
        </p:nvCxnSpPr>
        <p:spPr bwMode="auto">
          <a:xfrm rot="16200000" flipH="1">
            <a:off x="3049287" y="5637516"/>
            <a:ext cx="1216624" cy="304795"/>
          </a:xfrm>
          <a:prstGeom prst="curvedConnector2">
            <a:avLst/>
          </a:prstGeom>
          <a:solidFill>
            <a:schemeClr val="accent1"/>
          </a:solidFill>
          <a:ln w="28575" cap="flat" cmpd="sng" algn="ctr">
            <a:solidFill>
              <a:srgbClr val="FF0000"/>
            </a:solidFill>
            <a:prstDash val="sysDash"/>
            <a:round/>
            <a:headEnd type="none"/>
            <a:tailEnd type="arrow"/>
          </a:ln>
          <a:effectLst/>
        </p:spPr>
      </p:cxnSp>
      <p:sp>
        <p:nvSpPr>
          <p:cNvPr id="4" name="日期占位符 3"/>
          <p:cNvSpPr>
            <a:spLocks noGrp="1"/>
          </p:cNvSpPr>
          <p:nvPr>
            <p:ph type="dt" sz="half" idx="10"/>
          </p:nvPr>
        </p:nvSpPr>
        <p:spPr/>
        <p:txBody>
          <a:bodyPr/>
          <a:lstStyle/>
          <a:p>
            <a:pPr>
              <a:defRPr/>
            </a:pPr>
            <a:fld id="{68A00EFF-909B-449A-B98A-E77E2E46CF13}" type="datetime1">
              <a:rPr lang="zh-CN" altLang="en-US" smtClean="0"/>
              <a:t>2021/11/7</a:t>
            </a:fld>
            <a:endParaRPr lang="en-US" altLang="zh-CN"/>
          </a:p>
        </p:txBody>
      </p:sp>
      <p:sp>
        <p:nvSpPr>
          <p:cNvPr id="6" name="页脚占位符 5"/>
          <p:cNvSpPr>
            <a:spLocks noGrp="1"/>
          </p:cNvSpPr>
          <p:nvPr>
            <p:ph type="ftr" sz="quarter" idx="11"/>
          </p:nvPr>
        </p:nvSpPr>
        <p:spPr/>
        <p:txBody>
          <a:bodyPr/>
          <a:lstStyle/>
          <a:p>
            <a:pPr>
              <a:defRPr/>
            </a:pPr>
            <a:r>
              <a:rPr lang="zh-CN" altLang="en-US" smtClean="0"/>
              <a:t>余腊生   版权所有，违者必究</a:t>
            </a:r>
            <a:endParaRPr lang="zh-CN" altLang="en-US"/>
          </a:p>
        </p:txBody>
      </p:sp>
      <p:sp>
        <p:nvSpPr>
          <p:cNvPr id="8" name="灯片编号占位符 7"/>
          <p:cNvSpPr>
            <a:spLocks noGrp="1"/>
          </p:cNvSpPr>
          <p:nvPr>
            <p:ph type="sldNum" sz="quarter" idx="12"/>
          </p:nvPr>
        </p:nvSpPr>
        <p:spPr/>
        <p:txBody>
          <a:bodyPr/>
          <a:lstStyle/>
          <a:p>
            <a:pPr>
              <a:defRPr/>
            </a:pPr>
            <a:r>
              <a:rPr lang="en-US" altLang="zh-CN" smtClean="0"/>
              <a:t>Lecture 05- </a:t>
            </a:r>
            <a:fld id="{5F67D322-F58B-4194-BFFD-1DF02F4CEB10}" type="slidenum">
              <a:rPr lang="en-US" altLang="zh-CN" smtClean="0"/>
              <a:pPr>
                <a:defRPr/>
              </a:pPr>
              <a:t>44</a:t>
            </a:fld>
            <a:endParaRPr lang="en-US" altLang="zh-CN" dirty="0"/>
          </a:p>
        </p:txBody>
      </p:sp>
    </p:spTree>
    <p:extLst>
      <p:ext uri="{BB962C8B-B14F-4D97-AF65-F5344CB8AC3E}">
        <p14:creationId xmlns:p14="http://schemas.microsoft.com/office/powerpoint/2010/main" val="697788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29CCFBD-5740-42C7-AADE-D5C7F5E51155}"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99331"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99333"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99334"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99336" name="Rectangle 5"/>
          <p:cNvSpPr>
            <a:spLocks noChangeArrowheads="1"/>
          </p:cNvSpPr>
          <p:nvPr/>
        </p:nvSpPr>
        <p:spPr bwMode="auto">
          <a:xfrm>
            <a:off x="2393950" y="238125"/>
            <a:ext cx="44275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数据相关</a:t>
            </a:r>
            <a:r>
              <a:rPr lang="en-US" altLang="zh-CN" sz="3600" dirty="0">
                <a:solidFill>
                  <a:srgbClr val="FF0000"/>
                </a:solidFill>
                <a:ea typeface="黑体" panose="02010609060101010101" pitchFamily="49" charset="-122"/>
              </a:rPr>
              <a:t>Forward</a:t>
            </a:r>
            <a:endParaRPr lang="zh-CN" altLang="en-US" sz="3600" dirty="0">
              <a:solidFill>
                <a:srgbClr val="FF0000"/>
              </a:solidFill>
              <a:ea typeface="黑体" panose="02010609060101010101" pitchFamily="49" charset="-122"/>
            </a:endParaRPr>
          </a:p>
        </p:txBody>
      </p:sp>
      <p:sp>
        <p:nvSpPr>
          <p:cNvPr id="99337"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graphicFrame>
        <p:nvGraphicFramePr>
          <p:cNvPr id="99338" name="Object 7"/>
          <p:cNvGraphicFramePr>
            <a:graphicFrameLocks noChangeAspect="1"/>
          </p:cNvGraphicFramePr>
          <p:nvPr/>
        </p:nvGraphicFramePr>
        <p:xfrm>
          <a:off x="179388" y="1484313"/>
          <a:ext cx="8680450" cy="4084637"/>
        </p:xfrm>
        <a:graphic>
          <a:graphicData uri="http://schemas.openxmlformats.org/presentationml/2006/ole">
            <mc:AlternateContent xmlns:mc="http://schemas.openxmlformats.org/markup-compatibility/2006">
              <mc:Choice xmlns:v="urn:schemas-microsoft-com:vml" Requires="v">
                <p:oleObj spid="_x0000_s339992" r:id="rId3" imgW="9135885" imgH="4299623" progId="Visio.Drawing.11">
                  <p:embed/>
                </p:oleObj>
              </mc:Choice>
              <mc:Fallback>
                <p:oleObj r:id="rId3" imgW="9135885" imgH="429962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484313"/>
                        <a:ext cx="8680450" cy="4084637"/>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45</a:t>
            </a:fld>
            <a:endParaRPr lang="en-US" altLang="zh-CN" dirty="0"/>
          </a:p>
        </p:txBody>
      </p:sp>
    </p:spTree>
    <p:extLst>
      <p:ext uri="{BB962C8B-B14F-4D97-AF65-F5344CB8AC3E}">
        <p14:creationId xmlns:p14="http://schemas.microsoft.com/office/powerpoint/2010/main" val="19291605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FB6D28C-B9F0-4EF1-9C5A-D90D9398392C}" type="datetime1">
              <a:rPr lang="zh-CN" altLang="en-US" sz="1400" smtClean="0"/>
              <a:t>2021/11/7</a:t>
            </a:fld>
            <a:endParaRPr lang="en-US" altLang="zh-CN" sz="1400" smtClean="0"/>
          </a:p>
        </p:txBody>
      </p:sp>
      <p:sp>
        <p:nvSpPr>
          <p:cNvPr id="7885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78853" name="Text Box 2"/>
          <p:cNvSpPr txBox="1">
            <a:spLocks noChangeArrowheads="1"/>
          </p:cNvSpPr>
          <p:nvPr/>
        </p:nvSpPr>
        <p:spPr bwMode="auto">
          <a:xfrm>
            <a:off x="1226840" y="1366897"/>
            <a:ext cx="7521624" cy="3645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ts val="4000"/>
              </a:lnSpc>
            </a:pPr>
            <a:r>
              <a:rPr lang="en-US" altLang="zh-CN" sz="2800" b="1" dirty="0"/>
              <a:t>c.</a:t>
            </a:r>
            <a:r>
              <a:rPr lang="zh-CN" altLang="en-US" sz="3200" b="1" dirty="0"/>
              <a:t>同一拍中，采用</a:t>
            </a:r>
            <a:r>
              <a:rPr lang="zh-CN" altLang="en-US" sz="3200" b="1" dirty="0">
                <a:solidFill>
                  <a:srgbClr val="990099"/>
                </a:solidFill>
              </a:rPr>
              <a:t>推后读、提前写</a:t>
            </a:r>
            <a:r>
              <a:rPr lang="zh-CN" altLang="en-US" sz="3200" b="1" dirty="0"/>
              <a:t>的</a:t>
            </a:r>
            <a:r>
              <a:rPr lang="zh-CN" altLang="en-US" sz="3200" b="1" dirty="0" smtClean="0"/>
              <a:t>方法 </a:t>
            </a:r>
            <a:r>
              <a:rPr lang="zh-CN" altLang="en-US" sz="3200" b="1" dirty="0">
                <a:latin typeface="宋体" pitchFamily="2" charset="-122"/>
              </a:rPr>
              <a:t>（</a:t>
            </a:r>
            <a:r>
              <a:rPr lang="en-US" altLang="zh-CN" sz="3200" b="1" dirty="0">
                <a:latin typeface="宋体" pitchFamily="2" charset="-122"/>
              </a:rPr>
              <a:t>R</a:t>
            </a:r>
            <a:r>
              <a:rPr lang="zh-CN" altLang="en-US" sz="3200" b="1" dirty="0">
                <a:latin typeface="宋体" pitchFamily="2" charset="-122"/>
              </a:rPr>
              <a:t>或</a:t>
            </a:r>
            <a:r>
              <a:rPr lang="en-US" altLang="zh-CN" sz="3200" b="1" dirty="0">
                <a:latin typeface="宋体" pitchFamily="2" charset="-122"/>
              </a:rPr>
              <a:t>M</a:t>
            </a:r>
            <a:r>
              <a:rPr lang="zh-CN" altLang="en-US" sz="3200" b="1" dirty="0">
                <a:latin typeface="宋体" pitchFamily="2" charset="-122"/>
              </a:rPr>
              <a:t>相关</a:t>
            </a:r>
            <a:r>
              <a:rPr lang="zh-CN" altLang="en-US" sz="3200" b="1" dirty="0" smtClean="0">
                <a:latin typeface="宋体" pitchFamily="2" charset="-122"/>
              </a:rPr>
              <a:t>）</a:t>
            </a:r>
            <a:endParaRPr lang="en-US" altLang="zh-CN" sz="3200" b="1" dirty="0" smtClean="0">
              <a:latin typeface="宋体" pitchFamily="2" charset="-122"/>
            </a:endParaRPr>
          </a:p>
          <a:p>
            <a:pPr eaLnBrk="1" hangingPunct="1">
              <a:lnSpc>
                <a:spcPts val="4000"/>
              </a:lnSpc>
            </a:pPr>
            <a:r>
              <a:rPr lang="zh-CN" altLang="en-US" sz="3200" b="1" dirty="0" smtClean="0"/>
              <a:t>对</a:t>
            </a:r>
            <a:r>
              <a:rPr lang="zh-CN" altLang="en-US" sz="3200" b="1" dirty="0"/>
              <a:t>整个流水线来说，一个时钟周期分成前后两部分，于是可将</a:t>
            </a:r>
            <a:r>
              <a:rPr lang="en-US" altLang="zh-CN" sz="3200" b="1" dirty="0"/>
              <a:t>ID</a:t>
            </a:r>
            <a:r>
              <a:rPr lang="zh-CN" altLang="en-US" sz="3200" b="1" dirty="0"/>
              <a:t>流水段中读寄存器堆的操作安排在后半周期，而将</a:t>
            </a:r>
            <a:r>
              <a:rPr lang="en-US" altLang="zh-CN" sz="3200" b="1" dirty="0"/>
              <a:t>WB</a:t>
            </a:r>
            <a:r>
              <a:rPr lang="zh-CN" altLang="en-US" sz="3200" b="1" dirty="0"/>
              <a:t>流水段中写寄存器堆的操作安排在前半周期。</a:t>
            </a:r>
            <a:r>
              <a:rPr lang="zh-CN" altLang="en-US" sz="3200" dirty="0"/>
              <a:t> </a:t>
            </a: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46</a:t>
            </a:fld>
            <a:endParaRPr lang="en-US" altLang="zh-CN"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C14151A-9B01-4EA9-92A1-E2A4003C05A0}" type="datetime1">
              <a:rPr lang="zh-CN" altLang="en-US" sz="1400" smtClean="0"/>
              <a:t>2021/11/7</a:t>
            </a:fld>
            <a:endParaRPr lang="en-US" altLang="zh-CN" sz="1400" smtClean="0"/>
          </a:p>
        </p:txBody>
      </p:sp>
      <p:sp>
        <p:nvSpPr>
          <p:cNvPr id="8089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207298" name="Text Box 2"/>
          <p:cNvSpPr txBox="1">
            <a:spLocks noChangeArrowheads="1"/>
          </p:cNvSpPr>
          <p:nvPr/>
        </p:nvSpPr>
        <p:spPr bwMode="auto">
          <a:xfrm>
            <a:off x="27360" y="1348800"/>
            <a:ext cx="6075784" cy="476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ts val="2800"/>
              </a:lnSpc>
            </a:pPr>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d.</a:t>
            </a:r>
            <a:r>
              <a:rPr lang="zh-CN" altLang="en-US" sz="2000" b="1" dirty="0">
                <a:latin typeface="微软雅黑" panose="020B0503020204020204" pitchFamily="34" charset="-122"/>
                <a:ea typeface="微软雅黑" panose="020B0503020204020204" pitchFamily="34" charset="-122"/>
              </a:rPr>
              <a:t>装载延迟则采用联锁硬件检测</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eaLnBrk="1" hangingPunct="1">
              <a:lnSpc>
                <a:spcPts val="2800"/>
              </a:lnSpc>
            </a:pPr>
            <a:r>
              <a:rPr lang="zh-CN" altLang="en-US" sz="2000" b="1" dirty="0" smtClean="0">
                <a:latin typeface="微软雅黑" panose="020B0503020204020204" pitchFamily="34" charset="-122"/>
                <a:ea typeface="微软雅黑" panose="020B0503020204020204" pitchFamily="34" charset="-122"/>
              </a:rPr>
              <a:t>并</a:t>
            </a:r>
            <a:r>
              <a:rPr lang="zh-CN" altLang="en-US" sz="2000" b="1" dirty="0" smtClean="0">
                <a:solidFill>
                  <a:srgbClr val="990099"/>
                </a:solidFill>
                <a:latin typeface="微软雅黑" panose="020B0503020204020204" pitchFamily="34" charset="-122"/>
                <a:ea typeface="微软雅黑" panose="020B0503020204020204" pitchFamily="34" charset="-122"/>
              </a:rPr>
              <a:t>使流水线停顿</a:t>
            </a:r>
            <a:r>
              <a:rPr lang="zh-CN" altLang="en-US" sz="2000" b="1" dirty="0" smtClean="0">
                <a:latin typeface="微软雅黑" panose="020B0503020204020204" pitchFamily="34" charset="-122"/>
                <a:ea typeface="微软雅黑" panose="020B0503020204020204" pitchFamily="34" charset="-122"/>
              </a:rPr>
              <a:t>，直到相关消除。（</a:t>
            </a:r>
            <a:r>
              <a:rPr lang="en-US" altLang="zh-CN" sz="2000" b="1" dirty="0" smtClean="0">
                <a:latin typeface="微软雅黑" panose="020B0503020204020204" pitchFamily="34" charset="-122"/>
                <a:ea typeface="微软雅黑" panose="020B0503020204020204" pitchFamily="34" charset="-122"/>
              </a:rPr>
              <a:t>RISC</a:t>
            </a:r>
            <a:r>
              <a:rPr lang="zh-CN" altLang="en-US" sz="2000" b="1" dirty="0" smtClean="0">
                <a:latin typeface="微软雅黑" panose="020B0503020204020204" pitchFamily="34" charset="-122"/>
                <a:ea typeface="微软雅黑" panose="020B0503020204020204" pitchFamily="34" charset="-122"/>
              </a:rPr>
              <a:t>特有）</a:t>
            </a:r>
          </a:p>
          <a:p>
            <a:pPr eaLnBrk="1" hangingPunct="1">
              <a:lnSpc>
                <a:spcPts val="2800"/>
              </a:lnSpc>
            </a:pPr>
            <a:r>
              <a:rPr lang="zh-CN" altLang="en-US" sz="1800" b="1" dirty="0" smtClean="0">
                <a:latin typeface="微软雅黑" panose="020B0503020204020204" pitchFamily="34" charset="-122"/>
                <a:ea typeface="微软雅黑" panose="020B0503020204020204" pitchFamily="34" charset="-122"/>
              </a:rPr>
              <a:t>流水线中还采用一种装入延迟的方法解决数据相关冲突。</a:t>
            </a:r>
            <a:endParaRPr lang="en-US" altLang="zh-CN" sz="1800" b="1" dirty="0" smtClean="0">
              <a:latin typeface="微软雅黑" panose="020B0503020204020204" pitchFamily="34" charset="-122"/>
              <a:ea typeface="微软雅黑" panose="020B0503020204020204" pitchFamily="34" charset="-122"/>
            </a:endParaRPr>
          </a:p>
          <a:p>
            <a:pPr eaLnBrk="1" hangingPunct="1">
              <a:lnSpc>
                <a:spcPts val="2800"/>
              </a:lnSpc>
            </a:pPr>
            <a:r>
              <a:rPr lang="zh-CN" altLang="en-US" sz="1800" b="1" dirty="0" smtClean="0">
                <a:latin typeface="微软雅黑" panose="020B0503020204020204" pitchFamily="34" charset="-122"/>
                <a:ea typeface="微软雅黑" panose="020B0503020204020204" pitchFamily="34" charset="-122"/>
              </a:rPr>
              <a:t>    如右图</a:t>
            </a:r>
            <a:r>
              <a:rPr lang="en-US" altLang="zh-CN" sz="1800" b="1" dirty="0" smtClean="0">
                <a:latin typeface="微软雅黑" panose="020B0503020204020204" pitchFamily="34" charset="-122"/>
                <a:ea typeface="微软雅黑" panose="020B0503020204020204" pitchFamily="34" charset="-122"/>
              </a:rPr>
              <a:t>a</a:t>
            </a:r>
            <a:r>
              <a:rPr lang="zh-CN" altLang="en-US" sz="1800" b="1" dirty="0" smtClean="0">
                <a:latin typeface="微软雅黑" panose="020B0503020204020204" pitchFamily="34" charset="-122"/>
                <a:ea typeface="微软雅黑" panose="020B0503020204020204" pitchFamily="34" charset="-122"/>
              </a:rPr>
              <a:t>所示，</a:t>
            </a:r>
            <a:r>
              <a:rPr lang="en-US" altLang="zh-CN" sz="1800" b="1" dirty="0" smtClean="0">
                <a:latin typeface="微软雅黑" panose="020B0503020204020204" pitchFamily="34" charset="-122"/>
                <a:ea typeface="微软雅黑" panose="020B0503020204020204" pitchFamily="34" charset="-122"/>
              </a:rPr>
              <a:t>LOAD</a:t>
            </a:r>
            <a:r>
              <a:rPr lang="zh-CN" altLang="en-US" sz="1800" b="1" dirty="0" smtClean="0">
                <a:latin typeface="微软雅黑" panose="020B0503020204020204" pitchFamily="34" charset="-122"/>
                <a:ea typeface="微软雅黑" panose="020B0503020204020204" pitchFamily="34" charset="-122"/>
              </a:rPr>
              <a:t>指令将主存单元的内容装入寄存器</a:t>
            </a:r>
            <a:r>
              <a:rPr lang="en-US" altLang="zh-CN" sz="1800" b="1" dirty="0" smtClean="0">
                <a:latin typeface="微软雅黑" panose="020B0503020204020204" pitchFamily="34" charset="-122"/>
                <a:ea typeface="微软雅黑" panose="020B0503020204020204" pitchFamily="34" charset="-122"/>
              </a:rPr>
              <a:t>R1</a:t>
            </a:r>
            <a:r>
              <a:rPr lang="zh-CN" altLang="en-US" sz="1800" b="1" dirty="0" smtClean="0">
                <a:latin typeface="微软雅黑" panose="020B0503020204020204" pitchFamily="34" charset="-122"/>
                <a:ea typeface="微软雅黑" panose="020B0503020204020204" pitchFamily="34" charset="-122"/>
              </a:rPr>
              <a:t>。但是这条指令只有在</a:t>
            </a:r>
            <a:r>
              <a:rPr lang="en-US" altLang="zh-CN" sz="1800" b="1" dirty="0" smtClean="0">
                <a:latin typeface="微软雅黑" panose="020B0503020204020204" pitchFamily="34" charset="-122"/>
                <a:ea typeface="微软雅黑" panose="020B0503020204020204" pitchFamily="34" charset="-122"/>
              </a:rPr>
              <a:t>ME</a:t>
            </a:r>
            <a:r>
              <a:rPr lang="zh-CN" altLang="en-US" sz="1800" b="1" dirty="0" smtClean="0">
                <a:latin typeface="微软雅黑" panose="020B0503020204020204" pitchFamily="34" charset="-122"/>
                <a:ea typeface="微软雅黑" panose="020B0503020204020204" pitchFamily="34" charset="-122"/>
              </a:rPr>
              <a:t>段结束时才允许读出数据，而后继的</a:t>
            </a:r>
            <a:r>
              <a:rPr lang="en-US" altLang="zh-CN" sz="1800" b="1" dirty="0" smtClean="0">
                <a:latin typeface="微软雅黑" panose="020B0503020204020204" pitchFamily="34" charset="-122"/>
                <a:ea typeface="微软雅黑" panose="020B0503020204020204" pitchFamily="34" charset="-122"/>
              </a:rPr>
              <a:t>ADD</a:t>
            </a:r>
            <a:r>
              <a:rPr lang="zh-CN" altLang="en-US" sz="1800" b="1" dirty="0" smtClean="0">
                <a:latin typeface="微软雅黑" panose="020B0503020204020204" pitchFamily="34" charset="-122"/>
                <a:ea typeface="微软雅黑" panose="020B0503020204020204" pitchFamily="34" charset="-122"/>
              </a:rPr>
              <a:t>指令在</a:t>
            </a:r>
            <a:r>
              <a:rPr lang="en-US" altLang="zh-CN" sz="1800" b="1" dirty="0" smtClean="0">
                <a:latin typeface="微软雅黑" panose="020B0503020204020204" pitchFamily="34" charset="-122"/>
                <a:ea typeface="微软雅黑" panose="020B0503020204020204" pitchFamily="34" charset="-122"/>
              </a:rPr>
              <a:t>EX</a:t>
            </a:r>
            <a:r>
              <a:rPr lang="zh-CN" altLang="en-US" sz="1800" b="1" dirty="0" smtClean="0">
                <a:latin typeface="微软雅黑" panose="020B0503020204020204" pitchFamily="34" charset="-122"/>
                <a:ea typeface="微软雅黑" panose="020B0503020204020204" pitchFamily="34" charset="-122"/>
              </a:rPr>
              <a:t>段一开始就要使用</a:t>
            </a:r>
            <a:r>
              <a:rPr lang="en-US" altLang="zh-CN" sz="1800" b="1" dirty="0" smtClean="0">
                <a:latin typeface="微软雅黑" panose="020B0503020204020204" pitchFamily="34" charset="-122"/>
                <a:ea typeface="微软雅黑" panose="020B0503020204020204" pitchFamily="34" charset="-122"/>
              </a:rPr>
              <a:t>R1</a:t>
            </a:r>
            <a:r>
              <a:rPr lang="zh-CN" altLang="en-US" sz="1800" b="1" dirty="0" smtClean="0">
                <a:latin typeface="微软雅黑" panose="020B0503020204020204" pitchFamily="34" charset="-122"/>
                <a:ea typeface="微软雅黑" panose="020B0503020204020204" pitchFamily="34" charset="-122"/>
              </a:rPr>
              <a:t>的值，从而产生了数据相关冲突。此时无法使用内部定向传送，因为这等于要求数据读出的时间为零。</a:t>
            </a:r>
            <a:endParaRPr lang="en-US" altLang="zh-CN" sz="1800" b="1" dirty="0" smtClean="0">
              <a:latin typeface="微软雅黑" panose="020B0503020204020204" pitchFamily="34" charset="-122"/>
              <a:ea typeface="微软雅黑" panose="020B0503020204020204" pitchFamily="34" charset="-122"/>
            </a:endParaRPr>
          </a:p>
          <a:p>
            <a:pPr eaLnBrk="1" hangingPunct="1">
              <a:lnSpc>
                <a:spcPts val="2800"/>
              </a:lnSpc>
            </a:pPr>
            <a:r>
              <a:rPr lang="en-US" altLang="zh-CN" sz="1800" b="1" dirty="0">
                <a:latin typeface="微软雅黑" panose="020B0503020204020204" pitchFamily="34" charset="-122"/>
                <a:ea typeface="微软雅黑" panose="020B0503020204020204" pitchFamily="34" charset="-122"/>
              </a:rPr>
              <a:t> </a:t>
            </a:r>
            <a:r>
              <a:rPr lang="en-US" altLang="zh-CN" sz="1800" b="1" dirty="0" smtClean="0">
                <a:latin typeface="微软雅黑" panose="020B0503020204020204" pitchFamily="34" charset="-122"/>
                <a:ea typeface="微软雅黑" panose="020B0503020204020204" pitchFamily="34" charset="-122"/>
              </a:rPr>
              <a:t>  </a:t>
            </a:r>
            <a:r>
              <a:rPr lang="zh-CN" altLang="en-US" sz="1800" b="1" dirty="0" smtClean="0">
                <a:latin typeface="微软雅黑" panose="020B0503020204020204" pitchFamily="34" charset="-122"/>
                <a:ea typeface="微软雅黑" panose="020B0503020204020204" pitchFamily="34" charset="-122"/>
              </a:rPr>
              <a:t> 为了解决这种数据相关，可使用流水线联锁硬件，由它来检测这种情况，并使流水线暂停流动一个时钟周期。这种停顿延迟周期称为流水线空闲周期，表示流水线装入延迟或进行空操作。有了联锁硬件，</a:t>
            </a:r>
            <a:r>
              <a:rPr lang="en-US" altLang="zh-CN" sz="1800" b="1" dirty="0" smtClean="0">
                <a:latin typeface="微软雅黑" panose="020B0503020204020204" pitchFamily="34" charset="-122"/>
                <a:ea typeface="微软雅黑" panose="020B0503020204020204" pitchFamily="34" charset="-122"/>
              </a:rPr>
              <a:t>LOAD</a:t>
            </a:r>
            <a:r>
              <a:rPr lang="zh-CN" altLang="en-US" sz="1800" b="1" dirty="0" smtClean="0">
                <a:latin typeface="微软雅黑" panose="020B0503020204020204" pitchFamily="34" charset="-122"/>
                <a:ea typeface="微软雅黑" panose="020B0503020204020204" pitchFamily="34" charset="-122"/>
              </a:rPr>
              <a:t>指令在</a:t>
            </a:r>
            <a:r>
              <a:rPr lang="en-US" altLang="zh-CN" sz="1800" b="1" dirty="0" smtClean="0">
                <a:latin typeface="微软雅黑" panose="020B0503020204020204" pitchFamily="34" charset="-122"/>
                <a:ea typeface="微软雅黑" panose="020B0503020204020204" pitchFamily="34" charset="-122"/>
              </a:rPr>
              <a:t>ME</a:t>
            </a:r>
            <a:r>
              <a:rPr lang="zh-CN" altLang="en-US" sz="1800" b="1" dirty="0" smtClean="0">
                <a:latin typeface="微软雅黑" panose="020B0503020204020204" pitchFamily="34" charset="-122"/>
                <a:ea typeface="微软雅黑" panose="020B0503020204020204" pitchFamily="34" charset="-122"/>
              </a:rPr>
              <a:t>段读出数据后照样能实施定向传送。 </a:t>
            </a:r>
            <a:r>
              <a:rPr lang="zh-CN" altLang="en-US" sz="1800" dirty="0" smtClean="0">
                <a:latin typeface="微软雅黑" panose="020B0503020204020204" pitchFamily="34" charset="-122"/>
                <a:ea typeface="微软雅黑" panose="020B0503020204020204" pitchFamily="34" charset="-122"/>
              </a:rPr>
              <a:t> </a:t>
            </a:r>
            <a:endParaRPr lang="zh-CN" altLang="en-US" sz="1800" dirty="0">
              <a:latin typeface="微软雅黑" panose="020B0503020204020204" pitchFamily="34" charset="-122"/>
              <a:ea typeface="微软雅黑" panose="020B0503020204020204" pitchFamily="34" charset="-122"/>
            </a:endParaRPr>
          </a:p>
        </p:txBody>
      </p:sp>
      <p:graphicFrame>
        <p:nvGraphicFramePr>
          <p:cNvPr id="80902" name="Object 3">
            <a:hlinkClick r:id="" action="ppaction://ole?verb=0"/>
          </p:cNvPr>
          <p:cNvGraphicFramePr>
            <a:graphicFrameLocks noChangeAspect="1"/>
          </p:cNvGraphicFramePr>
          <p:nvPr>
            <p:extLst>
              <p:ext uri="{D42A27DB-BD31-4B8C-83A1-F6EECF244321}">
                <p14:modId xmlns:p14="http://schemas.microsoft.com/office/powerpoint/2010/main" val="163334119"/>
              </p:ext>
            </p:extLst>
          </p:nvPr>
        </p:nvGraphicFramePr>
        <p:xfrm>
          <a:off x="7974012" y="5661561"/>
          <a:ext cx="1108075" cy="719137"/>
        </p:xfrm>
        <a:graphic>
          <a:graphicData uri="http://schemas.openxmlformats.org/presentationml/2006/ole">
            <mc:AlternateContent xmlns:mc="http://schemas.openxmlformats.org/markup-compatibility/2006">
              <mc:Choice xmlns:v="urn:schemas-microsoft-com:vml" Requires="v">
                <p:oleObj spid="_x0000_s81025" name="包装程序外壳对象" showAsIcon="1" r:id="rId4" imgW="1105200" imgH="711360" progId="Package">
                  <p:embed/>
                </p:oleObj>
              </mc:Choice>
              <mc:Fallback>
                <p:oleObj name="包装程序外壳对象" showAsIcon="1" r:id="rId4" imgW="1105200" imgH="711360" progId="Package">
                  <p:embed/>
                  <p:pic>
                    <p:nvPicPr>
                      <p:cNvPr id="0" name="Object 3"/>
                      <p:cNvPicPr>
                        <a:picLocks noChangeAspect="1" noChangeArrowheads="1"/>
                      </p:cNvPicPr>
                      <p:nvPr/>
                    </p:nvPicPr>
                    <p:blipFill>
                      <a:blip r:embed="rId5"/>
                      <a:srcRect/>
                      <a:stretch>
                        <a:fillRect/>
                      </a:stretch>
                    </p:blipFill>
                    <p:spPr bwMode="auto">
                      <a:xfrm>
                        <a:off x="7974012" y="5661561"/>
                        <a:ext cx="1108075"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03" name="Rectangle 4"/>
          <p:cNvSpPr>
            <a:spLocks noChangeArrowheads="1"/>
          </p:cNvSpPr>
          <p:nvPr/>
        </p:nvSpPr>
        <p:spPr bwMode="auto">
          <a:xfrm>
            <a:off x="571500" y="618651"/>
            <a:ext cx="8001000" cy="720502"/>
          </a:xfrm>
          <a:prstGeom prst="rect">
            <a:avLst/>
          </a:prstGeom>
          <a:noFill/>
          <a:ln>
            <a:noFill/>
          </a:ln>
          <a:extLst/>
        </p:spPr>
        <p:txBody>
          <a:bodyPr lIns="90488" tIns="44450" rIns="90488" bIns="44450" anchor="ctr"/>
          <a:lstStyle/>
          <a:p>
            <a:pPr algn="ctr"/>
            <a:r>
              <a:rPr lang="en-US" altLang="zh-CN" sz="4000" dirty="0">
                <a:solidFill>
                  <a:srgbClr val="FF0000"/>
                </a:solidFill>
              </a:rPr>
              <a:t>Data Hazard Even with Forwarding</a:t>
            </a:r>
            <a:br>
              <a:rPr lang="en-US" altLang="zh-CN" sz="4000" dirty="0">
                <a:solidFill>
                  <a:srgbClr val="FF0000"/>
                </a:solidFill>
              </a:rPr>
            </a:br>
            <a:endParaRPr lang="en-US" altLang="zh-CN" dirty="0">
              <a:solidFill>
                <a:srgbClr val="FF0000"/>
              </a:solidFill>
            </a:endParaRPr>
          </a:p>
        </p:txBody>
      </p:sp>
      <p:pic>
        <p:nvPicPr>
          <p:cNvPr id="8090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6275" y="2349950"/>
            <a:ext cx="3147725" cy="215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Object 7"/>
          <p:cNvGraphicFramePr>
            <a:graphicFrameLocks noChangeAspect="1"/>
          </p:cNvGraphicFramePr>
          <p:nvPr>
            <p:extLst>
              <p:ext uri="{D42A27DB-BD31-4B8C-83A1-F6EECF244321}">
                <p14:modId xmlns:p14="http://schemas.microsoft.com/office/powerpoint/2010/main" val="2815479566"/>
              </p:ext>
            </p:extLst>
          </p:nvPr>
        </p:nvGraphicFramePr>
        <p:xfrm>
          <a:off x="184944" y="1173858"/>
          <a:ext cx="8677275" cy="5110162"/>
        </p:xfrm>
        <a:graphic>
          <a:graphicData uri="http://schemas.openxmlformats.org/presentationml/2006/ole">
            <mc:AlternateContent xmlns:mc="http://schemas.openxmlformats.org/markup-compatibility/2006">
              <mc:Choice xmlns:v="urn:schemas-microsoft-com:vml" Requires="v">
                <p:oleObj spid="_x0000_s81026" r:id="rId7" imgW="9135885" imgH="5379415" progId="Visio.Drawing.11">
                  <p:embed/>
                </p:oleObj>
              </mc:Choice>
              <mc:Fallback>
                <p:oleObj r:id="rId7" imgW="9135885" imgH="5379415"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944" y="1173858"/>
                        <a:ext cx="8677275" cy="5110162"/>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3609628421"/>
              </p:ext>
            </p:extLst>
          </p:nvPr>
        </p:nvGraphicFramePr>
        <p:xfrm>
          <a:off x="184943" y="1255862"/>
          <a:ext cx="8677275" cy="5022850"/>
        </p:xfrm>
        <a:graphic>
          <a:graphicData uri="http://schemas.openxmlformats.org/presentationml/2006/ole">
            <mc:AlternateContent xmlns:mc="http://schemas.openxmlformats.org/markup-compatibility/2006">
              <mc:Choice xmlns:v="urn:schemas-microsoft-com:vml" Requires="v">
                <p:oleObj spid="_x0000_s81027" r:id="rId9" imgW="9135885" imgH="5289575" progId="Visio.Drawing.11">
                  <p:embed/>
                </p:oleObj>
              </mc:Choice>
              <mc:Fallback>
                <p:oleObj r:id="rId9" imgW="9135885" imgH="5289575"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943" y="1255862"/>
                        <a:ext cx="8677275" cy="5022850"/>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47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07298">
                                            <p:txEl>
                                              <p:pRg st="0" end="0"/>
                                            </p:txEl>
                                          </p:spTgt>
                                        </p:tgtEl>
                                        <p:attrNameLst>
                                          <p:attrName>style.visibility</p:attrName>
                                        </p:attrNameLst>
                                      </p:cBhvr>
                                      <p:to>
                                        <p:strVal val="visible"/>
                                      </p:to>
                                    </p:set>
                                    <p:anim calcmode="lin" valueType="num">
                                      <p:cBhvr additive="base">
                                        <p:cTn id="7" dur="500" fill="hold"/>
                                        <p:tgtEl>
                                          <p:spTgt spid="12072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0729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07298">
                                            <p:txEl>
                                              <p:pRg st="1" end="1"/>
                                            </p:txEl>
                                          </p:spTgt>
                                        </p:tgtEl>
                                        <p:attrNameLst>
                                          <p:attrName>style.visibility</p:attrName>
                                        </p:attrNameLst>
                                      </p:cBhvr>
                                      <p:to>
                                        <p:strVal val="visible"/>
                                      </p:to>
                                    </p:set>
                                    <p:anim calcmode="lin" valueType="num">
                                      <p:cBhvr additive="base">
                                        <p:cTn id="11" dur="500" fill="hold"/>
                                        <p:tgtEl>
                                          <p:spTgt spid="120729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0729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07298">
                                            <p:txEl>
                                              <p:pRg st="2" end="2"/>
                                            </p:txEl>
                                          </p:spTgt>
                                        </p:tgtEl>
                                        <p:attrNameLst>
                                          <p:attrName>style.visibility</p:attrName>
                                        </p:attrNameLst>
                                      </p:cBhvr>
                                      <p:to>
                                        <p:strVal val="visible"/>
                                      </p:to>
                                    </p:set>
                                    <p:anim calcmode="lin" valueType="num">
                                      <p:cBhvr additive="base">
                                        <p:cTn id="15" dur="500" fill="hold"/>
                                        <p:tgtEl>
                                          <p:spTgt spid="120729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072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07298">
                                            <p:txEl>
                                              <p:pRg st="3" end="3"/>
                                            </p:txEl>
                                          </p:spTgt>
                                        </p:tgtEl>
                                        <p:attrNameLst>
                                          <p:attrName>style.visibility</p:attrName>
                                        </p:attrNameLst>
                                      </p:cBhvr>
                                      <p:to>
                                        <p:strVal val="visible"/>
                                      </p:to>
                                    </p:set>
                                    <p:anim calcmode="lin" valueType="num">
                                      <p:cBhvr additive="base">
                                        <p:cTn id="21" dur="500" fill="hold"/>
                                        <p:tgtEl>
                                          <p:spTgt spid="120729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072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07298">
                                            <p:txEl>
                                              <p:pRg st="4" end="4"/>
                                            </p:txEl>
                                          </p:spTgt>
                                        </p:tgtEl>
                                        <p:attrNameLst>
                                          <p:attrName>style.visibility</p:attrName>
                                        </p:attrNameLst>
                                      </p:cBhvr>
                                      <p:to>
                                        <p:strVal val="visible"/>
                                      </p:to>
                                    </p:set>
                                    <p:anim calcmode="lin" valueType="num">
                                      <p:cBhvr additive="base">
                                        <p:cTn id="37" dur="500" fill="hold"/>
                                        <p:tgtEl>
                                          <p:spTgt spid="120729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0729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80906"/>
                                        </p:tgtEl>
                                        <p:attrNameLst>
                                          <p:attrName>style.visibility</p:attrName>
                                        </p:attrNameLst>
                                      </p:cBhvr>
                                      <p:to>
                                        <p:strVal val="visible"/>
                                      </p:to>
                                    </p:set>
                                    <p:anim calcmode="lin" valueType="num">
                                      <p:cBhvr additive="base">
                                        <p:cTn id="53" dur="500" fill="hold"/>
                                        <p:tgtEl>
                                          <p:spTgt spid="80906"/>
                                        </p:tgtEl>
                                        <p:attrNameLst>
                                          <p:attrName>ppt_x</p:attrName>
                                        </p:attrNameLst>
                                      </p:cBhvr>
                                      <p:tavLst>
                                        <p:tav tm="0">
                                          <p:val>
                                            <p:strVal val="#ppt_x"/>
                                          </p:val>
                                        </p:tav>
                                        <p:tav tm="100000">
                                          <p:val>
                                            <p:strVal val="#ppt_x"/>
                                          </p:val>
                                        </p:tav>
                                      </p:tavLst>
                                    </p:anim>
                                    <p:anim calcmode="lin" valueType="num">
                                      <p:cBhvr additive="base">
                                        <p:cTn id="54" dur="500" fill="hold"/>
                                        <p:tgtEl>
                                          <p:spTgt spid="8090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0902"/>
                                        </p:tgtEl>
                                        <p:attrNameLst>
                                          <p:attrName>style.visibility</p:attrName>
                                        </p:attrNameLst>
                                      </p:cBhvr>
                                      <p:to>
                                        <p:strVal val="visible"/>
                                      </p:to>
                                    </p:set>
                                    <p:anim calcmode="lin" valueType="num">
                                      <p:cBhvr additive="base">
                                        <p:cTn id="57" dur="500" fill="hold"/>
                                        <p:tgtEl>
                                          <p:spTgt spid="80902"/>
                                        </p:tgtEl>
                                        <p:attrNameLst>
                                          <p:attrName>ppt_x</p:attrName>
                                        </p:attrNameLst>
                                      </p:cBhvr>
                                      <p:tavLst>
                                        <p:tav tm="0">
                                          <p:val>
                                            <p:strVal val="#ppt_x"/>
                                          </p:val>
                                        </p:tav>
                                        <p:tav tm="100000">
                                          <p:val>
                                            <p:strVal val="#ppt_x"/>
                                          </p:val>
                                        </p:tav>
                                      </p:tavLst>
                                    </p:anim>
                                    <p:anim calcmode="lin" valueType="num">
                                      <p:cBhvr additive="base">
                                        <p:cTn id="58" dur="500" fill="hold"/>
                                        <p:tgtEl>
                                          <p:spTgt spid="809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B1F81BD-F43D-4F3D-B71E-770F15825C18}"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109571"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109573"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109574"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109577"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109578" name="Text Box 7"/>
          <p:cNvSpPr txBox="1">
            <a:spLocks noChangeArrowheads="1"/>
          </p:cNvSpPr>
          <p:nvPr/>
        </p:nvSpPr>
        <p:spPr bwMode="auto">
          <a:xfrm>
            <a:off x="611188" y="900113"/>
            <a:ext cx="79930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5000"/>
              </a:lnSpc>
              <a:spcBef>
                <a:spcPct val="50000"/>
              </a:spcBef>
              <a:buFontTx/>
              <a:buNone/>
            </a:pPr>
            <a:r>
              <a:rPr lang="zh-CN" altLang="en-US" sz="2400" dirty="0" smtClean="0">
                <a:latin typeface="微软雅黑" panose="020B0503020204020204" pitchFamily="34" charset="-122"/>
                <a:ea typeface="微软雅黑" panose="020B0503020204020204" pitchFamily="34" charset="-122"/>
              </a:rPr>
              <a:t>例</a:t>
            </a:r>
            <a:r>
              <a:rPr lang="en-US" altLang="zh-CN" sz="2400" dirty="0" smtClean="0">
                <a:solidFill>
                  <a:schemeClr val="accent2"/>
                </a:solidFill>
                <a:latin typeface="微软雅黑" panose="020B0503020204020204" pitchFamily="34" charset="-122"/>
                <a:ea typeface="微软雅黑" panose="020B0503020204020204" pitchFamily="34" charset="-122"/>
              </a:rPr>
              <a:t> </a:t>
            </a:r>
            <a:r>
              <a:rPr lang="zh-CN" altLang="en-US" sz="2400" dirty="0">
                <a:solidFill>
                  <a:schemeClr val="accent2"/>
                </a:solidFill>
                <a:latin typeface="微软雅黑" panose="020B0503020204020204" pitchFamily="34" charset="-122"/>
                <a:ea typeface="微软雅黑" panose="020B0503020204020204" pitchFamily="34" charset="-122"/>
              </a:rPr>
              <a:t>假设某指令序列中</a:t>
            </a:r>
            <a:r>
              <a:rPr lang="en-US" altLang="zh-CN" sz="2400" dirty="0">
                <a:solidFill>
                  <a:schemeClr val="accent2"/>
                </a:solidFill>
                <a:latin typeface="微软雅黑" panose="020B0503020204020204" pitchFamily="34" charset="-122"/>
                <a:ea typeface="微软雅黑" panose="020B0503020204020204" pitchFamily="34" charset="-122"/>
              </a:rPr>
              <a:t>20</a:t>
            </a:r>
            <a:r>
              <a:rPr lang="zh-CN" altLang="en-US" sz="2400" dirty="0">
                <a:solidFill>
                  <a:schemeClr val="accent2"/>
                </a:solidFill>
                <a:latin typeface="微软雅黑" panose="020B0503020204020204" pitchFamily="34" charset="-122"/>
                <a:ea typeface="微软雅黑" panose="020B0503020204020204" pitchFamily="34" charset="-122"/>
              </a:rPr>
              <a:t>％的指令是</a:t>
            </a:r>
            <a:r>
              <a:rPr lang="en-US" altLang="zh-CN" sz="2400" dirty="0">
                <a:solidFill>
                  <a:schemeClr val="accent2"/>
                </a:solidFill>
                <a:latin typeface="微软雅黑" panose="020B0503020204020204" pitchFamily="34" charset="-122"/>
                <a:ea typeface="微软雅黑" panose="020B0503020204020204" pitchFamily="34" charset="-122"/>
              </a:rPr>
              <a:t>Load</a:t>
            </a:r>
            <a:r>
              <a:rPr lang="zh-CN" altLang="en-US" sz="2400" dirty="0">
                <a:solidFill>
                  <a:schemeClr val="accent2"/>
                </a:solidFill>
                <a:latin typeface="微软雅黑" panose="020B0503020204020204" pitchFamily="34" charset="-122"/>
                <a:ea typeface="微软雅黑" panose="020B0503020204020204" pitchFamily="34" charset="-122"/>
              </a:rPr>
              <a:t>指令，并且紧跟在</a:t>
            </a:r>
            <a:r>
              <a:rPr lang="en-US" altLang="zh-CN" sz="2400" dirty="0">
                <a:solidFill>
                  <a:schemeClr val="accent2"/>
                </a:solidFill>
                <a:latin typeface="微软雅黑" panose="020B0503020204020204" pitchFamily="34" charset="-122"/>
                <a:ea typeface="微软雅黑" panose="020B0503020204020204" pitchFamily="34" charset="-122"/>
              </a:rPr>
              <a:t>Load</a:t>
            </a:r>
            <a:r>
              <a:rPr lang="zh-CN" altLang="en-US" sz="2400" dirty="0">
                <a:solidFill>
                  <a:schemeClr val="accent2"/>
                </a:solidFill>
                <a:latin typeface="微软雅黑" panose="020B0503020204020204" pitchFamily="34" charset="-122"/>
                <a:ea typeface="微软雅黑" panose="020B0503020204020204" pitchFamily="34" charset="-122"/>
              </a:rPr>
              <a:t>指令之后的半数指令需要使用到载入的结果，如果这种数据相关将产生一个时钟周期的延迟。理想流水线（没有任何延迟，</a:t>
            </a:r>
            <a:r>
              <a:rPr lang="en-US" altLang="zh-CN" sz="2400" dirty="0">
                <a:solidFill>
                  <a:schemeClr val="accent2"/>
                </a:solidFill>
                <a:latin typeface="微软雅黑" panose="020B0503020204020204" pitchFamily="34" charset="-122"/>
                <a:ea typeface="微软雅黑" panose="020B0503020204020204" pitchFamily="34" charset="-122"/>
              </a:rPr>
              <a:t>CPI</a:t>
            </a:r>
            <a:r>
              <a:rPr lang="zh-CN" altLang="en-US" sz="2400" dirty="0">
                <a:solidFill>
                  <a:schemeClr val="accent2"/>
                </a:solidFill>
                <a:latin typeface="微软雅黑" panose="020B0503020204020204" pitchFamily="34" charset="-122"/>
                <a:ea typeface="微软雅黑" panose="020B0503020204020204" pitchFamily="34" charset="-122"/>
              </a:rPr>
              <a:t>为</a:t>
            </a:r>
            <a:r>
              <a:rPr lang="en-US" altLang="zh-CN" sz="2400" dirty="0">
                <a:solidFill>
                  <a:schemeClr val="accent2"/>
                </a:solidFill>
                <a:latin typeface="微软雅黑" panose="020B0503020204020204" pitchFamily="34" charset="-122"/>
                <a:ea typeface="微软雅黑" panose="020B0503020204020204" pitchFamily="34" charset="-122"/>
              </a:rPr>
              <a:t>1</a:t>
            </a:r>
            <a:r>
              <a:rPr lang="zh-CN" altLang="en-US" sz="2400" dirty="0">
                <a:solidFill>
                  <a:schemeClr val="accent2"/>
                </a:solidFill>
                <a:latin typeface="微软雅黑" panose="020B0503020204020204" pitchFamily="34" charset="-122"/>
                <a:ea typeface="微软雅黑" panose="020B0503020204020204" pitchFamily="34" charset="-122"/>
              </a:rPr>
              <a:t>）的指令执行速度要比这种真实流水线的快多少？</a:t>
            </a:r>
          </a:p>
          <a:p>
            <a:pPr eaLnBrk="1" hangingPunct="1">
              <a:lnSpc>
                <a:spcPct val="135000"/>
              </a:lnSpc>
              <a:spcBef>
                <a:spcPct val="50000"/>
              </a:spcBef>
              <a:buFontTx/>
              <a:buNone/>
            </a:pPr>
            <a:r>
              <a:rPr lang="zh-CN" altLang="en-US" sz="2400" dirty="0">
                <a:latin typeface="微软雅黑" panose="020B0503020204020204" pitchFamily="34" charset="-122"/>
                <a:ea typeface="微软雅黑" panose="020B0503020204020204" pitchFamily="34" charset="-122"/>
              </a:rPr>
              <a:t>解：</a:t>
            </a:r>
            <a:r>
              <a:rPr lang="zh-CN" altLang="en-US" sz="2400" dirty="0">
                <a:solidFill>
                  <a:schemeClr val="accent2"/>
                </a:solidFill>
                <a:latin typeface="微软雅黑" panose="020B0503020204020204" pitchFamily="34" charset="-122"/>
                <a:ea typeface="微软雅黑" panose="020B0503020204020204" pitchFamily="34" charset="-122"/>
              </a:rPr>
              <a:t>我们可以利用</a:t>
            </a:r>
            <a:r>
              <a:rPr lang="en-US" altLang="zh-CN" sz="2400" dirty="0">
                <a:solidFill>
                  <a:schemeClr val="accent2"/>
                </a:solidFill>
                <a:latin typeface="微软雅黑" panose="020B0503020204020204" pitchFamily="34" charset="-122"/>
                <a:ea typeface="微软雅黑" panose="020B0503020204020204" pitchFamily="34" charset="-122"/>
              </a:rPr>
              <a:t>CPI</a:t>
            </a:r>
            <a:r>
              <a:rPr lang="zh-CN" altLang="en-US" sz="2400" dirty="0">
                <a:solidFill>
                  <a:schemeClr val="accent2"/>
                </a:solidFill>
                <a:latin typeface="微软雅黑" panose="020B0503020204020204" pitchFamily="34" charset="-122"/>
                <a:ea typeface="微软雅黑" panose="020B0503020204020204" pitchFamily="34" charset="-122"/>
              </a:rPr>
              <a:t>作为衡量标准。对于真实的流水线而言，由于</a:t>
            </a:r>
            <a:r>
              <a:rPr lang="en-US" altLang="zh-CN" sz="2400" dirty="0">
                <a:solidFill>
                  <a:schemeClr val="accent2"/>
                </a:solidFill>
                <a:latin typeface="微软雅黑" panose="020B0503020204020204" pitchFamily="34" charset="-122"/>
                <a:ea typeface="微软雅黑" panose="020B0503020204020204" pitchFamily="34" charset="-122"/>
              </a:rPr>
              <a:t>Load</a:t>
            </a:r>
            <a:r>
              <a:rPr lang="zh-CN" altLang="en-US" sz="2400" dirty="0">
                <a:solidFill>
                  <a:schemeClr val="accent2"/>
                </a:solidFill>
                <a:latin typeface="微软雅黑" panose="020B0503020204020204" pitchFamily="34" charset="-122"/>
                <a:ea typeface="微软雅黑" panose="020B0503020204020204" pitchFamily="34" charset="-122"/>
              </a:rPr>
              <a:t>指令之后的半数指令需要暂停，所以这些被暂停指令的</a:t>
            </a:r>
            <a:r>
              <a:rPr lang="en-US" altLang="zh-CN" sz="2400" dirty="0">
                <a:solidFill>
                  <a:schemeClr val="accent2"/>
                </a:solidFill>
                <a:latin typeface="微软雅黑" panose="020B0503020204020204" pitchFamily="34" charset="-122"/>
                <a:ea typeface="微软雅黑" panose="020B0503020204020204" pitchFamily="34" charset="-122"/>
              </a:rPr>
              <a:t>CPI</a:t>
            </a:r>
            <a:r>
              <a:rPr lang="zh-CN" altLang="en-US" sz="2400" dirty="0">
                <a:solidFill>
                  <a:schemeClr val="accent2"/>
                </a:solidFill>
                <a:latin typeface="微软雅黑" panose="020B0503020204020204" pitchFamily="34" charset="-122"/>
                <a:ea typeface="微软雅黑" panose="020B0503020204020204" pitchFamily="34" charset="-122"/>
              </a:rPr>
              <a:t>是</a:t>
            </a:r>
            <a:r>
              <a:rPr lang="en-US" altLang="zh-CN" sz="2400" dirty="0">
                <a:solidFill>
                  <a:schemeClr val="accent2"/>
                </a:solidFill>
                <a:latin typeface="微软雅黑" panose="020B0503020204020204" pitchFamily="34" charset="-122"/>
                <a:ea typeface="微软雅黑" panose="020B0503020204020204" pitchFamily="34" charset="-122"/>
              </a:rPr>
              <a:t>2</a:t>
            </a:r>
            <a:r>
              <a:rPr lang="zh-CN" altLang="en-US" sz="2400" dirty="0">
                <a:solidFill>
                  <a:schemeClr val="accent2"/>
                </a:solidFill>
                <a:latin typeface="微软雅黑" panose="020B0503020204020204" pitchFamily="34" charset="-122"/>
                <a:ea typeface="微软雅黑" panose="020B0503020204020204" pitchFamily="34" charset="-122"/>
              </a:rPr>
              <a:t>。又知</a:t>
            </a:r>
            <a:r>
              <a:rPr lang="en-US" altLang="zh-CN" sz="2400" dirty="0">
                <a:solidFill>
                  <a:schemeClr val="accent2"/>
                </a:solidFill>
                <a:latin typeface="微软雅黑" panose="020B0503020204020204" pitchFamily="34" charset="-122"/>
                <a:ea typeface="微软雅黑" panose="020B0503020204020204" pitchFamily="34" charset="-122"/>
              </a:rPr>
              <a:t>Load</a:t>
            </a:r>
            <a:r>
              <a:rPr lang="zh-CN" altLang="en-US" sz="2400" dirty="0">
                <a:solidFill>
                  <a:schemeClr val="accent2"/>
                </a:solidFill>
                <a:latin typeface="微软雅黑" panose="020B0503020204020204" pitchFamily="34" charset="-122"/>
                <a:ea typeface="微软雅黑" panose="020B0503020204020204" pitchFamily="34" charset="-122"/>
              </a:rPr>
              <a:t>指令占全部指令的</a:t>
            </a:r>
            <a:r>
              <a:rPr lang="en-US" altLang="zh-CN" sz="2400" dirty="0">
                <a:solidFill>
                  <a:schemeClr val="accent2"/>
                </a:solidFill>
                <a:latin typeface="微软雅黑" panose="020B0503020204020204" pitchFamily="34" charset="-122"/>
                <a:ea typeface="微软雅黑" panose="020B0503020204020204" pitchFamily="34" charset="-122"/>
              </a:rPr>
              <a:t>20</a:t>
            </a:r>
            <a:r>
              <a:rPr lang="zh-CN" altLang="en-US" sz="2400" dirty="0">
                <a:solidFill>
                  <a:schemeClr val="accent2"/>
                </a:solidFill>
                <a:latin typeface="微软雅黑" panose="020B0503020204020204" pitchFamily="34" charset="-122"/>
                <a:ea typeface="微软雅黑" panose="020B0503020204020204" pitchFamily="34" charset="-122"/>
              </a:rPr>
              <a:t>％，所以真实流水线的实际</a:t>
            </a:r>
            <a:r>
              <a:rPr lang="en-US" altLang="zh-CN" sz="2400" dirty="0">
                <a:solidFill>
                  <a:schemeClr val="accent2"/>
                </a:solidFill>
                <a:latin typeface="微软雅黑" panose="020B0503020204020204" pitchFamily="34" charset="-122"/>
                <a:ea typeface="微软雅黑" panose="020B0503020204020204" pitchFamily="34" charset="-122"/>
              </a:rPr>
              <a:t>CPI</a:t>
            </a:r>
            <a:r>
              <a:rPr lang="zh-CN" altLang="en-US" sz="2400" dirty="0">
                <a:solidFill>
                  <a:schemeClr val="accent2"/>
                </a:solidFill>
                <a:latin typeface="微软雅黑" panose="020B0503020204020204" pitchFamily="34" charset="-122"/>
                <a:ea typeface="微软雅黑" panose="020B0503020204020204" pitchFamily="34" charset="-122"/>
              </a:rPr>
              <a:t>为：</a:t>
            </a:r>
            <a:r>
              <a:rPr lang="en-US" altLang="zh-CN" sz="2400" dirty="0">
                <a:solidFill>
                  <a:srgbClr val="FF0000"/>
                </a:solidFill>
                <a:latin typeface="微软雅黑" panose="020B0503020204020204" pitchFamily="34" charset="-122"/>
                <a:ea typeface="微软雅黑" panose="020B0503020204020204" pitchFamily="34" charset="-122"/>
              </a:rPr>
              <a:t>(0.9×1+0.1×2)=1.1</a:t>
            </a:r>
            <a:r>
              <a:rPr lang="zh-CN" altLang="en-US" sz="2400" dirty="0">
                <a:solidFill>
                  <a:schemeClr val="accent2"/>
                </a:solidFill>
                <a:latin typeface="微软雅黑" panose="020B0503020204020204" pitchFamily="34" charset="-122"/>
                <a:ea typeface="微软雅黑" panose="020B0503020204020204" pitchFamily="34" charset="-122"/>
              </a:rPr>
              <a:t>，这表示理想流水线的指令执行速度是其执行速度的</a:t>
            </a:r>
            <a:r>
              <a:rPr lang="en-US" altLang="zh-CN" sz="2400" dirty="0">
                <a:solidFill>
                  <a:schemeClr val="accent2"/>
                </a:solidFill>
                <a:latin typeface="微软雅黑" panose="020B0503020204020204" pitchFamily="34" charset="-122"/>
                <a:ea typeface="微软雅黑" panose="020B0503020204020204" pitchFamily="34" charset="-122"/>
              </a:rPr>
              <a:t>1.1</a:t>
            </a:r>
            <a:r>
              <a:rPr lang="zh-CN" altLang="en-US" sz="2400" dirty="0">
                <a:solidFill>
                  <a:schemeClr val="accent2"/>
                </a:solidFill>
                <a:latin typeface="微软雅黑" panose="020B0503020204020204" pitchFamily="34" charset="-122"/>
                <a:ea typeface="微软雅黑" panose="020B0503020204020204" pitchFamily="34" charset="-122"/>
              </a:rPr>
              <a:t>倍。 </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48</a:t>
            </a:fld>
            <a:endParaRPr lang="en-US" altLang="zh-CN" dirty="0"/>
          </a:p>
        </p:txBody>
      </p:sp>
    </p:spTree>
    <p:extLst>
      <p:ext uri="{BB962C8B-B14F-4D97-AF65-F5344CB8AC3E}">
        <p14:creationId xmlns:p14="http://schemas.microsoft.com/office/powerpoint/2010/main" val="3926793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C1BD557-BBB3-4C85-B86C-2D0C549EFF5B}" type="datetime1">
              <a:rPr lang="zh-CN" altLang="en-US" sz="1400" smtClean="0"/>
              <a:t>2021/11/7</a:t>
            </a:fld>
            <a:endParaRPr lang="en-US" altLang="zh-CN" sz="1400" smtClean="0"/>
          </a:p>
        </p:txBody>
      </p:sp>
      <p:sp>
        <p:nvSpPr>
          <p:cNvPr id="8397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83973" name="Text Box 2"/>
          <p:cNvSpPr txBox="1">
            <a:spLocks noChangeArrowheads="1"/>
          </p:cNvSpPr>
          <p:nvPr/>
        </p:nvSpPr>
        <p:spPr bwMode="auto">
          <a:xfrm>
            <a:off x="228600" y="273050"/>
            <a:ext cx="7467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latin typeface="宋体" pitchFamily="2" charset="-122"/>
              </a:rPr>
              <a:t>      </a:t>
            </a:r>
            <a:r>
              <a:rPr lang="en-US" altLang="zh-CN" sz="2800" b="1" dirty="0" smtClean="0">
                <a:latin typeface="宋体" pitchFamily="2" charset="-122"/>
              </a:rPr>
              <a:t>e.</a:t>
            </a:r>
            <a:r>
              <a:rPr lang="zh-CN" altLang="en-US" sz="2800" b="1" dirty="0">
                <a:solidFill>
                  <a:srgbClr val="990099"/>
                </a:solidFill>
                <a:latin typeface="宋体" pitchFamily="2" charset="-122"/>
              </a:rPr>
              <a:t>异步流动</a:t>
            </a:r>
            <a:r>
              <a:rPr lang="zh-CN" altLang="en-US" sz="2800" b="1" dirty="0">
                <a:latin typeface="宋体" pitchFamily="2" charset="-122"/>
              </a:rPr>
              <a:t>法：让流水线中相关指令的后续不相关指令先执行，自动消除相关。</a:t>
            </a:r>
          </a:p>
        </p:txBody>
      </p:sp>
      <p:sp>
        <p:nvSpPr>
          <p:cNvPr id="1075204" name="Text Box 4"/>
          <p:cNvSpPr txBox="1">
            <a:spLocks noChangeArrowheads="1"/>
          </p:cNvSpPr>
          <p:nvPr/>
        </p:nvSpPr>
        <p:spPr bwMode="auto">
          <a:xfrm>
            <a:off x="381000" y="4572000"/>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solidFill>
                  <a:srgbClr val="CC6600"/>
                </a:solidFill>
                <a:latin typeface="宋体" pitchFamily="2" charset="-122"/>
              </a:rPr>
              <a:t>      </a:t>
            </a:r>
            <a:r>
              <a:rPr lang="zh-CN" altLang="en-US" sz="2800" b="1" dirty="0">
                <a:solidFill>
                  <a:srgbClr val="CC6600"/>
                </a:solidFill>
              </a:rPr>
              <a:t>目前，较多系统采用异步流动的方法。</a:t>
            </a:r>
          </a:p>
        </p:txBody>
      </p:sp>
      <p:sp>
        <p:nvSpPr>
          <p:cNvPr id="1075205" name="Text Box 5"/>
          <p:cNvSpPr txBox="1">
            <a:spLocks noChangeArrowheads="1"/>
          </p:cNvSpPr>
          <p:nvPr/>
        </p:nvSpPr>
        <p:spPr bwMode="auto">
          <a:xfrm>
            <a:off x="457200" y="5348288"/>
            <a:ext cx="868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dirty="0" smtClean="0"/>
              <a:t>异步</a:t>
            </a:r>
            <a:r>
              <a:rPr lang="zh-CN" altLang="en-US" sz="2800" b="1" dirty="0"/>
              <a:t>流动会产生新的数据相关类型，使其控制很复杂。</a:t>
            </a:r>
          </a:p>
        </p:txBody>
      </p:sp>
      <p:grpSp>
        <p:nvGrpSpPr>
          <p:cNvPr id="2" name="Group 6"/>
          <p:cNvGrpSpPr>
            <a:grpSpLocks/>
          </p:cNvGrpSpPr>
          <p:nvPr/>
        </p:nvGrpSpPr>
        <p:grpSpPr bwMode="auto">
          <a:xfrm>
            <a:off x="228600" y="1263650"/>
            <a:ext cx="8763000" cy="2698750"/>
            <a:chOff x="144" y="796"/>
            <a:chExt cx="5520" cy="1700"/>
          </a:xfrm>
        </p:grpSpPr>
        <p:grpSp>
          <p:nvGrpSpPr>
            <p:cNvPr id="83978" name="Group 7"/>
            <p:cNvGrpSpPr>
              <a:grpSpLocks/>
            </p:cNvGrpSpPr>
            <p:nvPr/>
          </p:nvGrpSpPr>
          <p:grpSpPr bwMode="auto">
            <a:xfrm>
              <a:off x="144" y="796"/>
              <a:ext cx="5520" cy="1700"/>
              <a:chOff x="240" y="1094"/>
              <a:chExt cx="5520" cy="1700"/>
            </a:xfrm>
          </p:grpSpPr>
          <p:sp>
            <p:nvSpPr>
              <p:cNvPr id="83980" name="Text Box 8"/>
              <p:cNvSpPr txBox="1">
                <a:spLocks noChangeArrowheads="1"/>
              </p:cNvSpPr>
              <p:nvPr/>
            </p:nvSpPr>
            <p:spPr bwMode="auto">
              <a:xfrm>
                <a:off x="988" y="1776"/>
                <a:ext cx="250"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10800" tIns="46800" rIns="10800" bIns="10800">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lang="en-US" altLang="zh-CN" b="1"/>
              </a:p>
            </p:txBody>
          </p:sp>
          <p:sp>
            <p:nvSpPr>
              <p:cNvPr id="83981" name="Text Box 9"/>
              <p:cNvSpPr txBox="1">
                <a:spLocks noChangeArrowheads="1"/>
              </p:cNvSpPr>
              <p:nvPr/>
            </p:nvSpPr>
            <p:spPr bwMode="auto">
              <a:xfrm>
                <a:off x="1446" y="1776"/>
                <a:ext cx="234"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46800" tIns="46800" rIns="10800" bIns="10800">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lang="zh-CN" altLang="en-US" sz="2000" b="1"/>
                  <a:t>读段</a:t>
                </a:r>
              </a:p>
            </p:txBody>
          </p:sp>
          <p:sp>
            <p:nvSpPr>
              <p:cNvPr id="83982" name="Text Box 10"/>
              <p:cNvSpPr txBox="1">
                <a:spLocks noChangeArrowheads="1"/>
              </p:cNvSpPr>
              <p:nvPr/>
            </p:nvSpPr>
            <p:spPr bwMode="auto">
              <a:xfrm>
                <a:off x="1910" y="1776"/>
                <a:ext cx="250"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10800" tIns="46800" rIns="10800" bIns="10800">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lang="en-US" altLang="zh-CN" b="1"/>
              </a:p>
            </p:txBody>
          </p:sp>
          <p:sp>
            <p:nvSpPr>
              <p:cNvPr id="83983" name="Text Box 11"/>
              <p:cNvSpPr txBox="1">
                <a:spLocks noChangeArrowheads="1"/>
              </p:cNvSpPr>
              <p:nvPr/>
            </p:nvSpPr>
            <p:spPr bwMode="auto">
              <a:xfrm>
                <a:off x="2380" y="1776"/>
                <a:ext cx="250"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10800" tIns="46800" rIns="10800" bIns="10800">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lang="en-US" altLang="zh-CN" b="1"/>
              </a:p>
            </p:txBody>
          </p:sp>
          <p:sp>
            <p:nvSpPr>
              <p:cNvPr id="83984" name="Text Box 12"/>
              <p:cNvSpPr txBox="1">
                <a:spLocks noChangeArrowheads="1"/>
              </p:cNvSpPr>
              <p:nvPr/>
            </p:nvSpPr>
            <p:spPr bwMode="auto">
              <a:xfrm>
                <a:off x="2870" y="1776"/>
                <a:ext cx="250"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10800" tIns="46800" rIns="10800" bIns="10800">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lang="en-US" altLang="zh-CN" b="1"/>
              </a:p>
            </p:txBody>
          </p:sp>
          <p:sp>
            <p:nvSpPr>
              <p:cNvPr id="83985" name="Text Box 13"/>
              <p:cNvSpPr txBox="1">
                <a:spLocks noChangeArrowheads="1"/>
              </p:cNvSpPr>
              <p:nvPr/>
            </p:nvSpPr>
            <p:spPr bwMode="auto">
              <a:xfrm>
                <a:off x="3350" y="1776"/>
                <a:ext cx="250"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10800" tIns="46800" rIns="10800" bIns="10800">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lang="en-US" altLang="zh-CN" b="1"/>
              </a:p>
            </p:txBody>
          </p:sp>
          <p:sp>
            <p:nvSpPr>
              <p:cNvPr id="83986" name="Text Box 14"/>
              <p:cNvSpPr txBox="1">
                <a:spLocks noChangeArrowheads="1"/>
              </p:cNvSpPr>
              <p:nvPr/>
            </p:nvSpPr>
            <p:spPr bwMode="auto">
              <a:xfrm>
                <a:off x="3846" y="1776"/>
                <a:ext cx="234"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46800" tIns="46800" rIns="10800" bIns="10800">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pPr>
                <a:r>
                  <a:rPr lang="zh-CN" altLang="en-US" sz="2000" b="1"/>
                  <a:t>写段</a:t>
                </a:r>
              </a:p>
            </p:txBody>
          </p:sp>
          <p:sp>
            <p:nvSpPr>
              <p:cNvPr id="83987" name="Text Box 15"/>
              <p:cNvSpPr txBox="1">
                <a:spLocks noChangeArrowheads="1"/>
              </p:cNvSpPr>
              <p:nvPr/>
            </p:nvSpPr>
            <p:spPr bwMode="auto">
              <a:xfrm>
                <a:off x="4310" y="1776"/>
                <a:ext cx="250"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10800" tIns="46800" rIns="10800" bIns="10800">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lang="en-US" altLang="zh-CN" b="1"/>
              </a:p>
            </p:txBody>
          </p:sp>
          <p:sp>
            <p:nvSpPr>
              <p:cNvPr id="83988" name="Line 16"/>
              <p:cNvSpPr>
                <a:spLocks noChangeShapeType="1"/>
              </p:cNvSpPr>
              <p:nvPr/>
            </p:nvSpPr>
            <p:spPr bwMode="auto">
              <a:xfrm>
                <a:off x="720" y="1968"/>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989" name="Text Box 17"/>
              <p:cNvSpPr txBox="1">
                <a:spLocks noChangeArrowheads="1"/>
              </p:cNvSpPr>
              <p:nvPr/>
            </p:nvSpPr>
            <p:spPr bwMode="auto">
              <a:xfrm>
                <a:off x="528" y="1856"/>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t>入</a:t>
                </a:r>
              </a:p>
            </p:txBody>
          </p:sp>
          <p:sp>
            <p:nvSpPr>
              <p:cNvPr id="83990" name="Line 18"/>
              <p:cNvSpPr>
                <a:spLocks noChangeShapeType="1"/>
              </p:cNvSpPr>
              <p:nvPr/>
            </p:nvSpPr>
            <p:spPr bwMode="auto">
              <a:xfrm>
                <a:off x="1248"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1" name="Line 19"/>
              <p:cNvSpPr>
                <a:spLocks noChangeShapeType="1"/>
              </p:cNvSpPr>
              <p:nvPr/>
            </p:nvSpPr>
            <p:spPr bwMode="auto">
              <a:xfrm>
                <a:off x="1680" y="196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2" name="Line 20"/>
              <p:cNvSpPr>
                <a:spLocks noChangeShapeType="1"/>
              </p:cNvSpPr>
              <p:nvPr/>
            </p:nvSpPr>
            <p:spPr bwMode="auto">
              <a:xfrm>
                <a:off x="2160" y="196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1"/>
              <p:cNvSpPr>
                <a:spLocks noChangeShapeType="1"/>
              </p:cNvSpPr>
              <p:nvPr/>
            </p:nvSpPr>
            <p:spPr bwMode="auto">
              <a:xfrm>
                <a:off x="2640" y="196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4" name="Line 22"/>
              <p:cNvSpPr>
                <a:spLocks noChangeShapeType="1"/>
              </p:cNvSpPr>
              <p:nvPr/>
            </p:nvSpPr>
            <p:spPr bwMode="auto">
              <a:xfrm>
                <a:off x="3120" y="196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5" name="Line 23"/>
              <p:cNvSpPr>
                <a:spLocks noChangeShapeType="1"/>
              </p:cNvSpPr>
              <p:nvPr/>
            </p:nvSpPr>
            <p:spPr bwMode="auto">
              <a:xfrm>
                <a:off x="3600" y="196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6" name="Line 24"/>
              <p:cNvSpPr>
                <a:spLocks noChangeShapeType="1"/>
              </p:cNvSpPr>
              <p:nvPr/>
            </p:nvSpPr>
            <p:spPr bwMode="auto">
              <a:xfrm>
                <a:off x="4080" y="196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7" name="Line 25"/>
              <p:cNvSpPr>
                <a:spLocks noChangeShapeType="1"/>
              </p:cNvSpPr>
              <p:nvPr/>
            </p:nvSpPr>
            <p:spPr bwMode="auto">
              <a:xfrm>
                <a:off x="4560" y="1968"/>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998" name="Text Box 26"/>
              <p:cNvSpPr txBox="1">
                <a:spLocks noChangeArrowheads="1"/>
              </p:cNvSpPr>
              <p:nvPr/>
            </p:nvSpPr>
            <p:spPr bwMode="auto">
              <a:xfrm>
                <a:off x="4896" y="1856"/>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t>出</a:t>
                </a:r>
              </a:p>
            </p:txBody>
          </p:sp>
          <p:sp>
            <p:nvSpPr>
              <p:cNvPr id="83999" name="Text Box 27"/>
              <p:cNvSpPr txBox="1">
                <a:spLocks noChangeArrowheads="1"/>
              </p:cNvSpPr>
              <p:nvPr/>
            </p:nvSpPr>
            <p:spPr bwMode="auto">
              <a:xfrm>
                <a:off x="336" y="2256"/>
                <a:ext cx="43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t>段号：     </a:t>
                </a:r>
                <a:r>
                  <a:rPr lang="en-US" altLang="zh-CN" sz="2000" b="1"/>
                  <a:t>1         2           3         4           5          6          7          8</a:t>
                </a:r>
              </a:p>
            </p:txBody>
          </p:sp>
          <p:sp>
            <p:nvSpPr>
              <p:cNvPr id="84000" name="Freeform 28"/>
              <p:cNvSpPr>
                <a:spLocks/>
              </p:cNvSpPr>
              <p:nvPr/>
            </p:nvSpPr>
            <p:spPr bwMode="auto">
              <a:xfrm>
                <a:off x="1780" y="1968"/>
                <a:ext cx="1916" cy="559"/>
              </a:xfrm>
              <a:custGeom>
                <a:avLst/>
                <a:gdLst>
                  <a:gd name="T0" fmla="*/ 1916 w 1916"/>
                  <a:gd name="T1" fmla="*/ 0 h 559"/>
                  <a:gd name="T2" fmla="*/ 1912 w 1916"/>
                  <a:gd name="T3" fmla="*/ 559 h 559"/>
                  <a:gd name="T4" fmla="*/ 0 w 1916"/>
                  <a:gd name="T5" fmla="*/ 559 h 559"/>
                  <a:gd name="T6" fmla="*/ 0 w 1916"/>
                  <a:gd name="T7" fmla="*/ 9 h 559"/>
                  <a:gd name="T8" fmla="*/ 0 60000 65536"/>
                  <a:gd name="T9" fmla="*/ 0 60000 65536"/>
                  <a:gd name="T10" fmla="*/ 0 60000 65536"/>
                  <a:gd name="T11" fmla="*/ 0 60000 65536"/>
                  <a:gd name="T12" fmla="*/ 0 w 1916"/>
                  <a:gd name="T13" fmla="*/ 0 h 559"/>
                  <a:gd name="T14" fmla="*/ 1916 w 1916"/>
                  <a:gd name="T15" fmla="*/ 559 h 559"/>
                </a:gdLst>
                <a:ahLst/>
                <a:cxnLst>
                  <a:cxn ang="T8">
                    <a:pos x="T0" y="T1"/>
                  </a:cxn>
                  <a:cxn ang="T9">
                    <a:pos x="T2" y="T3"/>
                  </a:cxn>
                  <a:cxn ang="T10">
                    <a:pos x="T4" y="T5"/>
                  </a:cxn>
                  <a:cxn ang="T11">
                    <a:pos x="T6" y="T7"/>
                  </a:cxn>
                </a:cxnLst>
                <a:rect l="T12" t="T13" r="T14" b="T15"/>
                <a:pathLst>
                  <a:path w="1916" h="559">
                    <a:moveTo>
                      <a:pt x="1916" y="0"/>
                    </a:moveTo>
                    <a:lnTo>
                      <a:pt x="1912" y="559"/>
                    </a:lnTo>
                    <a:lnTo>
                      <a:pt x="0" y="559"/>
                    </a:lnTo>
                    <a:lnTo>
                      <a:pt x="0" y="9"/>
                    </a:lnTo>
                  </a:path>
                </a:pathLst>
              </a:custGeom>
              <a:noFill/>
              <a:ln w="9525" cap="flat">
                <a:solidFill>
                  <a:schemeClr val="tx1"/>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001" name="Text Box 29"/>
              <p:cNvSpPr txBox="1">
                <a:spLocks noChangeArrowheads="1"/>
              </p:cNvSpPr>
              <p:nvPr/>
            </p:nvSpPr>
            <p:spPr bwMode="auto">
              <a:xfrm>
                <a:off x="2160" y="2602"/>
                <a:ext cx="12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t>相关专用通路</a:t>
                </a:r>
              </a:p>
            </p:txBody>
          </p:sp>
          <p:sp>
            <p:nvSpPr>
              <p:cNvPr id="84002" name="Text Box 30"/>
              <p:cNvSpPr txBox="1">
                <a:spLocks noChangeArrowheads="1"/>
              </p:cNvSpPr>
              <p:nvPr/>
            </p:nvSpPr>
            <p:spPr bwMode="auto">
              <a:xfrm>
                <a:off x="240" y="1094"/>
                <a:ext cx="552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t>                    n         j          m          l          k          </a:t>
                </a:r>
                <a:r>
                  <a:rPr lang="en-US" altLang="zh-CN" sz="2000" b="1" dirty="0" err="1"/>
                  <a:t>i</a:t>
                </a:r>
                <a:r>
                  <a:rPr lang="en-US" altLang="zh-CN" sz="2000" b="1" dirty="0"/>
                  <a:t>           h             </a:t>
                </a:r>
                <a:r>
                  <a:rPr lang="zh-CN" altLang="en-US" sz="2000" b="1" dirty="0">
                    <a:solidFill>
                      <a:schemeClr val="accent2"/>
                    </a:solidFill>
                  </a:rPr>
                  <a:t>（异步流动的）</a:t>
                </a:r>
              </a:p>
              <a:p>
                <a:pPr eaLnBrk="1" hangingPunct="1"/>
                <a:r>
                  <a:rPr lang="zh-CN" altLang="en-US" sz="2000" b="1" dirty="0"/>
                  <a:t>                    </a:t>
                </a:r>
                <a:r>
                  <a:rPr lang="en-US" altLang="zh-CN" sz="2000" b="1" dirty="0"/>
                  <a:t>k         j         </a:t>
                </a:r>
                <a:r>
                  <a:rPr lang="zh-CN" altLang="en-US" sz="2000" b="1" dirty="0"/>
                  <a:t>空         空       空         </a:t>
                </a:r>
                <a:r>
                  <a:rPr lang="en-US" altLang="zh-CN" sz="2000" b="1" dirty="0" err="1"/>
                  <a:t>i</a:t>
                </a:r>
                <a:r>
                  <a:rPr lang="en-US" altLang="zh-CN" sz="2000" b="1" dirty="0"/>
                  <a:t>           h             </a:t>
                </a:r>
                <a:r>
                  <a:rPr lang="zh-CN" altLang="en-US" sz="2000" b="1" dirty="0">
                    <a:solidFill>
                      <a:schemeClr val="accent2"/>
                    </a:solidFill>
                  </a:rPr>
                  <a:t>（顺序流动的）</a:t>
                </a:r>
              </a:p>
              <a:p>
                <a:pPr eaLnBrk="1" hangingPunct="1"/>
                <a:r>
                  <a:rPr lang="zh-CN" altLang="en-US" sz="2000" b="1" dirty="0"/>
                  <a:t>指令地址：</a:t>
                </a:r>
                <a:r>
                  <a:rPr lang="en-US" altLang="zh-CN" sz="2000" b="1" dirty="0"/>
                  <a:t>k         j          </a:t>
                </a:r>
                <a:r>
                  <a:rPr lang="en-US" altLang="zh-CN" sz="2000" b="1" dirty="0" err="1"/>
                  <a:t>i</a:t>
                </a:r>
                <a:r>
                  <a:rPr lang="en-US" altLang="zh-CN" sz="2000" b="1" dirty="0"/>
                  <a:t>           h                                                 </a:t>
                </a:r>
                <a:r>
                  <a:rPr lang="zh-CN" altLang="en-US" sz="2000" b="1" dirty="0"/>
                  <a:t>（判出</a:t>
                </a:r>
                <a:r>
                  <a:rPr lang="en-US" altLang="zh-CN" sz="2000" b="1" dirty="0" err="1"/>
                  <a:t>j,h</a:t>
                </a:r>
                <a:r>
                  <a:rPr lang="zh-CN" altLang="en-US" sz="2000" b="1" dirty="0"/>
                  <a:t>相关）</a:t>
                </a:r>
              </a:p>
            </p:txBody>
          </p:sp>
        </p:grpSp>
        <p:sp>
          <p:nvSpPr>
            <p:cNvPr id="83979" name="Line 31"/>
            <p:cNvSpPr>
              <a:spLocks noChangeShapeType="1"/>
            </p:cNvSpPr>
            <p:nvPr/>
          </p:nvSpPr>
          <p:spPr bwMode="auto">
            <a:xfrm>
              <a:off x="1344" y="148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 name="灯片编号占位符 2"/>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49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752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75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04" grpId="0" autoUpdateAnimBg="0"/>
      <p:bldP spid="107520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7A21092-700F-406E-9C0F-FD70B4AA0132}" type="datetime1">
              <a:rPr lang="zh-CN" altLang="en-US" sz="1400" smtClean="0"/>
              <a:t>2021/11/7</a:t>
            </a:fld>
            <a:endParaRPr lang="en-US" altLang="zh-CN" sz="1400" smtClean="0"/>
          </a:p>
        </p:txBody>
      </p:sp>
      <p:sp>
        <p:nvSpPr>
          <p:cNvPr id="614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6149" name="Rectangle 2"/>
          <p:cNvSpPr>
            <a:spLocks noGrp="1" noChangeArrowheads="1"/>
          </p:cNvSpPr>
          <p:nvPr>
            <p:ph type="title"/>
          </p:nvPr>
        </p:nvSpPr>
        <p:spPr>
          <a:xfrm>
            <a:off x="774701" y="13494"/>
            <a:ext cx="7772400" cy="1143000"/>
          </a:xfrm>
          <a:noFill/>
        </p:spPr>
        <p:txBody>
          <a:bodyPr lIns="90488" tIns="44450" rIns="90488" bIns="44450"/>
          <a:lstStyle/>
          <a:p>
            <a:pPr eaLnBrk="1" hangingPunct="1"/>
            <a:r>
              <a:rPr lang="en-US" altLang="zh-CN" dirty="0" smtClean="0"/>
              <a:t>Pipelining Lessons</a:t>
            </a:r>
          </a:p>
        </p:txBody>
      </p:sp>
      <p:sp>
        <p:nvSpPr>
          <p:cNvPr id="379907" name="Rectangle 3"/>
          <p:cNvSpPr>
            <a:spLocks noGrp="1" noChangeArrowheads="1"/>
          </p:cNvSpPr>
          <p:nvPr>
            <p:ph type="body" idx="1"/>
          </p:nvPr>
        </p:nvSpPr>
        <p:spPr>
          <a:xfrm>
            <a:off x="5346700" y="1587500"/>
            <a:ext cx="3594100" cy="4711700"/>
          </a:xfrm>
          <a:noFill/>
        </p:spPr>
        <p:txBody>
          <a:bodyPr lIns="90488" tIns="44450" rIns="90488" bIns="44450"/>
          <a:lstStyle/>
          <a:p>
            <a:pPr marL="285750" indent="-285750" eaLnBrk="1" hangingPunct="1"/>
            <a:r>
              <a:rPr lang="en-US" altLang="zh-CN" sz="2000" smtClean="0"/>
              <a:t>Pipelining doesn</a:t>
            </a:r>
            <a:r>
              <a:rPr lang="en-US" altLang="zh-CN" sz="2000" smtClean="0">
                <a:latin typeface="Comic Sans MS" pitchFamily="66" charset="0"/>
              </a:rPr>
              <a:t>’</a:t>
            </a:r>
            <a:r>
              <a:rPr lang="en-US" altLang="zh-CN" sz="2000" smtClean="0"/>
              <a:t>t help </a:t>
            </a:r>
            <a:r>
              <a:rPr lang="en-US" altLang="zh-CN" sz="2000" smtClean="0">
                <a:solidFill>
                  <a:srgbClr val="FF3399"/>
                </a:solidFill>
              </a:rPr>
              <a:t>latency </a:t>
            </a:r>
            <a:r>
              <a:rPr lang="en-US" altLang="zh-CN" sz="2000" smtClean="0"/>
              <a:t>of single task, it helps </a:t>
            </a:r>
            <a:r>
              <a:rPr lang="en-US" altLang="zh-CN" sz="2000" smtClean="0">
                <a:solidFill>
                  <a:srgbClr val="FF3399"/>
                </a:solidFill>
              </a:rPr>
              <a:t>throughput</a:t>
            </a:r>
            <a:r>
              <a:rPr lang="en-US" altLang="zh-CN" sz="2000" smtClean="0"/>
              <a:t> of entire workload</a:t>
            </a:r>
          </a:p>
          <a:p>
            <a:pPr marL="285750" indent="-285750" eaLnBrk="1" hangingPunct="1"/>
            <a:r>
              <a:rPr lang="en-US" altLang="zh-CN" sz="2000" smtClean="0"/>
              <a:t>Pipeline rate limited by </a:t>
            </a:r>
            <a:r>
              <a:rPr lang="en-US" altLang="zh-CN" sz="2000" smtClean="0">
                <a:solidFill>
                  <a:srgbClr val="FF3399"/>
                </a:solidFill>
              </a:rPr>
              <a:t>slowest</a:t>
            </a:r>
            <a:r>
              <a:rPr lang="en-US" altLang="zh-CN" sz="2000" smtClean="0"/>
              <a:t> pipeline stage</a:t>
            </a:r>
          </a:p>
          <a:p>
            <a:pPr marL="285750" indent="-285750" eaLnBrk="1" hangingPunct="1"/>
            <a:r>
              <a:rPr lang="en-US" altLang="zh-CN" sz="2000" smtClean="0">
                <a:solidFill>
                  <a:srgbClr val="FF3399"/>
                </a:solidFill>
              </a:rPr>
              <a:t>Multiple</a:t>
            </a:r>
            <a:r>
              <a:rPr lang="en-US" altLang="zh-CN" sz="2000" smtClean="0"/>
              <a:t> tasks operating simultaneously</a:t>
            </a:r>
          </a:p>
          <a:p>
            <a:pPr marL="285750" indent="-285750" eaLnBrk="1" hangingPunct="1"/>
            <a:r>
              <a:rPr lang="en-US" altLang="zh-CN" sz="2000" smtClean="0"/>
              <a:t>Potential speedup = </a:t>
            </a:r>
            <a:r>
              <a:rPr lang="en-US" altLang="zh-CN" sz="2000" smtClean="0">
                <a:solidFill>
                  <a:srgbClr val="FF3399"/>
                </a:solidFill>
              </a:rPr>
              <a:t>Number pipe stages</a:t>
            </a:r>
          </a:p>
          <a:p>
            <a:pPr marL="285750" indent="-285750" eaLnBrk="1" hangingPunct="1"/>
            <a:r>
              <a:rPr lang="en-US" altLang="zh-CN" sz="2000" smtClean="0"/>
              <a:t>Unbalanced lengths of pipe stages reduces speedup</a:t>
            </a:r>
          </a:p>
          <a:p>
            <a:pPr marL="285750" indent="-285750" eaLnBrk="1" hangingPunct="1"/>
            <a:r>
              <a:rPr lang="en-US" altLang="zh-CN" sz="2000" smtClean="0"/>
              <a:t>Time to </a:t>
            </a:r>
            <a:r>
              <a:rPr lang="en-US" altLang="zh-CN" sz="2000" smtClean="0">
                <a:latin typeface="Comic Sans MS" pitchFamily="66" charset="0"/>
              </a:rPr>
              <a:t>“</a:t>
            </a:r>
            <a:r>
              <a:rPr lang="en-US" altLang="zh-CN" sz="2000" smtClean="0">
                <a:solidFill>
                  <a:srgbClr val="FF3399"/>
                </a:solidFill>
              </a:rPr>
              <a:t>fill</a:t>
            </a:r>
            <a:r>
              <a:rPr lang="en-US" altLang="zh-CN" sz="2000" smtClean="0">
                <a:latin typeface="Comic Sans MS" pitchFamily="66" charset="0"/>
              </a:rPr>
              <a:t>”</a:t>
            </a:r>
            <a:r>
              <a:rPr lang="en-US" altLang="zh-CN" sz="2000" smtClean="0"/>
              <a:t> pipeline and time to </a:t>
            </a:r>
            <a:r>
              <a:rPr lang="en-US" altLang="zh-CN" sz="2000" smtClean="0">
                <a:latin typeface="Comic Sans MS" pitchFamily="66" charset="0"/>
              </a:rPr>
              <a:t>“</a:t>
            </a:r>
            <a:r>
              <a:rPr lang="en-US" altLang="zh-CN" sz="2000" smtClean="0">
                <a:solidFill>
                  <a:srgbClr val="FF3399"/>
                </a:solidFill>
              </a:rPr>
              <a:t>drain</a:t>
            </a:r>
            <a:r>
              <a:rPr lang="en-US" altLang="zh-CN" sz="2000" smtClean="0">
                <a:latin typeface="Comic Sans MS" pitchFamily="66" charset="0"/>
              </a:rPr>
              <a:t>”</a:t>
            </a:r>
            <a:r>
              <a:rPr lang="en-US" altLang="zh-CN" sz="2000" smtClean="0"/>
              <a:t> it reduces speedup</a:t>
            </a:r>
          </a:p>
        </p:txBody>
      </p:sp>
      <p:grpSp>
        <p:nvGrpSpPr>
          <p:cNvPr id="6151" name="Group 4"/>
          <p:cNvGrpSpPr>
            <a:grpSpLocks/>
          </p:cNvGrpSpPr>
          <p:nvPr/>
        </p:nvGrpSpPr>
        <p:grpSpPr bwMode="auto">
          <a:xfrm>
            <a:off x="920750" y="3238500"/>
            <a:ext cx="522288" cy="534988"/>
            <a:chOff x="580" y="2040"/>
            <a:chExt cx="329" cy="337"/>
          </a:xfrm>
        </p:grpSpPr>
        <p:sp>
          <p:nvSpPr>
            <p:cNvPr id="6275" name="Freeform 5"/>
            <p:cNvSpPr>
              <a:spLocks/>
            </p:cNvSpPr>
            <p:nvPr/>
          </p:nvSpPr>
          <p:spPr bwMode="auto">
            <a:xfrm>
              <a:off x="580" y="2040"/>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6276" name="Rectangle 6"/>
            <p:cNvSpPr>
              <a:spLocks noChangeArrowheads="1"/>
            </p:cNvSpPr>
            <p:nvPr/>
          </p:nvSpPr>
          <p:spPr bwMode="auto">
            <a:xfrm>
              <a:off x="631" y="2091"/>
              <a:ext cx="25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A</a:t>
              </a:r>
            </a:p>
          </p:txBody>
        </p:sp>
      </p:grpSp>
      <p:grpSp>
        <p:nvGrpSpPr>
          <p:cNvPr id="6152" name="Group 7"/>
          <p:cNvGrpSpPr>
            <a:grpSpLocks/>
          </p:cNvGrpSpPr>
          <p:nvPr/>
        </p:nvGrpSpPr>
        <p:grpSpPr bwMode="auto">
          <a:xfrm>
            <a:off x="908050" y="4089400"/>
            <a:ext cx="522288" cy="534988"/>
            <a:chOff x="572" y="2576"/>
            <a:chExt cx="329" cy="337"/>
          </a:xfrm>
        </p:grpSpPr>
        <p:sp>
          <p:nvSpPr>
            <p:cNvPr id="6273" name="Freeform 8"/>
            <p:cNvSpPr>
              <a:spLocks/>
            </p:cNvSpPr>
            <p:nvPr/>
          </p:nvSpPr>
          <p:spPr bwMode="auto">
            <a:xfrm>
              <a:off x="572" y="2576"/>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6274" name="Rectangle 9"/>
            <p:cNvSpPr>
              <a:spLocks noChangeArrowheads="1"/>
            </p:cNvSpPr>
            <p:nvPr/>
          </p:nvSpPr>
          <p:spPr bwMode="auto">
            <a:xfrm>
              <a:off x="632" y="2627"/>
              <a:ext cx="235"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B</a:t>
              </a:r>
            </a:p>
          </p:txBody>
        </p:sp>
      </p:grpSp>
      <p:grpSp>
        <p:nvGrpSpPr>
          <p:cNvPr id="6153" name="Group 10"/>
          <p:cNvGrpSpPr>
            <a:grpSpLocks/>
          </p:cNvGrpSpPr>
          <p:nvPr/>
        </p:nvGrpSpPr>
        <p:grpSpPr bwMode="auto">
          <a:xfrm>
            <a:off x="869950" y="4838700"/>
            <a:ext cx="522288" cy="534988"/>
            <a:chOff x="548" y="3048"/>
            <a:chExt cx="329" cy="337"/>
          </a:xfrm>
        </p:grpSpPr>
        <p:sp>
          <p:nvSpPr>
            <p:cNvPr id="6271" name="Freeform 11"/>
            <p:cNvSpPr>
              <a:spLocks/>
            </p:cNvSpPr>
            <p:nvPr/>
          </p:nvSpPr>
          <p:spPr bwMode="auto">
            <a:xfrm>
              <a:off x="548" y="304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6272" name="Rectangle 12"/>
            <p:cNvSpPr>
              <a:spLocks noChangeArrowheads="1"/>
            </p:cNvSpPr>
            <p:nvPr/>
          </p:nvSpPr>
          <p:spPr bwMode="auto">
            <a:xfrm>
              <a:off x="609" y="3099"/>
              <a:ext cx="23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C</a:t>
              </a:r>
            </a:p>
          </p:txBody>
        </p:sp>
      </p:grpSp>
      <p:grpSp>
        <p:nvGrpSpPr>
          <p:cNvPr id="6154" name="Group 13"/>
          <p:cNvGrpSpPr>
            <a:grpSpLocks/>
          </p:cNvGrpSpPr>
          <p:nvPr/>
        </p:nvGrpSpPr>
        <p:grpSpPr bwMode="auto">
          <a:xfrm>
            <a:off x="869950" y="5562600"/>
            <a:ext cx="522288" cy="534988"/>
            <a:chOff x="548" y="3504"/>
            <a:chExt cx="329" cy="337"/>
          </a:xfrm>
        </p:grpSpPr>
        <p:sp>
          <p:nvSpPr>
            <p:cNvPr id="6269" name="Freeform 14"/>
            <p:cNvSpPr>
              <a:spLocks/>
            </p:cNvSpPr>
            <p:nvPr/>
          </p:nvSpPr>
          <p:spPr bwMode="auto">
            <a:xfrm>
              <a:off x="548" y="3504"/>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zh-CN" altLang="en-US"/>
            </a:p>
          </p:txBody>
        </p:sp>
        <p:sp>
          <p:nvSpPr>
            <p:cNvPr id="6270" name="Rectangle 15"/>
            <p:cNvSpPr>
              <a:spLocks noChangeArrowheads="1"/>
            </p:cNvSpPr>
            <p:nvPr/>
          </p:nvSpPr>
          <p:spPr bwMode="auto">
            <a:xfrm>
              <a:off x="599" y="3555"/>
              <a:ext cx="25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D</a:t>
              </a:r>
            </a:p>
          </p:txBody>
        </p:sp>
      </p:grpSp>
      <p:sp>
        <p:nvSpPr>
          <p:cNvPr id="6155" name="Rectangle 16"/>
          <p:cNvSpPr>
            <a:spLocks noChangeArrowheads="1"/>
          </p:cNvSpPr>
          <p:nvPr/>
        </p:nvSpPr>
        <p:spPr bwMode="auto">
          <a:xfrm>
            <a:off x="1192213" y="1643063"/>
            <a:ext cx="9302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6 PM</a:t>
            </a:r>
          </a:p>
        </p:txBody>
      </p:sp>
      <p:sp>
        <p:nvSpPr>
          <p:cNvPr id="6156" name="Line 17"/>
          <p:cNvSpPr>
            <a:spLocks noChangeShapeType="1"/>
          </p:cNvSpPr>
          <p:nvPr/>
        </p:nvSpPr>
        <p:spPr bwMode="auto">
          <a:xfrm>
            <a:off x="1555750" y="2228850"/>
            <a:ext cx="34925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 name="Line 18"/>
          <p:cNvSpPr>
            <a:spLocks noChangeShapeType="1"/>
          </p:cNvSpPr>
          <p:nvPr/>
        </p:nvSpPr>
        <p:spPr bwMode="auto">
          <a:xfrm>
            <a:off x="1549400" y="2095500"/>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 name="Rectangle 19"/>
          <p:cNvSpPr>
            <a:spLocks noChangeArrowheads="1"/>
          </p:cNvSpPr>
          <p:nvPr/>
        </p:nvSpPr>
        <p:spPr bwMode="auto">
          <a:xfrm>
            <a:off x="2424113" y="1655763"/>
            <a:ext cx="3667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7</a:t>
            </a:r>
          </a:p>
        </p:txBody>
      </p:sp>
      <p:sp>
        <p:nvSpPr>
          <p:cNvPr id="6159" name="Rectangle 20"/>
          <p:cNvSpPr>
            <a:spLocks noChangeArrowheads="1"/>
          </p:cNvSpPr>
          <p:nvPr/>
        </p:nvSpPr>
        <p:spPr bwMode="auto">
          <a:xfrm>
            <a:off x="3490913" y="1655763"/>
            <a:ext cx="3667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8</a:t>
            </a:r>
          </a:p>
        </p:txBody>
      </p:sp>
      <p:sp>
        <p:nvSpPr>
          <p:cNvPr id="6160" name="Rectangle 21"/>
          <p:cNvSpPr>
            <a:spLocks noChangeArrowheads="1"/>
          </p:cNvSpPr>
          <p:nvPr/>
        </p:nvSpPr>
        <p:spPr bwMode="auto">
          <a:xfrm>
            <a:off x="4506913" y="1655763"/>
            <a:ext cx="3667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b="1">
                <a:latin typeface="Comic Sans MS" pitchFamily="66" charset="0"/>
              </a:rPr>
              <a:t>9</a:t>
            </a:r>
          </a:p>
        </p:txBody>
      </p:sp>
      <p:sp>
        <p:nvSpPr>
          <p:cNvPr id="6161" name="Rectangle 22"/>
          <p:cNvSpPr>
            <a:spLocks noChangeArrowheads="1"/>
          </p:cNvSpPr>
          <p:nvPr/>
        </p:nvSpPr>
        <p:spPr bwMode="auto">
          <a:xfrm>
            <a:off x="149225" y="2606675"/>
            <a:ext cx="363538"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sz="1800" i="1">
                <a:latin typeface="Comic Sans MS" pitchFamily="66" charset="0"/>
              </a:rPr>
              <a:t>T</a:t>
            </a:r>
          </a:p>
          <a:p>
            <a:pPr algn="ctr" eaLnBrk="0" hangingPunct="0"/>
            <a:r>
              <a:rPr kumimoji="0" lang="en-US" altLang="zh-CN" sz="1800" i="1">
                <a:latin typeface="Comic Sans MS" pitchFamily="66" charset="0"/>
              </a:rPr>
              <a:t>a</a:t>
            </a:r>
          </a:p>
          <a:p>
            <a:pPr algn="ctr" eaLnBrk="0" hangingPunct="0"/>
            <a:r>
              <a:rPr kumimoji="0" lang="en-US" altLang="zh-CN" sz="1800" i="1">
                <a:latin typeface="Comic Sans MS" pitchFamily="66" charset="0"/>
              </a:rPr>
              <a:t>s</a:t>
            </a:r>
          </a:p>
          <a:p>
            <a:pPr algn="ctr" eaLnBrk="0" hangingPunct="0"/>
            <a:r>
              <a:rPr kumimoji="0" lang="en-US" altLang="zh-CN" sz="1800" i="1">
                <a:latin typeface="Comic Sans MS" pitchFamily="66" charset="0"/>
              </a:rPr>
              <a:t>k</a:t>
            </a:r>
          </a:p>
          <a:p>
            <a:pPr algn="ctr" eaLnBrk="0" hangingPunct="0"/>
            <a:endParaRPr kumimoji="0" lang="en-US" altLang="zh-CN" sz="1800" i="1">
              <a:latin typeface="Comic Sans MS" pitchFamily="66" charset="0"/>
            </a:endParaRPr>
          </a:p>
          <a:p>
            <a:pPr algn="ctr" eaLnBrk="0" hangingPunct="0"/>
            <a:r>
              <a:rPr kumimoji="0" lang="en-US" altLang="zh-CN" sz="1800" i="1">
                <a:latin typeface="Comic Sans MS" pitchFamily="66" charset="0"/>
              </a:rPr>
              <a:t>O</a:t>
            </a:r>
          </a:p>
          <a:p>
            <a:pPr algn="ctr" eaLnBrk="0" hangingPunct="0"/>
            <a:r>
              <a:rPr kumimoji="0" lang="en-US" altLang="zh-CN" sz="1800" i="1">
                <a:latin typeface="Comic Sans MS" pitchFamily="66" charset="0"/>
              </a:rPr>
              <a:t>r</a:t>
            </a:r>
          </a:p>
          <a:p>
            <a:pPr algn="ctr" eaLnBrk="0" hangingPunct="0"/>
            <a:r>
              <a:rPr kumimoji="0" lang="en-US" altLang="zh-CN" sz="1800" i="1">
                <a:latin typeface="Comic Sans MS" pitchFamily="66" charset="0"/>
              </a:rPr>
              <a:t>d</a:t>
            </a:r>
          </a:p>
          <a:p>
            <a:pPr algn="ctr" eaLnBrk="0" hangingPunct="0"/>
            <a:r>
              <a:rPr kumimoji="0" lang="en-US" altLang="zh-CN" sz="1800" i="1">
                <a:latin typeface="Comic Sans MS" pitchFamily="66" charset="0"/>
              </a:rPr>
              <a:t>e</a:t>
            </a:r>
          </a:p>
          <a:p>
            <a:pPr algn="ctr" eaLnBrk="0" hangingPunct="0"/>
            <a:r>
              <a:rPr kumimoji="0" lang="en-US" altLang="zh-CN" sz="1800" i="1">
                <a:latin typeface="Comic Sans MS" pitchFamily="66" charset="0"/>
              </a:rPr>
              <a:t>r</a:t>
            </a:r>
          </a:p>
        </p:txBody>
      </p:sp>
      <p:sp>
        <p:nvSpPr>
          <p:cNvPr id="6162" name="Line 23"/>
          <p:cNvSpPr>
            <a:spLocks noChangeShapeType="1"/>
          </p:cNvSpPr>
          <p:nvPr/>
        </p:nvSpPr>
        <p:spPr bwMode="auto">
          <a:xfrm>
            <a:off x="711200" y="2971800"/>
            <a:ext cx="0" cy="30353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 name="Rectangle 24"/>
          <p:cNvSpPr>
            <a:spLocks noChangeArrowheads="1"/>
          </p:cNvSpPr>
          <p:nvPr/>
        </p:nvSpPr>
        <p:spPr bwMode="auto">
          <a:xfrm>
            <a:off x="4202113" y="2193925"/>
            <a:ext cx="70326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800" i="1">
                <a:latin typeface="Comic Sans MS" pitchFamily="66" charset="0"/>
              </a:rPr>
              <a:t>Time</a:t>
            </a:r>
          </a:p>
        </p:txBody>
      </p:sp>
      <p:grpSp>
        <p:nvGrpSpPr>
          <p:cNvPr id="6164" name="Group 25"/>
          <p:cNvGrpSpPr>
            <a:grpSpLocks/>
          </p:cNvGrpSpPr>
          <p:nvPr/>
        </p:nvGrpSpPr>
        <p:grpSpPr bwMode="auto">
          <a:xfrm>
            <a:off x="1538288" y="2565400"/>
            <a:ext cx="3600450" cy="636588"/>
            <a:chOff x="969" y="1616"/>
            <a:chExt cx="2268" cy="401"/>
          </a:xfrm>
        </p:grpSpPr>
        <p:sp>
          <p:nvSpPr>
            <p:cNvPr id="6242" name="Rectangle 26"/>
            <p:cNvSpPr>
              <a:spLocks noChangeArrowheads="1"/>
            </p:cNvSpPr>
            <p:nvPr/>
          </p:nvSpPr>
          <p:spPr bwMode="auto">
            <a:xfrm>
              <a:off x="969" y="1731"/>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30</a:t>
              </a:r>
            </a:p>
          </p:txBody>
        </p:sp>
        <p:sp>
          <p:nvSpPr>
            <p:cNvPr id="6243" name="Line 27"/>
            <p:cNvSpPr>
              <a:spLocks noChangeShapeType="1"/>
            </p:cNvSpPr>
            <p:nvPr/>
          </p:nvSpPr>
          <p:spPr bwMode="auto">
            <a:xfrm>
              <a:off x="992" y="1692"/>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4" name="Line 28"/>
            <p:cNvSpPr>
              <a:spLocks noChangeShapeType="1"/>
            </p:cNvSpPr>
            <p:nvPr/>
          </p:nvSpPr>
          <p:spPr bwMode="auto">
            <a:xfrm>
              <a:off x="1312" y="1616"/>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245" name="Group 29"/>
            <p:cNvGrpSpPr>
              <a:grpSpLocks/>
            </p:cNvGrpSpPr>
            <p:nvPr/>
          </p:nvGrpSpPr>
          <p:grpSpPr bwMode="auto">
            <a:xfrm>
              <a:off x="1328" y="1616"/>
              <a:ext cx="384" cy="401"/>
              <a:chOff x="1328" y="1616"/>
              <a:chExt cx="384" cy="401"/>
            </a:xfrm>
          </p:grpSpPr>
          <p:sp>
            <p:nvSpPr>
              <p:cNvPr id="6266" name="Line 30"/>
              <p:cNvSpPr>
                <a:spLocks noChangeShapeType="1"/>
              </p:cNvSpPr>
              <p:nvPr/>
            </p:nvSpPr>
            <p:spPr bwMode="auto">
              <a:xfrm>
                <a:off x="1328" y="1724"/>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7" name="Rectangle 31"/>
              <p:cNvSpPr>
                <a:spLocks noChangeArrowheads="1"/>
              </p:cNvSpPr>
              <p:nvPr/>
            </p:nvSpPr>
            <p:spPr bwMode="auto">
              <a:xfrm>
                <a:off x="1337" y="1731"/>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6268" name="Line 32"/>
              <p:cNvSpPr>
                <a:spLocks noChangeShapeType="1"/>
              </p:cNvSpPr>
              <p:nvPr/>
            </p:nvSpPr>
            <p:spPr bwMode="auto">
              <a:xfrm>
                <a:off x="1712" y="1616"/>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246" name="Group 33"/>
            <p:cNvGrpSpPr>
              <a:grpSpLocks/>
            </p:cNvGrpSpPr>
            <p:nvPr/>
          </p:nvGrpSpPr>
          <p:grpSpPr bwMode="auto">
            <a:xfrm>
              <a:off x="1736" y="1616"/>
              <a:ext cx="384" cy="401"/>
              <a:chOff x="1736" y="1616"/>
              <a:chExt cx="384" cy="401"/>
            </a:xfrm>
          </p:grpSpPr>
          <p:sp>
            <p:nvSpPr>
              <p:cNvPr id="6263" name="Line 34"/>
              <p:cNvSpPr>
                <a:spLocks noChangeShapeType="1"/>
              </p:cNvSpPr>
              <p:nvPr/>
            </p:nvSpPr>
            <p:spPr bwMode="auto">
              <a:xfrm>
                <a:off x="1736" y="1724"/>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 name="Rectangle 35"/>
              <p:cNvSpPr>
                <a:spLocks noChangeArrowheads="1"/>
              </p:cNvSpPr>
              <p:nvPr/>
            </p:nvSpPr>
            <p:spPr bwMode="auto">
              <a:xfrm>
                <a:off x="1745" y="1731"/>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6265" name="Line 36"/>
              <p:cNvSpPr>
                <a:spLocks noChangeShapeType="1"/>
              </p:cNvSpPr>
              <p:nvPr/>
            </p:nvSpPr>
            <p:spPr bwMode="auto">
              <a:xfrm>
                <a:off x="2120" y="1616"/>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247" name="Group 37"/>
            <p:cNvGrpSpPr>
              <a:grpSpLocks/>
            </p:cNvGrpSpPr>
            <p:nvPr/>
          </p:nvGrpSpPr>
          <p:grpSpPr bwMode="auto">
            <a:xfrm>
              <a:off x="2144" y="1616"/>
              <a:ext cx="384" cy="401"/>
              <a:chOff x="2144" y="1616"/>
              <a:chExt cx="384" cy="401"/>
            </a:xfrm>
          </p:grpSpPr>
          <p:sp>
            <p:nvSpPr>
              <p:cNvPr id="6260" name="Line 38"/>
              <p:cNvSpPr>
                <a:spLocks noChangeShapeType="1"/>
              </p:cNvSpPr>
              <p:nvPr/>
            </p:nvSpPr>
            <p:spPr bwMode="auto">
              <a:xfrm>
                <a:off x="2144" y="1724"/>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1" name="Rectangle 39"/>
              <p:cNvSpPr>
                <a:spLocks noChangeArrowheads="1"/>
              </p:cNvSpPr>
              <p:nvPr/>
            </p:nvSpPr>
            <p:spPr bwMode="auto">
              <a:xfrm>
                <a:off x="2153" y="1731"/>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6262" name="Line 40"/>
              <p:cNvSpPr>
                <a:spLocks noChangeShapeType="1"/>
              </p:cNvSpPr>
              <p:nvPr/>
            </p:nvSpPr>
            <p:spPr bwMode="auto">
              <a:xfrm>
                <a:off x="2528" y="1616"/>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48" name="Line 41"/>
            <p:cNvSpPr>
              <a:spLocks noChangeShapeType="1"/>
            </p:cNvSpPr>
            <p:nvPr/>
          </p:nvSpPr>
          <p:spPr bwMode="auto">
            <a:xfrm>
              <a:off x="2552" y="1724"/>
              <a:ext cx="360" cy="0"/>
            </a:xfrm>
            <a:prstGeom prst="line">
              <a:avLst/>
            </a:prstGeom>
            <a:noFill/>
            <a:ln w="50800">
              <a:solidFill>
                <a:srgbClr val="A2C1F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 name="Line 42"/>
            <p:cNvSpPr>
              <a:spLocks noChangeShapeType="1"/>
            </p:cNvSpPr>
            <p:nvPr/>
          </p:nvSpPr>
          <p:spPr bwMode="auto">
            <a:xfrm>
              <a:off x="2952" y="1756"/>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 name="Rectangle 43"/>
            <p:cNvSpPr>
              <a:spLocks noChangeArrowheads="1"/>
            </p:cNvSpPr>
            <p:nvPr/>
          </p:nvSpPr>
          <p:spPr bwMode="auto">
            <a:xfrm>
              <a:off x="2561" y="1731"/>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40</a:t>
              </a:r>
            </a:p>
          </p:txBody>
        </p:sp>
        <p:sp>
          <p:nvSpPr>
            <p:cNvPr id="6251" name="Rectangle 44"/>
            <p:cNvSpPr>
              <a:spLocks noChangeArrowheads="1"/>
            </p:cNvSpPr>
            <p:nvPr/>
          </p:nvSpPr>
          <p:spPr bwMode="auto">
            <a:xfrm>
              <a:off x="2889" y="1731"/>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b="1">
                  <a:latin typeface="Comic Sans MS" pitchFamily="66" charset="0"/>
                </a:rPr>
                <a:t>20</a:t>
              </a:r>
            </a:p>
          </p:txBody>
        </p:sp>
        <p:sp>
          <p:nvSpPr>
            <p:cNvPr id="6252" name="Line 45"/>
            <p:cNvSpPr>
              <a:spLocks noChangeShapeType="1"/>
            </p:cNvSpPr>
            <p:nvPr/>
          </p:nvSpPr>
          <p:spPr bwMode="auto">
            <a:xfrm>
              <a:off x="2936" y="1616"/>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 name="Line 46"/>
            <p:cNvSpPr>
              <a:spLocks noChangeShapeType="1"/>
            </p:cNvSpPr>
            <p:nvPr/>
          </p:nvSpPr>
          <p:spPr bwMode="auto">
            <a:xfrm>
              <a:off x="3192" y="1616"/>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4" name="Line 47"/>
            <p:cNvSpPr>
              <a:spLocks noChangeShapeType="1"/>
            </p:cNvSpPr>
            <p:nvPr/>
          </p:nvSpPr>
          <p:spPr bwMode="auto">
            <a:xfrm>
              <a:off x="1400" y="1692"/>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 name="Line 48"/>
            <p:cNvSpPr>
              <a:spLocks noChangeShapeType="1"/>
            </p:cNvSpPr>
            <p:nvPr/>
          </p:nvSpPr>
          <p:spPr bwMode="auto">
            <a:xfrm>
              <a:off x="1808" y="1692"/>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 name="Line 49"/>
            <p:cNvSpPr>
              <a:spLocks noChangeShapeType="1"/>
            </p:cNvSpPr>
            <p:nvPr/>
          </p:nvSpPr>
          <p:spPr bwMode="auto">
            <a:xfrm>
              <a:off x="2216" y="1692"/>
              <a:ext cx="288" cy="0"/>
            </a:xfrm>
            <a:prstGeom prst="line">
              <a:avLst/>
            </a:prstGeom>
            <a:noFill/>
            <a:ln w="50800">
              <a:solidFill>
                <a:srgbClr val="F6BF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 name="Line 50"/>
            <p:cNvSpPr>
              <a:spLocks noChangeShapeType="1"/>
            </p:cNvSpPr>
            <p:nvPr/>
          </p:nvSpPr>
          <p:spPr bwMode="auto">
            <a:xfrm>
              <a:off x="1736" y="1756"/>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 name="Line 51"/>
            <p:cNvSpPr>
              <a:spLocks noChangeShapeType="1"/>
            </p:cNvSpPr>
            <p:nvPr/>
          </p:nvSpPr>
          <p:spPr bwMode="auto">
            <a:xfrm>
              <a:off x="2144" y="1756"/>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 name="Line 52"/>
            <p:cNvSpPr>
              <a:spLocks noChangeShapeType="1"/>
            </p:cNvSpPr>
            <p:nvPr/>
          </p:nvSpPr>
          <p:spPr bwMode="auto">
            <a:xfrm>
              <a:off x="2552" y="1756"/>
              <a:ext cx="216" cy="0"/>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65" name="Group 53"/>
          <p:cNvGrpSpPr>
            <a:grpSpLocks/>
          </p:cNvGrpSpPr>
          <p:nvPr/>
        </p:nvGrpSpPr>
        <p:grpSpPr bwMode="auto">
          <a:xfrm>
            <a:off x="1593850" y="3136900"/>
            <a:ext cx="3490913" cy="2933700"/>
            <a:chOff x="1004" y="1976"/>
            <a:chExt cx="2199" cy="1848"/>
          </a:xfrm>
        </p:grpSpPr>
        <p:grpSp>
          <p:nvGrpSpPr>
            <p:cNvPr id="6166" name="Group 54"/>
            <p:cNvGrpSpPr>
              <a:grpSpLocks/>
            </p:cNvGrpSpPr>
            <p:nvPr/>
          </p:nvGrpSpPr>
          <p:grpSpPr bwMode="auto">
            <a:xfrm>
              <a:off x="1004" y="1976"/>
              <a:ext cx="967" cy="448"/>
              <a:chOff x="1004" y="1976"/>
              <a:chExt cx="967" cy="448"/>
            </a:xfrm>
          </p:grpSpPr>
          <p:grpSp>
            <p:nvGrpSpPr>
              <p:cNvPr id="6224" name="Group 55"/>
              <p:cNvGrpSpPr>
                <a:grpSpLocks/>
              </p:cNvGrpSpPr>
              <p:nvPr/>
            </p:nvGrpSpPr>
            <p:grpSpPr bwMode="auto">
              <a:xfrm>
                <a:off x="1004" y="1976"/>
                <a:ext cx="305" cy="448"/>
                <a:chOff x="1004" y="1976"/>
                <a:chExt cx="305" cy="448"/>
              </a:xfrm>
            </p:grpSpPr>
            <p:grpSp>
              <p:nvGrpSpPr>
                <p:cNvPr id="6238" name="Group 56"/>
                <p:cNvGrpSpPr>
                  <a:grpSpLocks/>
                </p:cNvGrpSpPr>
                <p:nvPr/>
              </p:nvGrpSpPr>
              <p:grpSpPr bwMode="auto">
                <a:xfrm>
                  <a:off x="1004" y="1976"/>
                  <a:ext cx="305" cy="448"/>
                  <a:chOff x="1004" y="1976"/>
                  <a:chExt cx="305" cy="448"/>
                </a:xfrm>
              </p:grpSpPr>
              <p:sp>
                <p:nvSpPr>
                  <p:cNvPr id="6240" name="AutoShape 57"/>
                  <p:cNvSpPr>
                    <a:spLocks noChangeArrowheads="1"/>
                  </p:cNvSpPr>
                  <p:nvPr/>
                </p:nvSpPr>
                <p:spPr bwMode="auto">
                  <a:xfrm>
                    <a:off x="1004" y="2047"/>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6241" name="AutoShape 58"/>
                  <p:cNvSpPr>
                    <a:spLocks noChangeArrowheads="1"/>
                  </p:cNvSpPr>
                  <p:nvPr/>
                </p:nvSpPr>
                <p:spPr bwMode="auto">
                  <a:xfrm>
                    <a:off x="1074" y="1976"/>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6239" name="AutoShape 59"/>
                <p:cNvSpPr>
                  <a:spLocks noChangeArrowheads="1"/>
                </p:cNvSpPr>
                <p:nvPr/>
              </p:nvSpPr>
              <p:spPr bwMode="auto">
                <a:xfrm>
                  <a:off x="1066" y="2080"/>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6225" name="Group 60"/>
              <p:cNvGrpSpPr>
                <a:grpSpLocks/>
              </p:cNvGrpSpPr>
              <p:nvPr/>
            </p:nvGrpSpPr>
            <p:grpSpPr bwMode="auto">
              <a:xfrm>
                <a:off x="1305" y="1976"/>
                <a:ext cx="378" cy="448"/>
                <a:chOff x="1305" y="1976"/>
                <a:chExt cx="378" cy="448"/>
              </a:xfrm>
            </p:grpSpPr>
            <p:grpSp>
              <p:nvGrpSpPr>
                <p:cNvPr id="6233" name="Group 61"/>
                <p:cNvGrpSpPr>
                  <a:grpSpLocks/>
                </p:cNvGrpSpPr>
                <p:nvPr/>
              </p:nvGrpSpPr>
              <p:grpSpPr bwMode="auto">
                <a:xfrm>
                  <a:off x="1305" y="1976"/>
                  <a:ext cx="378" cy="448"/>
                  <a:chOff x="1305" y="1976"/>
                  <a:chExt cx="378" cy="448"/>
                </a:xfrm>
              </p:grpSpPr>
              <p:sp>
                <p:nvSpPr>
                  <p:cNvPr id="6236" name="AutoShape 62"/>
                  <p:cNvSpPr>
                    <a:spLocks noChangeArrowheads="1"/>
                  </p:cNvSpPr>
                  <p:nvPr/>
                </p:nvSpPr>
                <p:spPr bwMode="auto">
                  <a:xfrm>
                    <a:off x="1305" y="2047"/>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6237" name="AutoShape 63"/>
                  <p:cNvSpPr>
                    <a:spLocks noChangeArrowheads="1"/>
                  </p:cNvSpPr>
                  <p:nvPr/>
                </p:nvSpPr>
                <p:spPr bwMode="auto">
                  <a:xfrm>
                    <a:off x="1391" y="1976"/>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6234" name="Oval 64"/>
                <p:cNvSpPr>
                  <a:spLocks noChangeArrowheads="1"/>
                </p:cNvSpPr>
                <p:nvPr/>
              </p:nvSpPr>
              <p:spPr bwMode="auto">
                <a:xfrm>
                  <a:off x="1420" y="2012"/>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6235" name="AutoShape 65"/>
                <p:cNvSpPr>
                  <a:spLocks noChangeArrowheads="1"/>
                </p:cNvSpPr>
                <p:nvPr/>
              </p:nvSpPr>
              <p:spPr bwMode="auto">
                <a:xfrm>
                  <a:off x="1352" y="2222"/>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6226" name="Freeform 66"/>
              <p:cNvSpPr>
                <a:spLocks/>
              </p:cNvSpPr>
              <p:nvPr/>
            </p:nvSpPr>
            <p:spPr bwMode="auto">
              <a:xfrm>
                <a:off x="1869" y="220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6227" name="Rectangle 67"/>
              <p:cNvSpPr>
                <a:spLocks noChangeArrowheads="1"/>
              </p:cNvSpPr>
              <p:nvPr/>
            </p:nvSpPr>
            <p:spPr bwMode="auto">
              <a:xfrm>
                <a:off x="1865" y="2205"/>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6228" name="Rectangle 68"/>
              <p:cNvSpPr>
                <a:spLocks noChangeArrowheads="1"/>
              </p:cNvSpPr>
              <p:nvPr/>
            </p:nvSpPr>
            <p:spPr bwMode="auto">
              <a:xfrm>
                <a:off x="1872" y="2286"/>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6229" name="Rectangle 69"/>
              <p:cNvSpPr>
                <a:spLocks noChangeArrowheads="1"/>
              </p:cNvSpPr>
              <p:nvPr/>
            </p:nvSpPr>
            <p:spPr bwMode="auto">
              <a:xfrm>
                <a:off x="1689" y="2286"/>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6230" name="Group 70"/>
              <p:cNvGrpSpPr>
                <a:grpSpLocks/>
              </p:cNvGrpSpPr>
              <p:nvPr/>
            </p:nvGrpSpPr>
            <p:grpSpPr bwMode="auto">
              <a:xfrm>
                <a:off x="1687" y="2033"/>
                <a:ext cx="194" cy="364"/>
                <a:chOff x="1687" y="2033"/>
                <a:chExt cx="194" cy="364"/>
              </a:xfrm>
            </p:grpSpPr>
            <p:sp>
              <p:nvSpPr>
                <p:cNvPr id="6231" name="Oval 71"/>
                <p:cNvSpPr>
                  <a:spLocks noChangeArrowheads="1"/>
                </p:cNvSpPr>
                <p:nvPr/>
              </p:nvSpPr>
              <p:spPr bwMode="auto">
                <a:xfrm>
                  <a:off x="1763" y="2033"/>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6232" name="Freeform 72"/>
                <p:cNvSpPr>
                  <a:spLocks/>
                </p:cNvSpPr>
                <p:nvPr/>
              </p:nvSpPr>
              <p:spPr bwMode="auto">
                <a:xfrm>
                  <a:off x="1687" y="210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grpSp>
          <p:nvGrpSpPr>
            <p:cNvPr id="6167" name="Group 73"/>
            <p:cNvGrpSpPr>
              <a:grpSpLocks/>
            </p:cNvGrpSpPr>
            <p:nvPr/>
          </p:nvGrpSpPr>
          <p:grpSpPr bwMode="auto">
            <a:xfrm>
              <a:off x="1404" y="2440"/>
              <a:ext cx="967" cy="448"/>
              <a:chOff x="1404" y="2440"/>
              <a:chExt cx="967" cy="448"/>
            </a:xfrm>
          </p:grpSpPr>
          <p:grpSp>
            <p:nvGrpSpPr>
              <p:cNvPr id="6206" name="Group 74"/>
              <p:cNvGrpSpPr>
                <a:grpSpLocks/>
              </p:cNvGrpSpPr>
              <p:nvPr/>
            </p:nvGrpSpPr>
            <p:grpSpPr bwMode="auto">
              <a:xfrm>
                <a:off x="1404" y="2440"/>
                <a:ext cx="305" cy="448"/>
                <a:chOff x="1404" y="2440"/>
                <a:chExt cx="305" cy="448"/>
              </a:xfrm>
            </p:grpSpPr>
            <p:grpSp>
              <p:nvGrpSpPr>
                <p:cNvPr id="6220" name="Group 75"/>
                <p:cNvGrpSpPr>
                  <a:grpSpLocks/>
                </p:cNvGrpSpPr>
                <p:nvPr/>
              </p:nvGrpSpPr>
              <p:grpSpPr bwMode="auto">
                <a:xfrm>
                  <a:off x="1404" y="2440"/>
                  <a:ext cx="305" cy="448"/>
                  <a:chOff x="1404" y="2440"/>
                  <a:chExt cx="305" cy="448"/>
                </a:xfrm>
              </p:grpSpPr>
              <p:sp>
                <p:nvSpPr>
                  <p:cNvPr id="6222" name="AutoShape 76"/>
                  <p:cNvSpPr>
                    <a:spLocks noChangeArrowheads="1"/>
                  </p:cNvSpPr>
                  <p:nvPr/>
                </p:nvSpPr>
                <p:spPr bwMode="auto">
                  <a:xfrm>
                    <a:off x="1404" y="2511"/>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6223" name="AutoShape 77"/>
                  <p:cNvSpPr>
                    <a:spLocks noChangeArrowheads="1"/>
                  </p:cNvSpPr>
                  <p:nvPr/>
                </p:nvSpPr>
                <p:spPr bwMode="auto">
                  <a:xfrm>
                    <a:off x="1474" y="2440"/>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6221" name="AutoShape 78"/>
                <p:cNvSpPr>
                  <a:spLocks noChangeArrowheads="1"/>
                </p:cNvSpPr>
                <p:nvPr/>
              </p:nvSpPr>
              <p:spPr bwMode="auto">
                <a:xfrm>
                  <a:off x="1466" y="2544"/>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6207" name="Group 79"/>
              <p:cNvGrpSpPr>
                <a:grpSpLocks/>
              </p:cNvGrpSpPr>
              <p:nvPr/>
            </p:nvGrpSpPr>
            <p:grpSpPr bwMode="auto">
              <a:xfrm>
                <a:off x="1705" y="2440"/>
                <a:ext cx="378" cy="448"/>
                <a:chOff x="1705" y="2440"/>
                <a:chExt cx="378" cy="448"/>
              </a:xfrm>
            </p:grpSpPr>
            <p:grpSp>
              <p:nvGrpSpPr>
                <p:cNvPr id="6215" name="Group 80"/>
                <p:cNvGrpSpPr>
                  <a:grpSpLocks/>
                </p:cNvGrpSpPr>
                <p:nvPr/>
              </p:nvGrpSpPr>
              <p:grpSpPr bwMode="auto">
                <a:xfrm>
                  <a:off x="1705" y="2440"/>
                  <a:ext cx="378" cy="448"/>
                  <a:chOff x="1705" y="2440"/>
                  <a:chExt cx="378" cy="448"/>
                </a:xfrm>
              </p:grpSpPr>
              <p:sp>
                <p:nvSpPr>
                  <p:cNvPr id="6218" name="AutoShape 81"/>
                  <p:cNvSpPr>
                    <a:spLocks noChangeArrowheads="1"/>
                  </p:cNvSpPr>
                  <p:nvPr/>
                </p:nvSpPr>
                <p:spPr bwMode="auto">
                  <a:xfrm>
                    <a:off x="1705" y="2511"/>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6219" name="AutoShape 82"/>
                  <p:cNvSpPr>
                    <a:spLocks noChangeArrowheads="1"/>
                  </p:cNvSpPr>
                  <p:nvPr/>
                </p:nvSpPr>
                <p:spPr bwMode="auto">
                  <a:xfrm>
                    <a:off x="1791" y="2440"/>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6216" name="Oval 83"/>
                <p:cNvSpPr>
                  <a:spLocks noChangeArrowheads="1"/>
                </p:cNvSpPr>
                <p:nvPr/>
              </p:nvSpPr>
              <p:spPr bwMode="auto">
                <a:xfrm>
                  <a:off x="1820" y="2476"/>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6217" name="AutoShape 84"/>
                <p:cNvSpPr>
                  <a:spLocks noChangeArrowheads="1"/>
                </p:cNvSpPr>
                <p:nvPr/>
              </p:nvSpPr>
              <p:spPr bwMode="auto">
                <a:xfrm>
                  <a:off x="1752" y="2686"/>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6208" name="Freeform 85"/>
              <p:cNvSpPr>
                <a:spLocks/>
              </p:cNvSpPr>
              <p:nvPr/>
            </p:nvSpPr>
            <p:spPr bwMode="auto">
              <a:xfrm>
                <a:off x="2269" y="2669"/>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6209" name="Rectangle 86"/>
              <p:cNvSpPr>
                <a:spLocks noChangeArrowheads="1"/>
              </p:cNvSpPr>
              <p:nvPr/>
            </p:nvSpPr>
            <p:spPr bwMode="auto">
              <a:xfrm>
                <a:off x="2265" y="2669"/>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6210" name="Rectangle 87"/>
              <p:cNvSpPr>
                <a:spLocks noChangeArrowheads="1"/>
              </p:cNvSpPr>
              <p:nvPr/>
            </p:nvSpPr>
            <p:spPr bwMode="auto">
              <a:xfrm>
                <a:off x="2272" y="2750"/>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6211" name="Rectangle 88"/>
              <p:cNvSpPr>
                <a:spLocks noChangeArrowheads="1"/>
              </p:cNvSpPr>
              <p:nvPr/>
            </p:nvSpPr>
            <p:spPr bwMode="auto">
              <a:xfrm>
                <a:off x="2089" y="2750"/>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6212" name="Group 89"/>
              <p:cNvGrpSpPr>
                <a:grpSpLocks/>
              </p:cNvGrpSpPr>
              <p:nvPr/>
            </p:nvGrpSpPr>
            <p:grpSpPr bwMode="auto">
              <a:xfrm>
                <a:off x="2087" y="2497"/>
                <a:ext cx="194" cy="364"/>
                <a:chOff x="2087" y="2497"/>
                <a:chExt cx="194" cy="364"/>
              </a:xfrm>
            </p:grpSpPr>
            <p:sp>
              <p:nvSpPr>
                <p:cNvPr id="6213" name="Oval 90"/>
                <p:cNvSpPr>
                  <a:spLocks noChangeArrowheads="1"/>
                </p:cNvSpPr>
                <p:nvPr/>
              </p:nvSpPr>
              <p:spPr bwMode="auto">
                <a:xfrm>
                  <a:off x="2163" y="2497"/>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6214" name="Freeform 91"/>
                <p:cNvSpPr>
                  <a:spLocks/>
                </p:cNvSpPr>
                <p:nvPr/>
              </p:nvSpPr>
              <p:spPr bwMode="auto">
                <a:xfrm>
                  <a:off x="2087" y="2565"/>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grpSp>
          <p:nvGrpSpPr>
            <p:cNvPr id="6168" name="Group 92"/>
            <p:cNvGrpSpPr>
              <a:grpSpLocks/>
            </p:cNvGrpSpPr>
            <p:nvPr/>
          </p:nvGrpSpPr>
          <p:grpSpPr bwMode="auto">
            <a:xfrm>
              <a:off x="1820" y="2928"/>
              <a:ext cx="967" cy="448"/>
              <a:chOff x="1820" y="2928"/>
              <a:chExt cx="967" cy="448"/>
            </a:xfrm>
          </p:grpSpPr>
          <p:grpSp>
            <p:nvGrpSpPr>
              <p:cNvPr id="6188" name="Group 93"/>
              <p:cNvGrpSpPr>
                <a:grpSpLocks/>
              </p:cNvGrpSpPr>
              <p:nvPr/>
            </p:nvGrpSpPr>
            <p:grpSpPr bwMode="auto">
              <a:xfrm>
                <a:off x="1820" y="2928"/>
                <a:ext cx="305" cy="448"/>
                <a:chOff x="1820" y="2928"/>
                <a:chExt cx="305" cy="448"/>
              </a:xfrm>
            </p:grpSpPr>
            <p:grpSp>
              <p:nvGrpSpPr>
                <p:cNvPr id="6202" name="Group 94"/>
                <p:cNvGrpSpPr>
                  <a:grpSpLocks/>
                </p:cNvGrpSpPr>
                <p:nvPr/>
              </p:nvGrpSpPr>
              <p:grpSpPr bwMode="auto">
                <a:xfrm>
                  <a:off x="1820" y="2928"/>
                  <a:ext cx="305" cy="448"/>
                  <a:chOff x="1820" y="2928"/>
                  <a:chExt cx="305" cy="448"/>
                </a:xfrm>
              </p:grpSpPr>
              <p:sp>
                <p:nvSpPr>
                  <p:cNvPr id="6204" name="AutoShape 95"/>
                  <p:cNvSpPr>
                    <a:spLocks noChangeArrowheads="1"/>
                  </p:cNvSpPr>
                  <p:nvPr/>
                </p:nvSpPr>
                <p:spPr bwMode="auto">
                  <a:xfrm>
                    <a:off x="1820" y="2999"/>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6205" name="AutoShape 96"/>
                  <p:cNvSpPr>
                    <a:spLocks noChangeArrowheads="1"/>
                  </p:cNvSpPr>
                  <p:nvPr/>
                </p:nvSpPr>
                <p:spPr bwMode="auto">
                  <a:xfrm>
                    <a:off x="1890" y="2928"/>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6203" name="AutoShape 97"/>
                <p:cNvSpPr>
                  <a:spLocks noChangeArrowheads="1"/>
                </p:cNvSpPr>
                <p:nvPr/>
              </p:nvSpPr>
              <p:spPr bwMode="auto">
                <a:xfrm>
                  <a:off x="1882" y="3032"/>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6189" name="Group 98"/>
              <p:cNvGrpSpPr>
                <a:grpSpLocks/>
              </p:cNvGrpSpPr>
              <p:nvPr/>
            </p:nvGrpSpPr>
            <p:grpSpPr bwMode="auto">
              <a:xfrm>
                <a:off x="2121" y="2928"/>
                <a:ext cx="378" cy="448"/>
                <a:chOff x="2121" y="2928"/>
                <a:chExt cx="378" cy="448"/>
              </a:xfrm>
            </p:grpSpPr>
            <p:grpSp>
              <p:nvGrpSpPr>
                <p:cNvPr id="6197" name="Group 99"/>
                <p:cNvGrpSpPr>
                  <a:grpSpLocks/>
                </p:cNvGrpSpPr>
                <p:nvPr/>
              </p:nvGrpSpPr>
              <p:grpSpPr bwMode="auto">
                <a:xfrm>
                  <a:off x="2121" y="2928"/>
                  <a:ext cx="378" cy="448"/>
                  <a:chOff x="2121" y="2928"/>
                  <a:chExt cx="378" cy="448"/>
                </a:xfrm>
              </p:grpSpPr>
              <p:sp>
                <p:nvSpPr>
                  <p:cNvPr id="6200" name="AutoShape 100"/>
                  <p:cNvSpPr>
                    <a:spLocks noChangeArrowheads="1"/>
                  </p:cNvSpPr>
                  <p:nvPr/>
                </p:nvSpPr>
                <p:spPr bwMode="auto">
                  <a:xfrm>
                    <a:off x="2121" y="2999"/>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6201" name="AutoShape 101"/>
                  <p:cNvSpPr>
                    <a:spLocks noChangeArrowheads="1"/>
                  </p:cNvSpPr>
                  <p:nvPr/>
                </p:nvSpPr>
                <p:spPr bwMode="auto">
                  <a:xfrm>
                    <a:off x="2207" y="2928"/>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6198" name="Oval 102"/>
                <p:cNvSpPr>
                  <a:spLocks noChangeArrowheads="1"/>
                </p:cNvSpPr>
                <p:nvPr/>
              </p:nvSpPr>
              <p:spPr bwMode="auto">
                <a:xfrm>
                  <a:off x="2236" y="2964"/>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6199" name="AutoShape 103"/>
                <p:cNvSpPr>
                  <a:spLocks noChangeArrowheads="1"/>
                </p:cNvSpPr>
                <p:nvPr/>
              </p:nvSpPr>
              <p:spPr bwMode="auto">
                <a:xfrm>
                  <a:off x="2168" y="3174"/>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6190" name="Freeform 104"/>
              <p:cNvSpPr>
                <a:spLocks/>
              </p:cNvSpPr>
              <p:nvPr/>
            </p:nvSpPr>
            <p:spPr bwMode="auto">
              <a:xfrm>
                <a:off x="2685" y="3157"/>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6191" name="Rectangle 105"/>
              <p:cNvSpPr>
                <a:spLocks noChangeArrowheads="1"/>
              </p:cNvSpPr>
              <p:nvPr/>
            </p:nvSpPr>
            <p:spPr bwMode="auto">
              <a:xfrm>
                <a:off x="2681" y="3157"/>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6192" name="Rectangle 106"/>
              <p:cNvSpPr>
                <a:spLocks noChangeArrowheads="1"/>
              </p:cNvSpPr>
              <p:nvPr/>
            </p:nvSpPr>
            <p:spPr bwMode="auto">
              <a:xfrm>
                <a:off x="2688" y="3238"/>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6193" name="Rectangle 107"/>
              <p:cNvSpPr>
                <a:spLocks noChangeArrowheads="1"/>
              </p:cNvSpPr>
              <p:nvPr/>
            </p:nvSpPr>
            <p:spPr bwMode="auto">
              <a:xfrm>
                <a:off x="2505" y="3238"/>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6194" name="Group 108"/>
              <p:cNvGrpSpPr>
                <a:grpSpLocks/>
              </p:cNvGrpSpPr>
              <p:nvPr/>
            </p:nvGrpSpPr>
            <p:grpSpPr bwMode="auto">
              <a:xfrm>
                <a:off x="2503" y="2985"/>
                <a:ext cx="194" cy="364"/>
                <a:chOff x="2503" y="2985"/>
                <a:chExt cx="194" cy="364"/>
              </a:xfrm>
            </p:grpSpPr>
            <p:sp>
              <p:nvSpPr>
                <p:cNvPr id="6195" name="Oval 109"/>
                <p:cNvSpPr>
                  <a:spLocks noChangeArrowheads="1"/>
                </p:cNvSpPr>
                <p:nvPr/>
              </p:nvSpPr>
              <p:spPr bwMode="auto">
                <a:xfrm>
                  <a:off x="2579" y="2985"/>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6196" name="Freeform 110"/>
                <p:cNvSpPr>
                  <a:spLocks/>
                </p:cNvSpPr>
                <p:nvPr/>
              </p:nvSpPr>
              <p:spPr bwMode="auto">
                <a:xfrm>
                  <a:off x="2503" y="3053"/>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grpSp>
          <p:nvGrpSpPr>
            <p:cNvPr id="6169" name="Group 111"/>
            <p:cNvGrpSpPr>
              <a:grpSpLocks/>
            </p:cNvGrpSpPr>
            <p:nvPr/>
          </p:nvGrpSpPr>
          <p:grpSpPr bwMode="auto">
            <a:xfrm>
              <a:off x="2236" y="3376"/>
              <a:ext cx="967" cy="448"/>
              <a:chOff x="2236" y="3376"/>
              <a:chExt cx="967" cy="448"/>
            </a:xfrm>
          </p:grpSpPr>
          <p:grpSp>
            <p:nvGrpSpPr>
              <p:cNvPr id="6170" name="Group 112"/>
              <p:cNvGrpSpPr>
                <a:grpSpLocks/>
              </p:cNvGrpSpPr>
              <p:nvPr/>
            </p:nvGrpSpPr>
            <p:grpSpPr bwMode="auto">
              <a:xfrm>
                <a:off x="2236" y="3376"/>
                <a:ext cx="305" cy="448"/>
                <a:chOff x="2236" y="3376"/>
                <a:chExt cx="305" cy="448"/>
              </a:xfrm>
            </p:grpSpPr>
            <p:grpSp>
              <p:nvGrpSpPr>
                <p:cNvPr id="6184" name="Group 113"/>
                <p:cNvGrpSpPr>
                  <a:grpSpLocks/>
                </p:cNvGrpSpPr>
                <p:nvPr/>
              </p:nvGrpSpPr>
              <p:grpSpPr bwMode="auto">
                <a:xfrm>
                  <a:off x="2236" y="3376"/>
                  <a:ext cx="305" cy="448"/>
                  <a:chOff x="2236" y="3376"/>
                  <a:chExt cx="305" cy="448"/>
                </a:xfrm>
              </p:grpSpPr>
              <p:sp>
                <p:nvSpPr>
                  <p:cNvPr id="6186" name="AutoShape 114"/>
                  <p:cNvSpPr>
                    <a:spLocks noChangeArrowheads="1"/>
                  </p:cNvSpPr>
                  <p:nvPr/>
                </p:nvSpPr>
                <p:spPr bwMode="auto">
                  <a:xfrm>
                    <a:off x="2236" y="3447"/>
                    <a:ext cx="305" cy="377"/>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sp>
                <p:nvSpPr>
                  <p:cNvPr id="6187" name="AutoShape 115"/>
                  <p:cNvSpPr>
                    <a:spLocks noChangeArrowheads="1"/>
                  </p:cNvSpPr>
                  <p:nvPr/>
                </p:nvSpPr>
                <p:spPr bwMode="auto">
                  <a:xfrm>
                    <a:off x="2306" y="3376"/>
                    <a:ext cx="235" cy="78"/>
                  </a:xfrm>
                  <a:prstGeom prst="cube">
                    <a:avLst>
                      <a:gd name="adj" fmla="val 24995"/>
                    </a:avLst>
                  </a:prstGeom>
                  <a:solidFill>
                    <a:srgbClr val="F6BF69"/>
                  </a:solidFill>
                  <a:ln w="12700">
                    <a:solidFill>
                      <a:schemeClr val="tx1"/>
                    </a:solidFill>
                    <a:miter lim="800000"/>
                    <a:headEnd/>
                    <a:tailEnd/>
                  </a:ln>
                </p:spPr>
                <p:txBody>
                  <a:bodyPr wrap="none" anchor="ctr"/>
                  <a:lstStyle/>
                  <a:p>
                    <a:endParaRPr lang="en-US" altLang="zh-CN"/>
                  </a:p>
                </p:txBody>
              </p:sp>
            </p:grpSp>
            <p:sp>
              <p:nvSpPr>
                <p:cNvPr id="6185" name="AutoShape 116"/>
                <p:cNvSpPr>
                  <a:spLocks noChangeArrowheads="1"/>
                </p:cNvSpPr>
                <p:nvPr/>
              </p:nvSpPr>
              <p:spPr bwMode="auto">
                <a:xfrm>
                  <a:off x="2298" y="3480"/>
                  <a:ext cx="158" cy="27"/>
                </a:xfrm>
                <a:prstGeom prst="parallelogram">
                  <a:avLst>
                    <a:gd name="adj" fmla="val 146269"/>
                  </a:avLst>
                </a:prstGeom>
                <a:solidFill>
                  <a:srgbClr val="F6BF69"/>
                </a:solidFill>
                <a:ln w="25400">
                  <a:solidFill>
                    <a:schemeClr val="tx1"/>
                  </a:solidFill>
                  <a:miter lim="800000"/>
                  <a:headEnd/>
                  <a:tailEnd/>
                </a:ln>
              </p:spPr>
              <p:txBody>
                <a:bodyPr wrap="none" anchor="ctr"/>
                <a:lstStyle/>
                <a:p>
                  <a:endParaRPr lang="en-US" altLang="zh-CN"/>
                </a:p>
              </p:txBody>
            </p:sp>
          </p:grpSp>
          <p:grpSp>
            <p:nvGrpSpPr>
              <p:cNvPr id="6171" name="Group 117"/>
              <p:cNvGrpSpPr>
                <a:grpSpLocks/>
              </p:cNvGrpSpPr>
              <p:nvPr/>
            </p:nvGrpSpPr>
            <p:grpSpPr bwMode="auto">
              <a:xfrm>
                <a:off x="2537" y="3376"/>
                <a:ext cx="378" cy="448"/>
                <a:chOff x="2537" y="3376"/>
                <a:chExt cx="378" cy="448"/>
              </a:xfrm>
            </p:grpSpPr>
            <p:grpSp>
              <p:nvGrpSpPr>
                <p:cNvPr id="6179" name="Group 118"/>
                <p:cNvGrpSpPr>
                  <a:grpSpLocks/>
                </p:cNvGrpSpPr>
                <p:nvPr/>
              </p:nvGrpSpPr>
              <p:grpSpPr bwMode="auto">
                <a:xfrm>
                  <a:off x="2537" y="3376"/>
                  <a:ext cx="378" cy="448"/>
                  <a:chOff x="2537" y="3376"/>
                  <a:chExt cx="378" cy="448"/>
                </a:xfrm>
              </p:grpSpPr>
              <p:sp>
                <p:nvSpPr>
                  <p:cNvPr id="6182" name="AutoShape 119"/>
                  <p:cNvSpPr>
                    <a:spLocks noChangeArrowheads="1"/>
                  </p:cNvSpPr>
                  <p:nvPr/>
                </p:nvSpPr>
                <p:spPr bwMode="auto">
                  <a:xfrm>
                    <a:off x="2537" y="3447"/>
                    <a:ext cx="378" cy="377"/>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sp>
                <p:nvSpPr>
                  <p:cNvPr id="6183" name="AutoShape 120"/>
                  <p:cNvSpPr>
                    <a:spLocks noChangeArrowheads="1"/>
                  </p:cNvSpPr>
                  <p:nvPr/>
                </p:nvSpPr>
                <p:spPr bwMode="auto">
                  <a:xfrm>
                    <a:off x="2623" y="3376"/>
                    <a:ext cx="292" cy="78"/>
                  </a:xfrm>
                  <a:prstGeom prst="cube">
                    <a:avLst>
                      <a:gd name="adj" fmla="val 24995"/>
                    </a:avLst>
                  </a:prstGeom>
                  <a:solidFill>
                    <a:srgbClr val="A2C1FE"/>
                  </a:solidFill>
                  <a:ln w="12700">
                    <a:solidFill>
                      <a:schemeClr val="tx1"/>
                    </a:solidFill>
                    <a:miter lim="800000"/>
                    <a:headEnd/>
                    <a:tailEnd/>
                  </a:ln>
                </p:spPr>
                <p:txBody>
                  <a:bodyPr wrap="none" anchor="ctr"/>
                  <a:lstStyle/>
                  <a:p>
                    <a:endParaRPr lang="en-US" altLang="zh-CN"/>
                  </a:p>
                </p:txBody>
              </p:sp>
            </p:grpSp>
            <p:sp>
              <p:nvSpPr>
                <p:cNvPr id="6180" name="Oval 121"/>
                <p:cNvSpPr>
                  <a:spLocks noChangeArrowheads="1"/>
                </p:cNvSpPr>
                <p:nvPr/>
              </p:nvSpPr>
              <p:spPr bwMode="auto">
                <a:xfrm>
                  <a:off x="2652" y="3412"/>
                  <a:ext cx="49" cy="27"/>
                </a:xfrm>
                <a:prstGeom prst="ellipse">
                  <a:avLst/>
                </a:prstGeom>
                <a:solidFill>
                  <a:schemeClr val="bg1"/>
                </a:solidFill>
                <a:ln w="12700">
                  <a:solidFill>
                    <a:schemeClr val="tx1"/>
                  </a:solidFill>
                  <a:round/>
                  <a:headEnd/>
                  <a:tailEnd/>
                </a:ln>
              </p:spPr>
              <p:txBody>
                <a:bodyPr wrap="none" anchor="ctr"/>
                <a:lstStyle/>
                <a:p>
                  <a:endParaRPr lang="en-US" altLang="zh-CN"/>
                </a:p>
              </p:txBody>
            </p:sp>
            <p:sp>
              <p:nvSpPr>
                <p:cNvPr id="6181" name="AutoShape 122"/>
                <p:cNvSpPr>
                  <a:spLocks noChangeArrowheads="1"/>
                </p:cNvSpPr>
                <p:nvPr/>
              </p:nvSpPr>
              <p:spPr bwMode="auto">
                <a:xfrm>
                  <a:off x="2584" y="3622"/>
                  <a:ext cx="198" cy="84"/>
                </a:xfrm>
                <a:prstGeom prst="octagon">
                  <a:avLst>
                    <a:gd name="adj" fmla="val 29282"/>
                  </a:avLst>
                </a:prstGeom>
                <a:solidFill>
                  <a:srgbClr val="A2C1FE"/>
                </a:solidFill>
                <a:ln w="25400">
                  <a:solidFill>
                    <a:schemeClr val="tx1"/>
                  </a:solidFill>
                  <a:miter lim="800000"/>
                  <a:headEnd/>
                  <a:tailEnd/>
                </a:ln>
              </p:spPr>
              <p:txBody>
                <a:bodyPr wrap="none" anchor="ctr"/>
                <a:lstStyle/>
                <a:p>
                  <a:endParaRPr lang="en-US" altLang="zh-CN"/>
                </a:p>
              </p:txBody>
            </p:sp>
          </p:grpSp>
          <p:sp>
            <p:nvSpPr>
              <p:cNvPr id="6172" name="Freeform 123"/>
              <p:cNvSpPr>
                <a:spLocks/>
              </p:cNvSpPr>
              <p:nvPr/>
            </p:nvSpPr>
            <p:spPr bwMode="auto">
              <a:xfrm>
                <a:off x="3101" y="360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a:noFill/>
              </a:ln>
              <a:extLs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a:lstStyle/>
              <a:p>
                <a:endParaRPr lang="zh-CN" altLang="en-US"/>
              </a:p>
            </p:txBody>
          </p:sp>
          <p:sp>
            <p:nvSpPr>
              <p:cNvPr id="6173" name="Rectangle 124"/>
              <p:cNvSpPr>
                <a:spLocks noChangeArrowheads="1"/>
              </p:cNvSpPr>
              <p:nvPr/>
            </p:nvSpPr>
            <p:spPr bwMode="auto">
              <a:xfrm>
                <a:off x="3097" y="3605"/>
                <a:ext cx="106"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6174" name="Rectangle 125"/>
              <p:cNvSpPr>
                <a:spLocks noChangeArrowheads="1"/>
              </p:cNvSpPr>
              <p:nvPr/>
            </p:nvSpPr>
            <p:spPr bwMode="auto">
              <a:xfrm>
                <a:off x="3104" y="3686"/>
                <a:ext cx="82" cy="16"/>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6175" name="Rectangle 126"/>
              <p:cNvSpPr>
                <a:spLocks noChangeArrowheads="1"/>
              </p:cNvSpPr>
              <p:nvPr/>
            </p:nvSpPr>
            <p:spPr bwMode="auto">
              <a:xfrm>
                <a:off x="2921" y="3686"/>
                <a:ext cx="103" cy="11"/>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grpSp>
            <p:nvGrpSpPr>
              <p:cNvPr id="6176" name="Group 127"/>
              <p:cNvGrpSpPr>
                <a:grpSpLocks/>
              </p:cNvGrpSpPr>
              <p:nvPr/>
            </p:nvGrpSpPr>
            <p:grpSpPr bwMode="auto">
              <a:xfrm>
                <a:off x="2919" y="3433"/>
                <a:ext cx="194" cy="364"/>
                <a:chOff x="2919" y="3433"/>
                <a:chExt cx="194" cy="364"/>
              </a:xfrm>
            </p:grpSpPr>
            <p:sp>
              <p:nvSpPr>
                <p:cNvPr id="6177" name="Oval 128"/>
                <p:cNvSpPr>
                  <a:spLocks noChangeArrowheads="1"/>
                </p:cNvSpPr>
                <p:nvPr/>
              </p:nvSpPr>
              <p:spPr bwMode="auto">
                <a:xfrm>
                  <a:off x="2995" y="3433"/>
                  <a:ext cx="48" cy="48"/>
                </a:xfrm>
                <a:prstGeom prst="ellipse">
                  <a:avLst/>
                </a:prstGeom>
                <a:solidFill>
                  <a:srgbClr val="FC0128"/>
                </a:solidFill>
                <a:ln w="12700">
                  <a:solidFill>
                    <a:srgbClr val="000000"/>
                  </a:solidFill>
                  <a:round/>
                  <a:headEnd/>
                  <a:tailEnd/>
                </a:ln>
              </p:spPr>
              <p:txBody>
                <a:bodyPr wrap="none" anchor="ctr"/>
                <a:lstStyle/>
                <a:p>
                  <a:endParaRPr lang="en-US" altLang="zh-CN"/>
                </a:p>
              </p:txBody>
            </p:sp>
            <p:sp>
              <p:nvSpPr>
                <p:cNvPr id="6178" name="Freeform 129"/>
                <p:cNvSpPr>
                  <a:spLocks/>
                </p:cNvSpPr>
                <p:nvPr/>
              </p:nvSpPr>
              <p:spPr bwMode="auto">
                <a:xfrm>
                  <a:off x="2919" y="350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a:noFill/>
                </a:ln>
                <a:extLst>
                  <a:ext uri="{91240B29-F687-4F45-9708-019B960494DF}">
                    <a14:hiddenLine xmlns:a14="http://schemas.microsoft.com/office/drawing/2010/main" w="127000" cap="rnd">
                      <a:solidFill>
                        <a:srgbClr val="000000"/>
                      </a:solidFill>
                      <a:round/>
                      <a:headEnd type="none" w="med" len="med"/>
                      <a:tailEnd type="none" w="med" len="med"/>
                    </a14:hiddenLine>
                  </a:ext>
                </a:extLst>
              </p:spPr>
              <p:txBody>
                <a:bodyPr/>
                <a:lstStyle/>
                <a:p>
                  <a:endParaRPr lang="zh-CN" altLang="en-US"/>
                </a:p>
              </p:txBody>
            </p:sp>
          </p:grpSp>
        </p:grpSp>
      </p:grpSp>
      <p:sp>
        <p:nvSpPr>
          <p:cNvPr id="2" name="文本框 1"/>
          <p:cNvSpPr txBox="1"/>
          <p:nvPr/>
        </p:nvSpPr>
        <p:spPr>
          <a:xfrm>
            <a:off x="5542460" y="1014562"/>
            <a:ext cx="3626942" cy="461665"/>
          </a:xfrm>
          <a:prstGeom prst="rect">
            <a:avLst/>
          </a:prstGeom>
          <a:noFill/>
        </p:spPr>
        <p:txBody>
          <a:bodyPr wrap="square" rtlCol="0">
            <a:spAutoFit/>
          </a:bodyPr>
          <a:lstStyle/>
          <a:p>
            <a:r>
              <a:rPr lang="en-US" altLang="zh-CN" b="1" dirty="0" smtClean="0">
                <a:solidFill>
                  <a:srgbClr val="002060"/>
                </a:solidFill>
              </a:rPr>
              <a:t>Can you find something?</a:t>
            </a:r>
            <a:endParaRPr lang="zh-CN" altLang="en-US" b="1" dirty="0">
              <a:solidFill>
                <a:srgbClr val="002060"/>
              </a:solidFill>
            </a:endParaRPr>
          </a:p>
        </p:txBody>
      </p:sp>
      <p:sp>
        <p:nvSpPr>
          <p:cNvPr id="3" name="灯片编号占位符 2"/>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5</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79907">
                                            <p:txEl>
                                              <p:pRg st="0" end="0"/>
                                            </p:txEl>
                                          </p:spTgt>
                                        </p:tgtEl>
                                        <p:attrNameLst>
                                          <p:attrName>style.visibility</p:attrName>
                                        </p:attrNameLst>
                                      </p:cBhvr>
                                      <p:to>
                                        <p:strVal val="visible"/>
                                      </p:to>
                                    </p:set>
                                    <p:anim calcmode="lin" valueType="num">
                                      <p:cBhvr additive="base">
                                        <p:cTn id="13" dur="500" fill="hold"/>
                                        <p:tgtEl>
                                          <p:spTgt spid="379907">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799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79907">
                                            <p:txEl>
                                              <p:pRg st="1" end="1"/>
                                            </p:txEl>
                                          </p:spTgt>
                                        </p:tgtEl>
                                        <p:attrNameLst>
                                          <p:attrName>style.visibility</p:attrName>
                                        </p:attrNameLst>
                                      </p:cBhvr>
                                      <p:to>
                                        <p:strVal val="visible"/>
                                      </p:to>
                                    </p:set>
                                    <p:anim calcmode="lin" valueType="num">
                                      <p:cBhvr additive="base">
                                        <p:cTn id="19" dur="500" fill="hold"/>
                                        <p:tgtEl>
                                          <p:spTgt spid="379907">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799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79907">
                                            <p:txEl>
                                              <p:pRg st="2" end="2"/>
                                            </p:txEl>
                                          </p:spTgt>
                                        </p:tgtEl>
                                        <p:attrNameLst>
                                          <p:attrName>style.visibility</p:attrName>
                                        </p:attrNameLst>
                                      </p:cBhvr>
                                      <p:to>
                                        <p:strVal val="visible"/>
                                      </p:to>
                                    </p:set>
                                    <p:anim calcmode="lin" valueType="num">
                                      <p:cBhvr additive="base">
                                        <p:cTn id="25" dur="500" fill="hold"/>
                                        <p:tgtEl>
                                          <p:spTgt spid="379907">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799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79907">
                                            <p:txEl>
                                              <p:pRg st="3" end="3"/>
                                            </p:txEl>
                                          </p:spTgt>
                                        </p:tgtEl>
                                        <p:attrNameLst>
                                          <p:attrName>style.visibility</p:attrName>
                                        </p:attrNameLst>
                                      </p:cBhvr>
                                      <p:to>
                                        <p:strVal val="visible"/>
                                      </p:to>
                                    </p:set>
                                    <p:anim calcmode="lin" valueType="num">
                                      <p:cBhvr additive="base">
                                        <p:cTn id="31" dur="500" fill="hold"/>
                                        <p:tgtEl>
                                          <p:spTgt spid="379907">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799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79907">
                                            <p:txEl>
                                              <p:pRg st="4" end="4"/>
                                            </p:txEl>
                                          </p:spTgt>
                                        </p:tgtEl>
                                        <p:attrNameLst>
                                          <p:attrName>style.visibility</p:attrName>
                                        </p:attrNameLst>
                                      </p:cBhvr>
                                      <p:to>
                                        <p:strVal val="visible"/>
                                      </p:to>
                                    </p:set>
                                    <p:anim calcmode="lin" valueType="num">
                                      <p:cBhvr additive="base">
                                        <p:cTn id="37" dur="500" fill="hold"/>
                                        <p:tgtEl>
                                          <p:spTgt spid="379907">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7990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79907">
                                            <p:txEl>
                                              <p:pRg st="5" end="5"/>
                                            </p:txEl>
                                          </p:spTgt>
                                        </p:tgtEl>
                                        <p:attrNameLst>
                                          <p:attrName>style.visibility</p:attrName>
                                        </p:attrNameLst>
                                      </p:cBhvr>
                                      <p:to>
                                        <p:strVal val="visible"/>
                                      </p:to>
                                    </p:set>
                                    <p:anim calcmode="lin" valueType="num">
                                      <p:cBhvr additive="base">
                                        <p:cTn id="43" dur="500" fill="hold"/>
                                        <p:tgtEl>
                                          <p:spTgt spid="379907">
                                            <p:txEl>
                                              <p:pRg st="5" end="5"/>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7990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7" grpId="0" build="p" autoUpdateAnimBg="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BB9E7C9-DEBF-4166-AF2D-CFAF596617A3}" type="datetime1">
              <a:rPr lang="zh-CN" altLang="en-US" sz="1400" smtClean="0"/>
              <a:t>2021/11/7</a:t>
            </a:fld>
            <a:endParaRPr lang="en-US" altLang="zh-CN" sz="1400" smtClean="0"/>
          </a:p>
        </p:txBody>
      </p:sp>
      <p:sp>
        <p:nvSpPr>
          <p:cNvPr id="8499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84997" name="Rectangle 14"/>
          <p:cNvSpPr>
            <a:spLocks noChangeArrowheads="1"/>
          </p:cNvSpPr>
          <p:nvPr/>
        </p:nvSpPr>
        <p:spPr bwMode="auto">
          <a:xfrm>
            <a:off x="1504950" y="1295400"/>
            <a:ext cx="62865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285750" indent="-285750" eaLnBrk="0" hangingPunct="0">
              <a:lnSpc>
                <a:spcPct val="90000"/>
              </a:lnSpc>
              <a:spcBef>
                <a:spcPct val="30000"/>
              </a:spcBef>
            </a:pPr>
            <a:r>
              <a:rPr kumimoji="0" lang="en-US" altLang="zh-CN" b="1" dirty="0">
                <a:latin typeface="Arial" charset="0"/>
              </a:rPr>
              <a:t>Try producing fast code for</a:t>
            </a:r>
          </a:p>
          <a:p>
            <a:pPr marL="285750" indent="-285750" eaLnBrk="0" hangingPunct="0">
              <a:lnSpc>
                <a:spcPct val="90000"/>
              </a:lnSpc>
              <a:spcBef>
                <a:spcPct val="30000"/>
              </a:spcBef>
            </a:pPr>
            <a:r>
              <a:rPr kumimoji="0" lang="en-US" altLang="zh-CN" b="1" dirty="0">
                <a:latin typeface="Arial" charset="0"/>
              </a:rPr>
              <a:t>		a = b + c;</a:t>
            </a:r>
          </a:p>
          <a:p>
            <a:pPr marL="285750" indent="-285750" eaLnBrk="0" hangingPunct="0">
              <a:lnSpc>
                <a:spcPct val="90000"/>
              </a:lnSpc>
              <a:spcBef>
                <a:spcPct val="30000"/>
              </a:spcBef>
            </a:pPr>
            <a:r>
              <a:rPr kumimoji="0" lang="en-US" altLang="zh-CN" b="1" dirty="0">
                <a:latin typeface="Arial" charset="0"/>
              </a:rPr>
              <a:t>		d = e – f;</a:t>
            </a:r>
          </a:p>
          <a:p>
            <a:pPr marL="285750" indent="-285750" eaLnBrk="0" hangingPunct="0">
              <a:lnSpc>
                <a:spcPct val="90000"/>
              </a:lnSpc>
              <a:spcBef>
                <a:spcPct val="30000"/>
              </a:spcBef>
            </a:pPr>
            <a:r>
              <a:rPr kumimoji="0" lang="en-US" altLang="zh-CN" b="1" dirty="0">
                <a:latin typeface="Arial" charset="0"/>
              </a:rPr>
              <a:t>assuming a, b, c, d ,e, and f in memory. </a:t>
            </a:r>
            <a:endParaRPr kumimoji="0" lang="en-US" altLang="zh-CN" sz="1800" b="1" dirty="0">
              <a:latin typeface="Arial" charset="0"/>
            </a:endParaRPr>
          </a:p>
          <a:p>
            <a:pPr marL="285750" indent="-285750" eaLnBrk="0" hangingPunct="0">
              <a:lnSpc>
                <a:spcPct val="90000"/>
              </a:lnSpc>
              <a:spcBef>
                <a:spcPct val="30000"/>
              </a:spcBef>
            </a:pPr>
            <a:r>
              <a:rPr kumimoji="0" lang="en-US" altLang="zh-CN" sz="1800" b="1" dirty="0">
                <a:latin typeface="Arial" charset="0"/>
              </a:rPr>
              <a:t>Slow code:</a:t>
            </a:r>
          </a:p>
          <a:p>
            <a:pPr marL="285750" indent="-285750" eaLnBrk="0" hangingPunct="0">
              <a:lnSpc>
                <a:spcPct val="90000"/>
              </a:lnSpc>
              <a:spcBef>
                <a:spcPct val="30000"/>
              </a:spcBef>
            </a:pPr>
            <a:r>
              <a:rPr kumimoji="0" lang="en-US" altLang="zh-CN" sz="1800" b="1" dirty="0">
                <a:latin typeface="Arial" charset="0"/>
              </a:rPr>
              <a:t>		LW 	</a:t>
            </a:r>
            <a:r>
              <a:rPr kumimoji="0" lang="en-US" altLang="zh-CN" sz="1800" b="1" dirty="0" err="1">
                <a:latin typeface="Arial" charset="0"/>
              </a:rPr>
              <a:t>Rb,b</a:t>
            </a:r>
            <a:endParaRPr kumimoji="0" lang="en-US" altLang="zh-CN" sz="1800" b="1" dirty="0">
              <a:latin typeface="Arial" charset="0"/>
            </a:endParaRPr>
          </a:p>
          <a:p>
            <a:pPr marL="285750" indent="-285750" eaLnBrk="0" hangingPunct="0">
              <a:lnSpc>
                <a:spcPct val="90000"/>
              </a:lnSpc>
              <a:spcBef>
                <a:spcPct val="30000"/>
              </a:spcBef>
            </a:pPr>
            <a:r>
              <a:rPr kumimoji="0" lang="en-US" altLang="zh-CN" sz="1800" b="1" dirty="0">
                <a:latin typeface="Arial" charset="0"/>
              </a:rPr>
              <a:t>		LW 	</a:t>
            </a:r>
            <a:r>
              <a:rPr kumimoji="0" lang="en-US" altLang="zh-CN" sz="1800" b="1" dirty="0" err="1">
                <a:latin typeface="Arial" charset="0"/>
              </a:rPr>
              <a:t>Rc,c</a:t>
            </a:r>
            <a:endParaRPr kumimoji="0" lang="en-US" altLang="zh-CN" sz="1800" b="1" dirty="0">
              <a:latin typeface="Arial" charset="0"/>
            </a:endParaRPr>
          </a:p>
          <a:p>
            <a:pPr marL="285750" indent="-285750" eaLnBrk="0" hangingPunct="0">
              <a:lnSpc>
                <a:spcPct val="90000"/>
              </a:lnSpc>
              <a:spcBef>
                <a:spcPct val="30000"/>
              </a:spcBef>
            </a:pPr>
            <a:r>
              <a:rPr kumimoji="0" lang="en-US" altLang="zh-CN" sz="1800" b="1" dirty="0">
                <a:latin typeface="Arial" charset="0"/>
              </a:rPr>
              <a:t>		ADD 	</a:t>
            </a:r>
            <a:r>
              <a:rPr kumimoji="0" lang="en-US" altLang="zh-CN" sz="1800" b="1" dirty="0" err="1">
                <a:latin typeface="Arial" charset="0"/>
              </a:rPr>
              <a:t>Ra,Rb,</a:t>
            </a:r>
            <a:r>
              <a:rPr kumimoji="0" lang="en-US" altLang="zh-CN" sz="1800" b="1" dirty="0" err="1">
                <a:solidFill>
                  <a:schemeClr val="hlink"/>
                </a:solidFill>
                <a:latin typeface="Arial" charset="0"/>
              </a:rPr>
              <a:t>Rc</a:t>
            </a:r>
            <a:endParaRPr kumimoji="0" lang="en-US" altLang="zh-CN" sz="1800" b="1" dirty="0">
              <a:latin typeface="Arial" charset="0"/>
            </a:endParaRPr>
          </a:p>
          <a:p>
            <a:pPr marL="285750" indent="-285750" eaLnBrk="0" hangingPunct="0">
              <a:lnSpc>
                <a:spcPct val="90000"/>
              </a:lnSpc>
              <a:spcBef>
                <a:spcPct val="30000"/>
              </a:spcBef>
            </a:pPr>
            <a:r>
              <a:rPr kumimoji="0" lang="en-US" altLang="zh-CN" sz="1800" b="1" dirty="0">
                <a:latin typeface="Arial" charset="0"/>
              </a:rPr>
              <a:t>		SW  	</a:t>
            </a:r>
            <a:r>
              <a:rPr kumimoji="0" lang="en-US" altLang="zh-CN" sz="1800" b="1" dirty="0" err="1">
                <a:latin typeface="Arial" charset="0"/>
              </a:rPr>
              <a:t>a,Ra</a:t>
            </a:r>
            <a:r>
              <a:rPr kumimoji="0" lang="en-US" altLang="zh-CN" sz="1800" b="1" dirty="0">
                <a:latin typeface="Arial" charset="0"/>
              </a:rPr>
              <a:t> </a:t>
            </a:r>
          </a:p>
          <a:p>
            <a:pPr marL="285750" indent="-285750" eaLnBrk="0" hangingPunct="0">
              <a:lnSpc>
                <a:spcPct val="90000"/>
              </a:lnSpc>
              <a:spcBef>
                <a:spcPct val="30000"/>
              </a:spcBef>
            </a:pPr>
            <a:r>
              <a:rPr kumimoji="0" lang="en-US" altLang="zh-CN" sz="1800" b="1" dirty="0">
                <a:latin typeface="Arial" charset="0"/>
              </a:rPr>
              <a:t>		LW 	</a:t>
            </a:r>
            <a:r>
              <a:rPr kumimoji="0" lang="en-US" altLang="zh-CN" sz="1800" b="1" dirty="0" err="1">
                <a:latin typeface="Arial" charset="0"/>
              </a:rPr>
              <a:t>Re,e</a:t>
            </a:r>
            <a:r>
              <a:rPr kumimoji="0" lang="en-US" altLang="zh-CN" sz="1800" b="1" dirty="0">
                <a:latin typeface="Arial" charset="0"/>
              </a:rPr>
              <a:t> </a:t>
            </a:r>
          </a:p>
          <a:p>
            <a:pPr marL="285750" indent="-285750" eaLnBrk="0" hangingPunct="0">
              <a:lnSpc>
                <a:spcPct val="90000"/>
              </a:lnSpc>
              <a:spcBef>
                <a:spcPct val="30000"/>
              </a:spcBef>
            </a:pPr>
            <a:r>
              <a:rPr kumimoji="0" lang="en-US" altLang="zh-CN" sz="1800" b="1" dirty="0">
                <a:latin typeface="Arial" charset="0"/>
              </a:rPr>
              <a:t>		LW 	</a:t>
            </a:r>
            <a:r>
              <a:rPr kumimoji="0" lang="en-US" altLang="zh-CN" sz="1800" b="1" dirty="0" err="1">
                <a:latin typeface="Arial" charset="0"/>
              </a:rPr>
              <a:t>Rf,f</a:t>
            </a:r>
            <a:endParaRPr kumimoji="0" lang="en-US" altLang="zh-CN" sz="1800" b="1" dirty="0">
              <a:latin typeface="Arial" charset="0"/>
            </a:endParaRPr>
          </a:p>
          <a:p>
            <a:pPr marL="285750" indent="-285750" eaLnBrk="0" hangingPunct="0">
              <a:lnSpc>
                <a:spcPct val="90000"/>
              </a:lnSpc>
              <a:spcBef>
                <a:spcPct val="30000"/>
              </a:spcBef>
            </a:pPr>
            <a:r>
              <a:rPr kumimoji="0" lang="en-US" altLang="zh-CN" sz="1800" b="1" dirty="0">
                <a:latin typeface="Arial" charset="0"/>
              </a:rPr>
              <a:t>		SUB 	</a:t>
            </a:r>
            <a:r>
              <a:rPr kumimoji="0" lang="en-US" altLang="zh-CN" sz="1800" b="1" dirty="0" err="1">
                <a:solidFill>
                  <a:srgbClr val="FF0000"/>
                </a:solidFill>
                <a:latin typeface="Arial" charset="0"/>
              </a:rPr>
              <a:t>Rd,Re,Rf</a:t>
            </a:r>
            <a:endParaRPr kumimoji="0" lang="en-US" altLang="zh-CN" sz="1800" b="1" dirty="0">
              <a:solidFill>
                <a:srgbClr val="FF0000"/>
              </a:solidFill>
              <a:latin typeface="Arial" charset="0"/>
            </a:endParaRPr>
          </a:p>
          <a:p>
            <a:pPr marL="285750" indent="-285750" eaLnBrk="0" hangingPunct="0">
              <a:lnSpc>
                <a:spcPct val="90000"/>
              </a:lnSpc>
              <a:spcBef>
                <a:spcPct val="30000"/>
              </a:spcBef>
            </a:pPr>
            <a:r>
              <a:rPr kumimoji="0" lang="en-US" altLang="zh-CN" sz="1800" b="1" dirty="0">
                <a:latin typeface="Arial" charset="0"/>
              </a:rPr>
              <a:t>		SW	</a:t>
            </a:r>
            <a:r>
              <a:rPr kumimoji="0" lang="en-US" altLang="zh-CN" sz="1800" b="1" dirty="0" err="1">
                <a:latin typeface="Arial" charset="0"/>
              </a:rPr>
              <a:t>d,Rd</a:t>
            </a:r>
            <a:endParaRPr kumimoji="0" lang="en-US" altLang="zh-CN" sz="1800" b="1" dirty="0">
              <a:latin typeface="Arial" charset="0"/>
            </a:endParaRPr>
          </a:p>
        </p:txBody>
      </p:sp>
      <p:sp>
        <p:nvSpPr>
          <p:cNvPr id="84998" name="Rectangle 15"/>
          <p:cNvSpPr>
            <a:spLocks noChangeArrowheads="1"/>
          </p:cNvSpPr>
          <p:nvPr/>
        </p:nvSpPr>
        <p:spPr bwMode="auto">
          <a:xfrm>
            <a:off x="1295400" y="-152400"/>
            <a:ext cx="716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p>
            <a:pPr algn="ctr"/>
            <a:r>
              <a:rPr lang="en-US" altLang="zh-CN" sz="2800">
                <a:solidFill>
                  <a:schemeClr val="tx2"/>
                </a:solidFill>
              </a:rPr>
              <a:t>Software Scheduling to Avoid Load Hazards</a:t>
            </a:r>
          </a:p>
        </p:txBody>
      </p:sp>
      <p:sp>
        <p:nvSpPr>
          <p:cNvPr id="84999" name="Rectangle 16"/>
          <p:cNvSpPr>
            <a:spLocks noChangeArrowheads="1"/>
          </p:cNvSpPr>
          <p:nvPr/>
        </p:nvSpPr>
        <p:spPr bwMode="auto">
          <a:xfrm>
            <a:off x="4916488" y="2941638"/>
            <a:ext cx="35814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285750" indent="-285750">
              <a:spcBef>
                <a:spcPct val="20000"/>
              </a:spcBef>
            </a:pPr>
            <a:r>
              <a:rPr lang="en-US" altLang="zh-CN" dirty="0">
                <a:solidFill>
                  <a:schemeClr val="hlink"/>
                </a:solidFill>
                <a:latin typeface="Arial" charset="0"/>
              </a:rPr>
              <a:t>Fast code:</a:t>
            </a:r>
            <a:endParaRPr lang="en-US" altLang="zh-CN" dirty="0">
              <a:latin typeface="Arial" charset="0"/>
            </a:endParaRPr>
          </a:p>
          <a:p>
            <a:pPr marL="285750" indent="-285750">
              <a:spcBef>
                <a:spcPct val="20000"/>
              </a:spcBef>
            </a:pPr>
            <a:r>
              <a:rPr lang="en-US" altLang="zh-CN" dirty="0">
                <a:latin typeface="Arial" charset="0"/>
              </a:rPr>
              <a:t>		LW 	</a:t>
            </a:r>
            <a:r>
              <a:rPr lang="en-US" altLang="zh-CN" dirty="0" err="1">
                <a:latin typeface="Arial" charset="0"/>
              </a:rPr>
              <a:t>Rb,b</a:t>
            </a:r>
            <a:endParaRPr lang="en-US" altLang="zh-CN" dirty="0">
              <a:latin typeface="Arial" charset="0"/>
            </a:endParaRPr>
          </a:p>
          <a:p>
            <a:pPr marL="285750" indent="-285750">
              <a:spcBef>
                <a:spcPct val="20000"/>
              </a:spcBef>
            </a:pPr>
            <a:r>
              <a:rPr lang="en-US" altLang="zh-CN" dirty="0">
                <a:latin typeface="Arial" charset="0"/>
              </a:rPr>
              <a:t>		LW 	</a:t>
            </a:r>
            <a:r>
              <a:rPr lang="en-US" altLang="zh-CN" dirty="0" err="1">
                <a:latin typeface="Arial" charset="0"/>
              </a:rPr>
              <a:t>Rc,c</a:t>
            </a:r>
            <a:endParaRPr lang="en-US" altLang="zh-CN" dirty="0">
              <a:latin typeface="Arial" charset="0"/>
            </a:endParaRPr>
          </a:p>
          <a:p>
            <a:pPr marL="285750" indent="-285750">
              <a:spcBef>
                <a:spcPct val="20000"/>
              </a:spcBef>
            </a:pPr>
            <a:r>
              <a:rPr lang="en-US" altLang="zh-CN" dirty="0">
                <a:solidFill>
                  <a:schemeClr val="hlink"/>
                </a:solidFill>
                <a:latin typeface="Arial" charset="0"/>
              </a:rPr>
              <a:t>		</a:t>
            </a:r>
            <a:r>
              <a:rPr lang="en-US" altLang="zh-CN" dirty="0">
                <a:solidFill>
                  <a:srgbClr val="FF0000"/>
                </a:solidFill>
                <a:latin typeface="Arial" charset="0"/>
              </a:rPr>
              <a:t>LW 	</a:t>
            </a:r>
            <a:r>
              <a:rPr lang="en-US" altLang="zh-CN" dirty="0" err="1">
                <a:solidFill>
                  <a:srgbClr val="FF0000"/>
                </a:solidFill>
                <a:latin typeface="Arial" charset="0"/>
              </a:rPr>
              <a:t>Re,e</a:t>
            </a:r>
            <a:r>
              <a:rPr lang="en-US" altLang="zh-CN" dirty="0">
                <a:solidFill>
                  <a:srgbClr val="FF0000"/>
                </a:solidFill>
                <a:latin typeface="Arial" charset="0"/>
              </a:rPr>
              <a:t> </a:t>
            </a:r>
          </a:p>
          <a:p>
            <a:pPr marL="285750" indent="-285750">
              <a:spcBef>
                <a:spcPct val="20000"/>
              </a:spcBef>
            </a:pPr>
            <a:r>
              <a:rPr lang="en-US" altLang="zh-CN" dirty="0">
                <a:latin typeface="Arial" charset="0"/>
              </a:rPr>
              <a:t>		ADD 	</a:t>
            </a:r>
            <a:r>
              <a:rPr lang="en-US" altLang="zh-CN" dirty="0" err="1">
                <a:latin typeface="Arial" charset="0"/>
              </a:rPr>
              <a:t>Ra,Rb,Rc</a:t>
            </a:r>
            <a:endParaRPr lang="en-US" altLang="zh-CN" dirty="0">
              <a:latin typeface="Arial" charset="0"/>
            </a:endParaRPr>
          </a:p>
          <a:p>
            <a:pPr marL="285750" indent="-285750">
              <a:spcBef>
                <a:spcPct val="20000"/>
              </a:spcBef>
            </a:pPr>
            <a:r>
              <a:rPr lang="en-US" altLang="zh-CN" dirty="0">
                <a:latin typeface="Arial" charset="0"/>
              </a:rPr>
              <a:t>		LW 	</a:t>
            </a:r>
            <a:r>
              <a:rPr lang="en-US" altLang="zh-CN" dirty="0" err="1">
                <a:latin typeface="Arial" charset="0"/>
              </a:rPr>
              <a:t>Rf,f</a:t>
            </a:r>
            <a:endParaRPr lang="en-US" altLang="zh-CN" dirty="0">
              <a:latin typeface="Arial" charset="0"/>
            </a:endParaRPr>
          </a:p>
          <a:p>
            <a:pPr marL="285750" indent="-285750">
              <a:spcBef>
                <a:spcPct val="20000"/>
              </a:spcBef>
            </a:pPr>
            <a:r>
              <a:rPr lang="en-US" altLang="zh-CN" dirty="0">
                <a:solidFill>
                  <a:schemeClr val="hlink"/>
                </a:solidFill>
                <a:latin typeface="Arial" charset="0"/>
              </a:rPr>
              <a:t>		</a:t>
            </a:r>
            <a:r>
              <a:rPr lang="en-US" altLang="zh-CN" dirty="0">
                <a:solidFill>
                  <a:srgbClr val="FF0000"/>
                </a:solidFill>
                <a:latin typeface="Arial" charset="0"/>
              </a:rPr>
              <a:t>SW  	</a:t>
            </a:r>
            <a:r>
              <a:rPr lang="en-US" altLang="zh-CN" dirty="0" err="1">
                <a:solidFill>
                  <a:srgbClr val="FF0000"/>
                </a:solidFill>
                <a:latin typeface="Arial" charset="0"/>
              </a:rPr>
              <a:t>a,Ra</a:t>
            </a:r>
            <a:r>
              <a:rPr lang="en-US" altLang="zh-CN" dirty="0">
                <a:solidFill>
                  <a:srgbClr val="FF0000"/>
                </a:solidFill>
                <a:latin typeface="Arial" charset="0"/>
              </a:rPr>
              <a:t> </a:t>
            </a:r>
          </a:p>
          <a:p>
            <a:pPr marL="285750" indent="-285750">
              <a:spcBef>
                <a:spcPct val="20000"/>
              </a:spcBef>
            </a:pPr>
            <a:r>
              <a:rPr lang="en-US" altLang="zh-CN" dirty="0">
                <a:latin typeface="Arial" charset="0"/>
              </a:rPr>
              <a:t>		SUB 	</a:t>
            </a:r>
            <a:r>
              <a:rPr lang="en-US" altLang="zh-CN" dirty="0" err="1">
                <a:latin typeface="Arial" charset="0"/>
              </a:rPr>
              <a:t>Rd,Re,Rf</a:t>
            </a:r>
            <a:endParaRPr lang="en-US" altLang="zh-CN" dirty="0">
              <a:latin typeface="Arial" charset="0"/>
            </a:endParaRPr>
          </a:p>
          <a:p>
            <a:pPr marL="285750" indent="-285750">
              <a:spcBef>
                <a:spcPct val="20000"/>
              </a:spcBef>
            </a:pPr>
            <a:r>
              <a:rPr lang="en-US" altLang="zh-CN" dirty="0">
                <a:latin typeface="Arial" charset="0"/>
              </a:rPr>
              <a:t>		SW	</a:t>
            </a:r>
            <a:r>
              <a:rPr lang="en-US" altLang="zh-CN" dirty="0" err="1">
                <a:latin typeface="Arial" charset="0"/>
              </a:rPr>
              <a:t>d,Rd</a:t>
            </a:r>
            <a:endParaRPr lang="en-US" altLang="zh-CN" dirty="0">
              <a:latin typeface="Arial" charset="0"/>
            </a:endParaRPr>
          </a:p>
        </p:txBody>
      </p:sp>
      <p:sp>
        <p:nvSpPr>
          <p:cNvPr id="85000" name="Line 17"/>
          <p:cNvSpPr>
            <a:spLocks noChangeShapeType="1"/>
          </p:cNvSpPr>
          <p:nvPr/>
        </p:nvSpPr>
        <p:spPr bwMode="auto">
          <a:xfrm flipV="1">
            <a:off x="4033838" y="4343400"/>
            <a:ext cx="1833562" cy="4460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1" name="Line 18"/>
          <p:cNvSpPr>
            <a:spLocks noChangeShapeType="1"/>
          </p:cNvSpPr>
          <p:nvPr/>
        </p:nvSpPr>
        <p:spPr bwMode="auto">
          <a:xfrm>
            <a:off x="3976688" y="4465638"/>
            <a:ext cx="1966912" cy="117316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50</a:t>
            </a:fld>
            <a:endParaRPr lang="en-US" altLang="zh-CN"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C69B18C-E204-45C2-A4DA-E2B01F4FDCE1}" type="datetime1">
              <a:rPr lang="zh-CN" altLang="en-US" sz="1400" smtClean="0"/>
              <a:t>2021/11/7</a:t>
            </a:fld>
            <a:endParaRPr lang="en-US" altLang="zh-CN" sz="1400" smtClean="0"/>
          </a:p>
        </p:txBody>
      </p:sp>
      <p:sp>
        <p:nvSpPr>
          <p:cNvPr id="8601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86021" name="Text Box 2"/>
          <p:cNvSpPr txBox="1">
            <a:spLocks noChangeArrowheads="1"/>
          </p:cNvSpPr>
          <p:nvPr/>
        </p:nvSpPr>
        <p:spPr bwMode="auto">
          <a:xfrm>
            <a:off x="310227" y="484277"/>
            <a:ext cx="8686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latin typeface="宋体" pitchFamily="2" charset="-122"/>
              </a:rPr>
              <a:t>  </a:t>
            </a:r>
            <a:r>
              <a:rPr lang="zh-CN" altLang="en-US" sz="2800" b="1" dirty="0">
                <a:solidFill>
                  <a:srgbClr val="CC3300"/>
                </a:solidFill>
              </a:rPr>
              <a:t>相关类型</a:t>
            </a:r>
            <a:r>
              <a:rPr lang="zh-CN" altLang="en-US" sz="2800" b="1" dirty="0" smtClean="0">
                <a:solidFill>
                  <a:srgbClr val="CC3300"/>
                </a:solidFill>
              </a:rPr>
              <a:t>二</a:t>
            </a:r>
            <a:endParaRPr lang="en-US" altLang="zh-CN" sz="2800" b="1" dirty="0" smtClean="0">
              <a:solidFill>
                <a:srgbClr val="CC3300"/>
              </a:solidFill>
            </a:endParaRPr>
          </a:p>
          <a:p>
            <a:pPr eaLnBrk="1" hangingPunct="1"/>
            <a:r>
              <a:rPr lang="zh-CN" altLang="en-US" sz="2800" b="1" dirty="0">
                <a:solidFill>
                  <a:schemeClr val="accent2"/>
                </a:solidFill>
                <a:latin typeface="宋体" pitchFamily="2" charset="-122"/>
              </a:rPr>
              <a:t>下面</a:t>
            </a:r>
            <a:r>
              <a:rPr lang="zh-CN" altLang="en-US" sz="2800" b="1" dirty="0" smtClean="0">
                <a:solidFill>
                  <a:schemeClr val="accent2"/>
                </a:solidFill>
                <a:latin typeface="宋体" pitchFamily="2" charset="-122"/>
              </a:rPr>
              <a:t>两种</a:t>
            </a:r>
            <a:r>
              <a:rPr lang="zh-CN" altLang="en-US" sz="2800" b="1" dirty="0">
                <a:solidFill>
                  <a:schemeClr val="accent2"/>
                </a:solidFill>
                <a:latin typeface="宋体" pitchFamily="2" charset="-122"/>
              </a:rPr>
              <a:t>相关只有在异步流动流水线中才会产生</a:t>
            </a:r>
            <a:r>
              <a:rPr lang="zh-CN" altLang="en-US" sz="2800" b="1" dirty="0" smtClean="0">
                <a:solidFill>
                  <a:schemeClr val="accent2"/>
                </a:solidFill>
                <a:latin typeface="宋体" pitchFamily="2" charset="-122"/>
              </a:rPr>
              <a:t>。</a:t>
            </a:r>
            <a:endParaRPr lang="en-US" altLang="zh-CN" sz="2800" b="1" dirty="0" smtClean="0"/>
          </a:p>
        </p:txBody>
      </p:sp>
      <p:sp>
        <p:nvSpPr>
          <p:cNvPr id="1077251" name="Text Box 3"/>
          <p:cNvSpPr txBox="1">
            <a:spLocks noChangeArrowheads="1"/>
          </p:cNvSpPr>
          <p:nvPr/>
        </p:nvSpPr>
        <p:spPr bwMode="auto">
          <a:xfrm>
            <a:off x="416260" y="1961951"/>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solidFill>
                  <a:schemeClr val="accent2"/>
                </a:solidFill>
                <a:latin typeface="宋体" pitchFamily="2" charset="-122"/>
              </a:rPr>
              <a:t>    </a:t>
            </a:r>
            <a:endParaRPr lang="zh-CN" altLang="en-US" sz="2800" b="1" dirty="0">
              <a:solidFill>
                <a:schemeClr val="accent2"/>
              </a:solidFill>
              <a:latin typeface="宋体" pitchFamily="2" charset="-122"/>
            </a:endParaRPr>
          </a:p>
        </p:txBody>
      </p:sp>
      <p:sp>
        <p:nvSpPr>
          <p:cNvPr id="1077252" name="Text Box 4"/>
          <p:cNvSpPr txBox="1">
            <a:spLocks noChangeArrowheads="1"/>
          </p:cNvSpPr>
          <p:nvPr/>
        </p:nvSpPr>
        <p:spPr bwMode="auto">
          <a:xfrm>
            <a:off x="152400" y="535305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solidFill>
                  <a:srgbClr val="CC6600"/>
                </a:solidFill>
                <a:latin typeface="宋体" pitchFamily="2" charset="-122"/>
              </a:rPr>
              <a:t>  </a:t>
            </a:r>
            <a:r>
              <a:rPr lang="zh-CN" altLang="en-US" sz="2800" b="1" dirty="0">
                <a:solidFill>
                  <a:srgbClr val="CC6600"/>
                </a:solidFill>
              </a:rPr>
              <a:t>解决方法</a:t>
            </a:r>
            <a:r>
              <a:rPr lang="zh-CN" altLang="en-US" sz="2800" b="1" dirty="0" smtClean="0">
                <a:solidFill>
                  <a:srgbClr val="CC6600"/>
                </a:solidFill>
              </a:rPr>
              <a:t>：</a:t>
            </a:r>
            <a:endParaRPr lang="zh-CN" altLang="en-US" sz="2800" b="1" dirty="0">
              <a:solidFill>
                <a:srgbClr val="CC6600"/>
              </a:solidFill>
            </a:endParaRPr>
          </a:p>
        </p:txBody>
      </p:sp>
      <p:sp>
        <p:nvSpPr>
          <p:cNvPr id="1077253" name="Text Box 5"/>
          <p:cNvSpPr txBox="1">
            <a:spLocks noChangeArrowheads="1"/>
          </p:cNvSpPr>
          <p:nvPr/>
        </p:nvSpPr>
        <p:spPr bwMode="auto">
          <a:xfrm>
            <a:off x="152400" y="59309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t>使用动态调度方法检测和处理相关。</a:t>
            </a:r>
          </a:p>
        </p:txBody>
      </p:sp>
      <p:sp>
        <p:nvSpPr>
          <p:cNvPr id="2" name="矩形 1"/>
          <p:cNvSpPr/>
          <p:nvPr/>
        </p:nvSpPr>
        <p:spPr>
          <a:xfrm>
            <a:off x="219199" y="1530153"/>
            <a:ext cx="1912447" cy="461665"/>
          </a:xfrm>
          <a:prstGeom prst="rect">
            <a:avLst/>
          </a:prstGeom>
        </p:spPr>
        <p:txBody>
          <a:bodyPr wrap="none">
            <a:spAutoFit/>
          </a:bodyPr>
          <a:lstStyle/>
          <a:p>
            <a:pPr eaLnBrk="1" hangingPunct="1"/>
            <a:r>
              <a:rPr lang="en-US" altLang="zh-CN" b="1" dirty="0">
                <a:solidFill>
                  <a:srgbClr val="FF0066"/>
                </a:solidFill>
                <a:latin typeface="微软雅黑" panose="020B0503020204020204" pitchFamily="34" charset="-122"/>
                <a:ea typeface="微软雅黑" panose="020B0503020204020204" pitchFamily="34" charset="-122"/>
              </a:rPr>
              <a:t>WAW(</a:t>
            </a:r>
            <a:r>
              <a:rPr lang="zh-CN" altLang="en-US" b="1" dirty="0">
                <a:solidFill>
                  <a:srgbClr val="FF0066"/>
                </a:solidFill>
                <a:latin typeface="微软雅黑" panose="020B0503020204020204" pitchFamily="34" charset="-122"/>
                <a:ea typeface="微软雅黑" panose="020B0503020204020204" pitchFamily="34" charset="-122"/>
              </a:rPr>
              <a:t>写写</a:t>
            </a:r>
            <a:r>
              <a:rPr lang="en-US" altLang="zh-CN" b="1" dirty="0">
                <a:solidFill>
                  <a:srgbClr val="FF0066"/>
                </a:solidFill>
                <a:latin typeface="微软雅黑" panose="020B0503020204020204" pitchFamily="34" charset="-122"/>
                <a:ea typeface="微软雅黑" panose="020B0503020204020204" pitchFamily="34" charset="-122"/>
              </a:rPr>
              <a:t>)</a:t>
            </a:r>
          </a:p>
        </p:txBody>
      </p:sp>
      <p:sp>
        <p:nvSpPr>
          <p:cNvPr id="10" name="Text Box 8"/>
          <p:cNvSpPr txBox="1">
            <a:spLocks noChangeArrowheads="1"/>
          </p:cNvSpPr>
          <p:nvPr/>
        </p:nvSpPr>
        <p:spPr bwMode="auto">
          <a:xfrm>
            <a:off x="179512" y="2215393"/>
            <a:ext cx="624840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2000" dirty="0">
                <a:solidFill>
                  <a:schemeClr val="accent2"/>
                </a:solidFill>
                <a:latin typeface="微软雅黑" panose="020B0503020204020204" pitchFamily="34" charset="-122"/>
                <a:ea typeface="微软雅黑" panose="020B0503020204020204" pitchFamily="34" charset="-122"/>
              </a:rPr>
              <a:t>① </a:t>
            </a:r>
            <a:r>
              <a:rPr lang="zh-CN" altLang="en-US" sz="2000" dirty="0">
                <a:solidFill>
                  <a:schemeClr val="accent2"/>
                </a:solidFill>
                <a:latin typeface="微软雅黑" panose="020B0503020204020204" pitchFamily="34" charset="-122"/>
                <a:ea typeface="微软雅黑" panose="020B0503020204020204" pitchFamily="34" charset="-122"/>
              </a:rPr>
              <a:t>这种相关仅出现在这样的流水线中：</a:t>
            </a:r>
          </a:p>
        </p:txBody>
      </p:sp>
      <p:sp>
        <p:nvSpPr>
          <p:cNvPr id="11" name="Text Box 9"/>
          <p:cNvSpPr txBox="1">
            <a:spLocks noChangeArrowheads="1"/>
          </p:cNvSpPr>
          <p:nvPr/>
        </p:nvSpPr>
        <p:spPr bwMode="auto">
          <a:xfrm>
            <a:off x="219199" y="2736171"/>
            <a:ext cx="4496817"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rgbClr val="FF0000"/>
              </a:buClr>
              <a:buSzPct val="80000"/>
              <a:buFont typeface="Wingdings" panose="05000000000000000000" pitchFamily="2" charset="2"/>
              <a:buChar char="l"/>
            </a:pPr>
            <a:r>
              <a:rPr lang="en-US" altLang="zh-CN" sz="2000" dirty="0">
                <a:solidFill>
                  <a:schemeClr val="accent2"/>
                </a:solidFill>
                <a:latin typeface="微软雅黑" panose="020B0503020204020204" pitchFamily="34" charset="-122"/>
                <a:ea typeface="微软雅黑" panose="020B0503020204020204" pitchFamily="34" charset="-122"/>
              </a:rPr>
              <a:t> </a:t>
            </a:r>
            <a:r>
              <a:rPr lang="zh-CN" altLang="en-US" sz="2000" dirty="0">
                <a:solidFill>
                  <a:schemeClr val="accent2"/>
                </a:solidFill>
                <a:latin typeface="微软雅黑" panose="020B0503020204020204" pitchFamily="34" charset="-122"/>
                <a:ea typeface="微软雅黑" panose="020B0503020204020204" pitchFamily="34" charset="-122"/>
              </a:rPr>
              <a:t>流水线中有多个段可以进行写操作</a:t>
            </a:r>
          </a:p>
          <a:p>
            <a:pPr eaLnBrk="1" hangingPunct="1">
              <a:lnSpc>
                <a:spcPct val="120000"/>
              </a:lnSpc>
              <a:buClr>
                <a:srgbClr val="FF0000"/>
              </a:buClr>
              <a:buSzPct val="80000"/>
              <a:buFont typeface="Wingdings" panose="05000000000000000000" pitchFamily="2" charset="2"/>
              <a:buChar char="l"/>
            </a:pPr>
            <a:r>
              <a:rPr lang="zh-CN" altLang="en-US" sz="2000" dirty="0">
                <a:solidFill>
                  <a:schemeClr val="accent2"/>
                </a:solidFill>
                <a:latin typeface="微软雅黑" panose="020B0503020204020204" pitchFamily="34" charset="-122"/>
                <a:ea typeface="微软雅黑" panose="020B0503020204020204" pitchFamily="34" charset="-122"/>
              </a:rPr>
              <a:t> 当某条指令在流水线中暂停时，允许其后</a:t>
            </a:r>
            <a:r>
              <a:rPr lang="zh-CN" altLang="en-US" sz="2000" dirty="0" smtClean="0">
                <a:solidFill>
                  <a:schemeClr val="accent2"/>
                </a:solidFill>
                <a:latin typeface="微软雅黑" panose="020B0503020204020204" pitchFamily="34" charset="-122"/>
                <a:ea typeface="微软雅黑" panose="020B0503020204020204" pitchFamily="34" charset="-122"/>
              </a:rPr>
              <a:t>的指令</a:t>
            </a:r>
            <a:r>
              <a:rPr lang="zh-CN" altLang="en-US" sz="2000" dirty="0">
                <a:solidFill>
                  <a:schemeClr val="accent2"/>
                </a:solidFill>
                <a:latin typeface="微软雅黑" panose="020B0503020204020204" pitchFamily="34" charset="-122"/>
                <a:ea typeface="微软雅黑" panose="020B0503020204020204" pitchFamily="34" charset="-122"/>
              </a:rPr>
              <a:t>继续向前流动。</a:t>
            </a:r>
          </a:p>
        </p:txBody>
      </p:sp>
      <p:sp>
        <p:nvSpPr>
          <p:cNvPr id="12" name="Text Box 10"/>
          <p:cNvSpPr txBox="1">
            <a:spLocks noChangeArrowheads="1"/>
          </p:cNvSpPr>
          <p:nvPr/>
        </p:nvSpPr>
        <p:spPr bwMode="auto">
          <a:xfrm>
            <a:off x="179512" y="3943585"/>
            <a:ext cx="5943600"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None/>
            </a:pPr>
            <a:r>
              <a:rPr lang="en-US" altLang="zh-CN" sz="2000" dirty="0">
                <a:solidFill>
                  <a:schemeClr val="accent2"/>
                </a:solidFill>
                <a:latin typeface="微软雅黑" panose="020B0503020204020204" pitchFamily="34" charset="-122"/>
                <a:ea typeface="微软雅黑" panose="020B0503020204020204" pitchFamily="34" charset="-122"/>
              </a:rPr>
              <a:t>② MIPS</a:t>
            </a:r>
            <a:r>
              <a:rPr lang="zh-CN" altLang="en-US" sz="2000" dirty="0">
                <a:solidFill>
                  <a:schemeClr val="accent2"/>
                </a:solidFill>
                <a:latin typeface="微软雅黑" panose="020B0503020204020204" pitchFamily="34" charset="-122"/>
                <a:ea typeface="微软雅黑" panose="020B0503020204020204" pitchFamily="34" charset="-122"/>
              </a:rPr>
              <a:t>整数流水线中不会发生这种相关</a:t>
            </a:r>
            <a:br>
              <a:rPr lang="zh-CN" altLang="en-US" sz="2000" dirty="0">
                <a:solidFill>
                  <a:schemeClr val="accent2"/>
                </a:solidFill>
                <a:latin typeface="微软雅黑" panose="020B0503020204020204" pitchFamily="34" charset="-122"/>
                <a:ea typeface="微软雅黑" panose="020B0503020204020204" pitchFamily="34" charset="-122"/>
              </a:rPr>
            </a:br>
            <a:r>
              <a:rPr lang="zh-CN" altLang="en-US" sz="2000" dirty="0">
                <a:solidFill>
                  <a:schemeClr val="accent2"/>
                </a:solidFill>
                <a:latin typeface="微软雅黑" panose="020B0503020204020204" pitchFamily="34" charset="-122"/>
                <a:ea typeface="微软雅黑" panose="020B0503020204020204" pitchFamily="34" charset="-122"/>
              </a:rPr>
              <a:t>   （仅在</a:t>
            </a:r>
            <a:r>
              <a:rPr lang="en-US" altLang="zh-CN" sz="2000" dirty="0">
                <a:solidFill>
                  <a:schemeClr val="accent2"/>
                </a:solidFill>
                <a:latin typeface="微软雅黑" panose="020B0503020204020204" pitchFamily="34" charset="-122"/>
                <a:ea typeface="微软雅黑" panose="020B0503020204020204" pitchFamily="34" charset="-122"/>
              </a:rPr>
              <a:t>WB</a:t>
            </a:r>
            <a:r>
              <a:rPr lang="zh-CN" altLang="en-US" sz="2000" dirty="0">
                <a:solidFill>
                  <a:schemeClr val="accent2"/>
                </a:solidFill>
                <a:latin typeface="微软雅黑" panose="020B0503020204020204" pitchFamily="34" charset="-122"/>
                <a:ea typeface="微软雅黑" panose="020B0503020204020204" pitchFamily="34" charset="-122"/>
              </a:rPr>
              <a:t>段进行写操作）</a:t>
            </a:r>
          </a:p>
        </p:txBody>
      </p:sp>
      <p:sp>
        <p:nvSpPr>
          <p:cNvPr id="3" name="矩形 2"/>
          <p:cNvSpPr/>
          <p:nvPr/>
        </p:nvSpPr>
        <p:spPr>
          <a:xfrm>
            <a:off x="6228184" y="1457200"/>
            <a:ext cx="2346668" cy="461665"/>
          </a:xfrm>
          <a:prstGeom prst="rect">
            <a:avLst/>
          </a:prstGeom>
        </p:spPr>
        <p:txBody>
          <a:bodyPr wrap="none">
            <a:spAutoFit/>
          </a:bodyPr>
          <a:lstStyle/>
          <a:p>
            <a:pPr eaLnBrk="1" hangingPunct="1"/>
            <a:r>
              <a:rPr lang="en-US" altLang="zh-CN" b="1" dirty="0">
                <a:solidFill>
                  <a:srgbClr val="FF0066"/>
                </a:solidFill>
              </a:rPr>
              <a:t>WAR(</a:t>
            </a:r>
            <a:r>
              <a:rPr lang="zh-CN" altLang="en-US" b="1" dirty="0">
                <a:solidFill>
                  <a:srgbClr val="FF0066"/>
                </a:solidFill>
              </a:rPr>
              <a:t>先读后写</a:t>
            </a:r>
            <a:r>
              <a:rPr lang="en-US" altLang="zh-CN" b="1" dirty="0">
                <a:solidFill>
                  <a:srgbClr val="FF0066"/>
                </a:solidFill>
              </a:rPr>
              <a:t>)</a:t>
            </a:r>
            <a:endParaRPr lang="zh-CN" altLang="en-US" b="1" dirty="0">
              <a:solidFill>
                <a:srgbClr val="FF0066"/>
              </a:solidFill>
            </a:endParaRPr>
          </a:p>
        </p:txBody>
      </p:sp>
      <p:sp>
        <p:nvSpPr>
          <p:cNvPr id="14" name="Text Box 9"/>
          <p:cNvSpPr txBox="1">
            <a:spLocks noChangeArrowheads="1"/>
          </p:cNvSpPr>
          <p:nvPr/>
        </p:nvSpPr>
        <p:spPr bwMode="auto">
          <a:xfrm>
            <a:off x="4755702" y="2122488"/>
            <a:ext cx="4388298"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en-US" altLang="zh-CN" sz="2000" dirty="0">
                <a:solidFill>
                  <a:schemeClr val="accent2"/>
                </a:solidFill>
                <a:latin typeface="微软雅黑" panose="020B0503020204020204" pitchFamily="34" charset="-122"/>
                <a:ea typeface="微软雅黑" panose="020B0503020204020204" pitchFamily="34" charset="-122"/>
              </a:rPr>
              <a:t>① </a:t>
            </a:r>
            <a:r>
              <a:rPr lang="zh-CN" altLang="en-US" sz="2000" dirty="0">
                <a:solidFill>
                  <a:schemeClr val="accent2"/>
                </a:solidFill>
                <a:latin typeface="微软雅黑" panose="020B0503020204020204" pitchFamily="34" charset="-122"/>
                <a:ea typeface="微软雅黑" panose="020B0503020204020204" pitchFamily="34" charset="-122"/>
              </a:rPr>
              <a:t>这种相关仅出现在这样的流水线中：</a:t>
            </a:r>
          </a:p>
          <a:p>
            <a:pPr eaLnBrk="1" hangingPunct="1">
              <a:lnSpc>
                <a:spcPct val="120000"/>
              </a:lnSpc>
              <a:buFontTx/>
              <a:buNone/>
            </a:pPr>
            <a:r>
              <a:rPr lang="zh-CN" altLang="en-US" sz="2000" dirty="0">
                <a:solidFill>
                  <a:schemeClr val="accent2"/>
                </a:solidFill>
                <a:latin typeface="微软雅黑" panose="020B0503020204020204" pitchFamily="34" charset="-122"/>
                <a:ea typeface="微软雅黑" panose="020B0503020204020204" pitchFamily="34" charset="-122"/>
              </a:rPr>
              <a:t>     有些指令是在流水线的后部读源操作数，而</a:t>
            </a:r>
            <a:r>
              <a:rPr lang="zh-CN" altLang="en-US" sz="2000" dirty="0" smtClean="0">
                <a:solidFill>
                  <a:schemeClr val="accent2"/>
                </a:solidFill>
                <a:latin typeface="微软雅黑" panose="020B0503020204020204" pitchFamily="34" charset="-122"/>
                <a:ea typeface="微软雅黑" panose="020B0503020204020204" pitchFamily="34" charset="-122"/>
              </a:rPr>
              <a:t>有些指令</a:t>
            </a:r>
            <a:r>
              <a:rPr lang="zh-CN" altLang="en-US" sz="2000" dirty="0">
                <a:solidFill>
                  <a:schemeClr val="accent2"/>
                </a:solidFill>
                <a:latin typeface="微软雅黑" panose="020B0503020204020204" pitchFamily="34" charset="-122"/>
                <a:ea typeface="微软雅黑" panose="020B0503020204020204" pitchFamily="34" charset="-122"/>
              </a:rPr>
              <a:t>则是在流水线的前部写结果。</a:t>
            </a:r>
          </a:p>
          <a:p>
            <a:pPr eaLnBrk="1" hangingPunct="1">
              <a:lnSpc>
                <a:spcPct val="120000"/>
              </a:lnSpc>
              <a:buFontTx/>
              <a:buNone/>
            </a:pPr>
            <a:r>
              <a:rPr lang="zh-CN" altLang="en-US" sz="2000" dirty="0">
                <a:solidFill>
                  <a:schemeClr val="accent2"/>
                </a:solidFill>
                <a:latin typeface="微软雅黑" panose="020B0503020204020204" pitchFamily="34" charset="-122"/>
                <a:ea typeface="微软雅黑" panose="020B0503020204020204" pitchFamily="34" charset="-122"/>
              </a:rPr>
              <a:t>② </a:t>
            </a:r>
            <a:r>
              <a:rPr lang="en-US" altLang="zh-CN" sz="2000" dirty="0">
                <a:solidFill>
                  <a:schemeClr val="accent2"/>
                </a:solidFill>
                <a:latin typeface="微软雅黑" panose="020B0503020204020204" pitchFamily="34" charset="-122"/>
                <a:ea typeface="微软雅黑" panose="020B0503020204020204" pitchFamily="34" charset="-122"/>
              </a:rPr>
              <a:t>MIPS</a:t>
            </a:r>
            <a:r>
              <a:rPr lang="zh-CN" altLang="en-US" sz="2000" dirty="0">
                <a:solidFill>
                  <a:schemeClr val="accent2"/>
                </a:solidFill>
                <a:latin typeface="微软雅黑" panose="020B0503020204020204" pitchFamily="34" charset="-122"/>
                <a:ea typeface="微软雅黑" panose="020B0503020204020204" pitchFamily="34" charset="-122"/>
              </a:rPr>
              <a:t>流水线中不会发生这种相关</a:t>
            </a:r>
            <a:r>
              <a:rPr lang="zh-CN" altLang="en-US" sz="2000" dirty="0" smtClean="0">
                <a:solidFill>
                  <a:schemeClr val="accent2"/>
                </a:solidFill>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读</a:t>
            </a:r>
            <a:r>
              <a:rPr lang="zh-CN" altLang="en-US" sz="2000" dirty="0">
                <a:solidFill>
                  <a:srgbClr val="FF0000"/>
                </a:solidFill>
                <a:latin typeface="微软雅黑" panose="020B0503020204020204" pitchFamily="34" charset="-122"/>
                <a:ea typeface="微软雅黑" panose="020B0503020204020204" pitchFamily="34" charset="-122"/>
              </a:rPr>
              <a:t>在先（</a:t>
            </a:r>
            <a:r>
              <a:rPr lang="en-US" altLang="zh-CN" sz="2000" dirty="0">
                <a:solidFill>
                  <a:srgbClr val="FF0000"/>
                </a:solidFill>
                <a:latin typeface="微软雅黑" panose="020B0503020204020204" pitchFamily="34" charset="-122"/>
                <a:ea typeface="微软雅黑" panose="020B0503020204020204" pitchFamily="34" charset="-122"/>
              </a:rPr>
              <a:t>ID</a:t>
            </a:r>
            <a:r>
              <a:rPr lang="zh-CN" altLang="en-US" sz="2000" dirty="0">
                <a:solidFill>
                  <a:srgbClr val="FF0000"/>
                </a:solidFill>
                <a:latin typeface="微软雅黑" panose="020B0503020204020204" pitchFamily="34" charset="-122"/>
                <a:ea typeface="微软雅黑" panose="020B0503020204020204" pitchFamily="34" charset="-122"/>
              </a:rPr>
              <a:t>），写在后（</a:t>
            </a:r>
            <a:r>
              <a:rPr lang="en-US" altLang="zh-CN" sz="2000" dirty="0">
                <a:solidFill>
                  <a:srgbClr val="FF0000"/>
                </a:solidFill>
                <a:latin typeface="微软雅黑" panose="020B0503020204020204" pitchFamily="34" charset="-122"/>
                <a:ea typeface="微软雅黑" panose="020B0503020204020204" pitchFamily="34" charset="-122"/>
              </a:rPr>
              <a:t>WB</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chemeClr val="accent2"/>
                </a:solidFill>
                <a:latin typeface="微软雅黑" panose="020B0503020204020204" pitchFamily="34" charset="-122"/>
                <a:ea typeface="微软雅黑" panose="020B0503020204020204" pitchFamily="34" charset="-122"/>
              </a:rPr>
              <a:t>）</a:t>
            </a:r>
          </a:p>
          <a:p>
            <a:pPr eaLnBrk="1" hangingPunct="1">
              <a:lnSpc>
                <a:spcPct val="120000"/>
              </a:lnSpc>
              <a:buFontTx/>
              <a:buNone/>
            </a:pPr>
            <a:r>
              <a:rPr lang="zh-CN" altLang="en-US" sz="2000" dirty="0">
                <a:solidFill>
                  <a:schemeClr val="accent2"/>
                </a:solidFill>
                <a:latin typeface="微软雅黑" panose="020B0503020204020204" pitchFamily="34" charset="-122"/>
                <a:ea typeface="微软雅黑" panose="020B0503020204020204" pitchFamily="34" charset="-122"/>
              </a:rPr>
              <a:t>③ 这种相关很少发生</a:t>
            </a:r>
            <a:r>
              <a:rPr lang="zh-CN" altLang="en-US" sz="2000" dirty="0" smtClean="0">
                <a:solidFill>
                  <a:schemeClr val="accent2"/>
                </a:solidFill>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因为</a:t>
            </a:r>
            <a:r>
              <a:rPr lang="zh-CN" altLang="en-US" sz="2000" dirty="0">
                <a:solidFill>
                  <a:srgbClr val="FF0000"/>
                </a:solidFill>
                <a:latin typeface="微软雅黑" panose="020B0503020204020204" pitchFamily="34" charset="-122"/>
                <a:ea typeface="微软雅黑" panose="020B0503020204020204" pitchFamily="34" charset="-122"/>
              </a:rPr>
              <a:t>流水线一般是先读操作数，后写结果</a:t>
            </a:r>
            <a:r>
              <a:rPr lang="zh-CN" altLang="en-US" sz="2000" dirty="0">
                <a:solidFill>
                  <a:schemeClr val="accent2"/>
                </a:solidFill>
                <a:latin typeface="微软雅黑" panose="020B0503020204020204" pitchFamily="34" charset="-122"/>
                <a:ea typeface="微软雅黑" panose="020B0503020204020204" pitchFamily="34" charset="-122"/>
              </a:rPr>
              <a:t>）</a:t>
            </a:r>
          </a:p>
          <a:p>
            <a:pPr eaLnBrk="1" hangingPunct="1">
              <a:lnSpc>
                <a:spcPct val="120000"/>
              </a:lnSpc>
              <a:buFontTx/>
              <a:buNone/>
            </a:pPr>
            <a:r>
              <a:rPr lang="zh-CN" altLang="en-US" sz="2000" dirty="0">
                <a:solidFill>
                  <a:schemeClr val="accent2"/>
                </a:solidFill>
                <a:latin typeface="微软雅黑" panose="020B0503020204020204" pitchFamily="34" charset="-122"/>
                <a:ea typeface="微软雅黑" panose="020B0503020204020204" pitchFamily="34" charset="-122"/>
              </a:rPr>
              <a:t>④ 复杂指令可能导致这种相关。</a:t>
            </a:r>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51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0772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077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252" grpId="0" autoUpdateAnimBg="0"/>
      <p:bldP spid="1077253" grpId="0" autoUpdateAnimBg="0"/>
      <p:bldP spid="2" grpId="0"/>
      <p:bldP spid="10" grpId="0"/>
      <p:bldP spid="11" grpId="0"/>
      <p:bldP spid="12" grpId="0"/>
      <p:bldP spid="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88BB5B4-1888-4738-8361-27E84542DE95}" type="datetime1">
              <a:rPr lang="zh-CN" altLang="en-US" sz="1400" smtClean="0"/>
              <a:t>2021/11/7</a:t>
            </a:fld>
            <a:endParaRPr lang="en-US" altLang="zh-CN" sz="1400" smtClean="0"/>
          </a:p>
        </p:txBody>
      </p:sp>
      <p:sp>
        <p:nvSpPr>
          <p:cNvPr id="9318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93189" name="Rectangle 2"/>
          <p:cNvSpPr>
            <a:spLocks noGrp="1" noChangeArrowheads="1"/>
          </p:cNvSpPr>
          <p:nvPr>
            <p:ph type="title"/>
          </p:nvPr>
        </p:nvSpPr>
        <p:spPr>
          <a:xfrm>
            <a:off x="833140" y="326380"/>
            <a:ext cx="7772400" cy="1143000"/>
          </a:xfrm>
        </p:spPr>
        <p:txBody>
          <a:bodyPr/>
          <a:lstStyle/>
          <a:p>
            <a:pPr eaLnBrk="1" hangingPunct="1"/>
            <a:r>
              <a:rPr lang="zh-CN" altLang="en-US" dirty="0" smtClean="0">
                <a:latin typeface="微软雅黑" panose="020B0503020204020204" pitchFamily="34" charset="-122"/>
                <a:ea typeface="微软雅黑" panose="020B0503020204020204" pitchFamily="34" charset="-122"/>
              </a:rPr>
              <a:t>流水线的</a:t>
            </a:r>
            <a:r>
              <a:rPr lang="zh-CN" altLang="en-US" b="1" dirty="0" smtClean="0">
                <a:latin typeface="微软雅黑" panose="020B0503020204020204" pitchFamily="34" charset="-122"/>
                <a:ea typeface="微软雅黑" panose="020B0503020204020204" pitchFamily="34" charset="-122"/>
              </a:rPr>
              <a:t>控制相关</a:t>
            </a:r>
            <a:endParaRPr lang="en-US" altLang="en-US" b="1" dirty="0" smtClean="0">
              <a:latin typeface="微软雅黑" panose="020B0503020204020204" pitchFamily="34" charset="-122"/>
              <a:ea typeface="微软雅黑" panose="020B0503020204020204" pitchFamily="34" charset="-122"/>
            </a:endParaRPr>
          </a:p>
        </p:txBody>
      </p:sp>
      <p:sp>
        <p:nvSpPr>
          <p:cNvPr id="93190" name="Rectangle 3"/>
          <p:cNvSpPr>
            <a:spLocks noGrp="1" noChangeArrowheads="1"/>
          </p:cNvSpPr>
          <p:nvPr>
            <p:ph type="body" idx="1"/>
          </p:nvPr>
        </p:nvSpPr>
        <p:spPr>
          <a:xfrm>
            <a:off x="609600" y="1469380"/>
            <a:ext cx="7924800" cy="4114800"/>
          </a:xfrm>
        </p:spPr>
        <p:txBody>
          <a:bodyPr/>
          <a:lstStyle/>
          <a:p>
            <a:pPr eaLnBrk="1" hangingPunct="1"/>
            <a:r>
              <a:rPr lang="zh-CN" altLang="en-US" sz="2400" dirty="0" smtClean="0">
                <a:latin typeface="微软雅黑" panose="020B0503020204020204" pitchFamily="34" charset="-122"/>
                <a:ea typeface="微软雅黑" panose="020B0503020204020204" pitchFamily="34" charset="-122"/>
              </a:rPr>
              <a:t>流水线的</a:t>
            </a:r>
            <a:r>
              <a:rPr lang="zh-CN" altLang="en-US" sz="2400" b="1" dirty="0" smtClean="0">
                <a:solidFill>
                  <a:srgbClr val="FF0066"/>
                </a:solidFill>
                <a:latin typeface="微软雅黑" panose="020B0503020204020204" pitchFamily="34" charset="-122"/>
                <a:ea typeface="微软雅黑" panose="020B0503020204020204" pitchFamily="34" charset="-122"/>
              </a:rPr>
              <a:t>控制相关</a:t>
            </a:r>
            <a:r>
              <a:rPr lang="zh-CN" altLang="en-US" sz="2400" dirty="0" smtClean="0">
                <a:latin typeface="微软雅黑" panose="020B0503020204020204" pitchFamily="34" charset="-122"/>
                <a:ea typeface="微软雅黑" panose="020B0503020204020204" pitchFamily="34" charset="-122"/>
              </a:rPr>
              <a:t>是因为程序执行转移类指令而引起的相关。转移类指令如无条件转移、条件转移、子程序调用、中断等，它们属于分支指令，执行中可能改变程序的方向，从而造成流水线断流。</a:t>
            </a:r>
            <a:br>
              <a:rPr lang="zh-CN" altLang="en-US"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    数据相关影响到的仅仅是本条指令附近少数几条指令，所以称为</a:t>
            </a:r>
            <a:r>
              <a:rPr lang="zh-CN" altLang="en-US" sz="2400" b="1" dirty="0" smtClean="0">
                <a:solidFill>
                  <a:srgbClr val="FF0066"/>
                </a:solidFill>
                <a:latin typeface="微软雅黑" panose="020B0503020204020204" pitchFamily="34" charset="-122"/>
                <a:ea typeface="微软雅黑" panose="020B0503020204020204" pitchFamily="34" charset="-122"/>
              </a:rPr>
              <a:t>局部相关</a:t>
            </a:r>
            <a:r>
              <a:rPr lang="zh-CN" altLang="en-US" sz="2400" dirty="0" smtClean="0">
                <a:latin typeface="微软雅黑" panose="020B0503020204020204" pitchFamily="34" charset="-122"/>
                <a:ea typeface="微软雅黑" panose="020B0503020204020204" pitchFamily="34" charset="-122"/>
              </a:rPr>
              <a:t>。而控制相关影响的范围要大得多，它会引起程序执行方向的改变，使流水线损失更多的性能，所以称为</a:t>
            </a:r>
            <a:r>
              <a:rPr lang="zh-CN" altLang="en-US" sz="2400" b="1" dirty="0" smtClean="0">
                <a:solidFill>
                  <a:srgbClr val="FF0066"/>
                </a:solidFill>
                <a:latin typeface="微软雅黑" panose="020B0503020204020204" pitchFamily="34" charset="-122"/>
                <a:ea typeface="微软雅黑" panose="020B0503020204020204" pitchFamily="34" charset="-122"/>
              </a:rPr>
              <a:t>全局相关</a:t>
            </a:r>
            <a:r>
              <a:rPr lang="zh-CN" altLang="en-US" sz="2400" dirty="0" smtClean="0">
                <a:latin typeface="微软雅黑" panose="020B0503020204020204" pitchFamily="34" charset="-122"/>
                <a:ea typeface="微软雅黑" panose="020B0503020204020204" pitchFamily="34" charset="-122"/>
              </a:rPr>
              <a:t>。</a:t>
            </a:r>
            <a:br>
              <a:rPr lang="zh-CN" altLang="en-US"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    控制相关会使流水线的连续流动受到破坏。当执行条件转移指令时，有两种可能结果：</a:t>
            </a:r>
            <a:endParaRPr lang="en-US" altLang="zh-CN" sz="2400" dirty="0" smtClean="0">
              <a:latin typeface="微软雅黑" panose="020B0503020204020204" pitchFamily="34" charset="-122"/>
              <a:ea typeface="微软雅黑" panose="020B0503020204020204" pitchFamily="34" charset="-122"/>
            </a:endParaRPr>
          </a:p>
          <a:p>
            <a:pPr lvl="1" eaLnBrk="1" hangingPunct="1"/>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如</a:t>
            </a:r>
            <a:r>
              <a:rPr lang="zh-CN" altLang="en-US" sz="2000" dirty="0" smtClean="0">
                <a:solidFill>
                  <a:srgbClr val="00CCFF"/>
                </a:solidFill>
                <a:latin typeface="微软雅黑" panose="020B0503020204020204" pitchFamily="34" charset="-122"/>
                <a:ea typeface="微软雅黑" panose="020B0503020204020204" pitchFamily="34" charset="-122"/>
              </a:rPr>
              <a:t>发生转移</a:t>
            </a:r>
            <a:r>
              <a:rPr lang="zh-CN" altLang="en-US" sz="2000" dirty="0" smtClean="0">
                <a:latin typeface="微软雅黑" panose="020B0503020204020204" pitchFamily="34" charset="-122"/>
                <a:ea typeface="微软雅黑" panose="020B0503020204020204" pitchFamily="34" charset="-122"/>
              </a:rPr>
              <a:t>，将程序计数器</a:t>
            </a:r>
            <a:r>
              <a:rPr lang="en-US" altLang="zh-CN" sz="2000" dirty="0" smtClean="0">
                <a:latin typeface="微软雅黑" panose="020B0503020204020204" pitchFamily="34" charset="-122"/>
                <a:ea typeface="微软雅黑" panose="020B0503020204020204" pitchFamily="34" charset="-122"/>
              </a:rPr>
              <a:t>PC</a:t>
            </a:r>
            <a:r>
              <a:rPr lang="zh-CN" altLang="en-US" sz="2000" dirty="0" smtClean="0">
                <a:latin typeface="微软雅黑" panose="020B0503020204020204" pitchFamily="34" charset="-122"/>
                <a:ea typeface="微软雅黑" panose="020B0503020204020204" pitchFamily="34" charset="-122"/>
              </a:rPr>
              <a:t>的内容改变成转移目标地址；</a:t>
            </a:r>
            <a:endParaRPr lang="en-US" altLang="zh-CN" sz="2000" dirty="0" smtClean="0">
              <a:latin typeface="微软雅黑" panose="020B0503020204020204" pitchFamily="34" charset="-122"/>
              <a:ea typeface="微软雅黑" panose="020B0503020204020204" pitchFamily="34" charset="-122"/>
            </a:endParaRPr>
          </a:p>
          <a:p>
            <a:pPr lvl="1" eaLnBrk="1" hangingPunct="1"/>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如</a:t>
            </a:r>
            <a:r>
              <a:rPr lang="zh-CN" altLang="en-US" sz="2000" dirty="0" smtClean="0">
                <a:solidFill>
                  <a:srgbClr val="00CCFF"/>
                </a:solidFill>
                <a:latin typeface="微软雅黑" panose="020B0503020204020204" pitchFamily="34" charset="-122"/>
                <a:ea typeface="微软雅黑" panose="020B0503020204020204" pitchFamily="34" charset="-122"/>
              </a:rPr>
              <a:t>不发生转移</a:t>
            </a:r>
            <a:r>
              <a:rPr lang="zh-CN" altLang="en-US" sz="2000" dirty="0" smtClean="0">
                <a:latin typeface="微软雅黑" panose="020B0503020204020204" pitchFamily="34" charset="-122"/>
                <a:ea typeface="微软雅黑" panose="020B0503020204020204" pitchFamily="34" charset="-122"/>
              </a:rPr>
              <a:t>，只是将</a:t>
            </a:r>
            <a:r>
              <a:rPr lang="en-US" altLang="zh-CN" sz="2000" dirty="0" smtClean="0">
                <a:latin typeface="微软雅黑" panose="020B0503020204020204" pitchFamily="34" charset="-122"/>
                <a:ea typeface="微软雅黑" panose="020B0503020204020204" pitchFamily="34" charset="-122"/>
              </a:rPr>
              <a:t>PC</a:t>
            </a:r>
            <a:r>
              <a:rPr lang="zh-CN" altLang="en-US" sz="2000" dirty="0" smtClean="0">
                <a:latin typeface="微软雅黑" panose="020B0503020204020204" pitchFamily="34" charset="-122"/>
                <a:ea typeface="微软雅黑" panose="020B0503020204020204" pitchFamily="34" charset="-122"/>
              </a:rPr>
              <a:t>加上一个增量，指向下一条指令的地址。</a:t>
            </a:r>
            <a:br>
              <a:rPr lang="zh-CN" altLang="en-US" sz="2000" dirty="0" smtClean="0">
                <a:latin typeface="微软雅黑" panose="020B0503020204020204" pitchFamily="34" charset="-122"/>
                <a:ea typeface="微软雅黑" panose="020B0503020204020204" pitchFamily="34" charset="-122"/>
              </a:rPr>
            </a:br>
            <a:endParaRPr lang="en-US" altLang="en-US" sz="2000" dirty="0" smtClean="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52</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190">
                                            <p:txEl>
                                              <p:pRg st="0" end="0"/>
                                            </p:txEl>
                                          </p:spTgt>
                                        </p:tgtEl>
                                        <p:attrNameLst>
                                          <p:attrName>style.visibility</p:attrName>
                                        </p:attrNameLst>
                                      </p:cBhvr>
                                      <p:to>
                                        <p:strVal val="visible"/>
                                      </p:to>
                                    </p:set>
                                    <p:anim calcmode="lin" valueType="num">
                                      <p:cBhvr additive="base">
                                        <p:cTn id="7" dur="500" fill="hold"/>
                                        <p:tgtEl>
                                          <p:spTgt spid="931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319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3190">
                                            <p:txEl>
                                              <p:pRg st="1" end="1"/>
                                            </p:txEl>
                                          </p:spTgt>
                                        </p:tgtEl>
                                        <p:attrNameLst>
                                          <p:attrName>style.visibility</p:attrName>
                                        </p:attrNameLst>
                                      </p:cBhvr>
                                      <p:to>
                                        <p:strVal val="visible"/>
                                      </p:to>
                                    </p:set>
                                    <p:anim calcmode="lin" valueType="num">
                                      <p:cBhvr additive="base">
                                        <p:cTn id="11" dur="500" fill="hold"/>
                                        <p:tgtEl>
                                          <p:spTgt spid="9319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319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3190">
                                            <p:txEl>
                                              <p:pRg st="2" end="2"/>
                                            </p:txEl>
                                          </p:spTgt>
                                        </p:tgtEl>
                                        <p:attrNameLst>
                                          <p:attrName>style.visibility</p:attrName>
                                        </p:attrNameLst>
                                      </p:cBhvr>
                                      <p:to>
                                        <p:strVal val="visible"/>
                                      </p:to>
                                    </p:set>
                                    <p:anim calcmode="lin" valueType="num">
                                      <p:cBhvr additive="base">
                                        <p:cTn id="15" dur="500" fill="hold"/>
                                        <p:tgtEl>
                                          <p:spTgt spid="9319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319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CCD0B38-FB7B-47F1-AFF4-ECE33A3DCF16}" type="datetime1">
              <a:rPr lang="zh-CN" altLang="en-US" sz="1400" smtClean="0"/>
              <a:t>2021/11/7</a:t>
            </a:fld>
            <a:endParaRPr lang="en-US" altLang="zh-CN" sz="1400" smtClean="0"/>
          </a:p>
        </p:txBody>
      </p:sp>
      <p:sp>
        <p:nvSpPr>
          <p:cNvPr id="9421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94213" name="Rectangle 2"/>
          <p:cNvSpPr>
            <a:spLocks noGrp="1" noChangeArrowheads="1"/>
          </p:cNvSpPr>
          <p:nvPr>
            <p:ph type="title"/>
          </p:nvPr>
        </p:nvSpPr>
        <p:spPr/>
        <p:txBody>
          <a:bodyPr/>
          <a:lstStyle/>
          <a:p>
            <a:pPr eaLnBrk="1" hangingPunct="1"/>
            <a:r>
              <a:rPr lang="en-US" altLang="en-US" smtClean="0"/>
              <a:t>Control Dependencies</a:t>
            </a:r>
          </a:p>
        </p:txBody>
      </p:sp>
      <p:sp>
        <p:nvSpPr>
          <p:cNvPr id="94214" name="Rectangle 3"/>
          <p:cNvSpPr>
            <a:spLocks noGrp="1" noChangeArrowheads="1"/>
          </p:cNvSpPr>
          <p:nvPr>
            <p:ph type="body" idx="1"/>
          </p:nvPr>
        </p:nvSpPr>
        <p:spPr>
          <a:xfrm>
            <a:off x="914400" y="1524000"/>
            <a:ext cx="7162800" cy="4724400"/>
          </a:xfrm>
        </p:spPr>
        <p:txBody>
          <a:bodyPr/>
          <a:lstStyle/>
          <a:p>
            <a:pPr marL="285750" indent="-285750" eaLnBrk="1" hangingPunct="1">
              <a:lnSpc>
                <a:spcPct val="90000"/>
              </a:lnSpc>
            </a:pPr>
            <a:r>
              <a:rPr lang="en-US" altLang="en-US" sz="2400" smtClean="0"/>
              <a:t>Every instruction is control dependent on some set of branches, and, in general, these control dependencies must be preserved to preserve program order</a:t>
            </a:r>
          </a:p>
          <a:p>
            <a:pPr marL="685800" lvl="1" indent="-228600" eaLnBrk="1" hangingPunct="1">
              <a:lnSpc>
                <a:spcPct val="90000"/>
              </a:lnSpc>
              <a:buFontTx/>
              <a:buNone/>
            </a:pPr>
            <a:r>
              <a:rPr lang="en-US" altLang="en-US" smtClean="0">
                <a:latin typeface="Courier New" pitchFamily="49" charset="0"/>
              </a:rPr>
              <a:t>if p1 {</a:t>
            </a:r>
          </a:p>
          <a:p>
            <a:pPr marL="685800" lvl="1" indent="-228600" eaLnBrk="1" hangingPunct="1">
              <a:lnSpc>
                <a:spcPct val="90000"/>
              </a:lnSpc>
              <a:buFontTx/>
              <a:buNone/>
            </a:pPr>
            <a:r>
              <a:rPr lang="en-US" altLang="en-US" smtClean="0">
                <a:latin typeface="Courier New" pitchFamily="49" charset="0"/>
              </a:rPr>
              <a:t>	S1;</a:t>
            </a:r>
          </a:p>
          <a:p>
            <a:pPr marL="685800" lvl="1" indent="-228600" eaLnBrk="1" hangingPunct="1">
              <a:lnSpc>
                <a:spcPct val="90000"/>
              </a:lnSpc>
              <a:buFontTx/>
              <a:buNone/>
            </a:pPr>
            <a:r>
              <a:rPr lang="en-US" altLang="en-US" smtClean="0">
                <a:latin typeface="Courier New" pitchFamily="49" charset="0"/>
              </a:rPr>
              <a:t>};</a:t>
            </a:r>
          </a:p>
          <a:p>
            <a:pPr marL="685800" lvl="1" indent="-228600" eaLnBrk="1" hangingPunct="1">
              <a:lnSpc>
                <a:spcPct val="90000"/>
              </a:lnSpc>
              <a:buFontTx/>
              <a:buNone/>
            </a:pPr>
            <a:r>
              <a:rPr lang="en-US" altLang="en-US" smtClean="0">
                <a:latin typeface="Courier New" pitchFamily="49" charset="0"/>
              </a:rPr>
              <a:t>if p2 {</a:t>
            </a:r>
          </a:p>
          <a:p>
            <a:pPr marL="685800" lvl="1" indent="-228600" eaLnBrk="1" hangingPunct="1">
              <a:lnSpc>
                <a:spcPct val="90000"/>
              </a:lnSpc>
              <a:buFontTx/>
              <a:buNone/>
            </a:pPr>
            <a:r>
              <a:rPr lang="en-US" altLang="en-US" smtClean="0">
                <a:latin typeface="Courier New" pitchFamily="49" charset="0"/>
              </a:rPr>
              <a:t>	S2;</a:t>
            </a:r>
          </a:p>
          <a:p>
            <a:pPr marL="685800" lvl="1" indent="-228600" eaLnBrk="1" hangingPunct="1">
              <a:lnSpc>
                <a:spcPct val="90000"/>
              </a:lnSpc>
              <a:buFontTx/>
              <a:buNone/>
            </a:pPr>
            <a:r>
              <a:rPr lang="en-US" altLang="en-US" smtClean="0">
                <a:latin typeface="Courier New" pitchFamily="49" charset="0"/>
              </a:rPr>
              <a:t>}</a:t>
            </a:r>
            <a:endParaRPr lang="en-US" altLang="en-US" sz="2000" smtClean="0"/>
          </a:p>
          <a:p>
            <a:pPr marL="285750" indent="-285750" eaLnBrk="1" hangingPunct="1">
              <a:lnSpc>
                <a:spcPct val="90000"/>
              </a:lnSpc>
            </a:pPr>
            <a:r>
              <a:rPr lang="en-US" altLang="en-US" sz="2400" smtClean="0">
                <a:latin typeface="Courier New" pitchFamily="49" charset="0"/>
              </a:rPr>
              <a:t>S1</a:t>
            </a:r>
            <a:r>
              <a:rPr lang="en-US" altLang="en-US" sz="2400" smtClean="0"/>
              <a:t> is control dependent on </a:t>
            </a:r>
            <a:r>
              <a:rPr lang="en-US" altLang="en-US" sz="2400" smtClean="0">
                <a:latin typeface="Courier New" pitchFamily="49" charset="0"/>
              </a:rPr>
              <a:t>p1</a:t>
            </a:r>
            <a:r>
              <a:rPr lang="en-US" altLang="en-US" sz="2400" smtClean="0"/>
              <a:t>, and </a:t>
            </a:r>
            <a:r>
              <a:rPr lang="en-US" altLang="en-US" sz="2400" smtClean="0">
                <a:latin typeface="Courier New" pitchFamily="49" charset="0"/>
              </a:rPr>
              <a:t>S2</a:t>
            </a:r>
            <a:r>
              <a:rPr lang="en-US" altLang="en-US" sz="2400" smtClean="0"/>
              <a:t> is control dependent on </a:t>
            </a:r>
            <a:r>
              <a:rPr lang="en-US" altLang="en-US" sz="2400" smtClean="0">
                <a:latin typeface="Courier New" pitchFamily="49" charset="0"/>
              </a:rPr>
              <a:t>p2</a:t>
            </a:r>
            <a:r>
              <a:rPr lang="en-US" altLang="en-US" sz="2400" smtClean="0"/>
              <a:t> but not on </a:t>
            </a:r>
            <a:r>
              <a:rPr lang="en-US" altLang="en-US" sz="2400" smtClean="0">
                <a:latin typeface="Courier New" pitchFamily="49" charset="0"/>
              </a:rPr>
              <a:t>p1</a:t>
            </a:r>
            <a:r>
              <a:rPr lang="en-US" altLang="en-US" sz="2400" smtClean="0"/>
              <a:t>.</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53</a:t>
            </a:fld>
            <a:endParaRPr lang="en-US" altLang="zh-CN"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CBFC67F6-6D14-487E-9BFD-BD85C6C26CCB}" type="datetime1">
              <a:rPr lang="zh-CN" altLang="en-US" sz="1400" smtClean="0"/>
              <a:t>2021/11/7</a:t>
            </a:fld>
            <a:endParaRPr lang="en-US" altLang="zh-CN" sz="1400" smtClean="0"/>
          </a:p>
        </p:txBody>
      </p:sp>
      <p:sp>
        <p:nvSpPr>
          <p:cNvPr id="9728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97285" name="Rectangle 2"/>
          <p:cNvSpPr>
            <a:spLocks noGrp="1" noChangeArrowheads="1"/>
          </p:cNvSpPr>
          <p:nvPr>
            <p:ph type="title"/>
          </p:nvPr>
        </p:nvSpPr>
        <p:spPr>
          <a:xfrm>
            <a:off x="957808" y="294333"/>
            <a:ext cx="7772400" cy="1143000"/>
          </a:xfrm>
        </p:spPr>
        <p:txBody>
          <a:bodyPr/>
          <a:lstStyle/>
          <a:p>
            <a:pPr eaLnBrk="1" hangingPunct="1"/>
            <a:r>
              <a:rPr lang="en-US" altLang="en-US" dirty="0" smtClean="0"/>
              <a:t>Control Dependence Ignored</a:t>
            </a:r>
          </a:p>
        </p:txBody>
      </p:sp>
      <p:sp>
        <p:nvSpPr>
          <p:cNvPr id="97286" name="Rectangle 3"/>
          <p:cNvSpPr>
            <a:spLocks noGrp="1" noChangeArrowheads="1"/>
          </p:cNvSpPr>
          <p:nvPr>
            <p:ph type="body" idx="1"/>
          </p:nvPr>
        </p:nvSpPr>
        <p:spPr>
          <a:xfrm>
            <a:off x="1012304" y="1290935"/>
            <a:ext cx="7924800" cy="4114800"/>
          </a:xfrm>
        </p:spPr>
        <p:txBody>
          <a:bodyPr/>
          <a:lstStyle/>
          <a:p>
            <a:pPr eaLnBrk="1" hangingPunct="1"/>
            <a:r>
              <a:rPr lang="en-US" altLang="en-US" sz="2800" dirty="0" smtClean="0"/>
              <a:t>Control dependence need not be preserved</a:t>
            </a:r>
          </a:p>
          <a:p>
            <a:pPr lvl="1" eaLnBrk="1" hangingPunct="1"/>
            <a:r>
              <a:rPr lang="en-US" altLang="en-US" sz="2400" dirty="0" smtClean="0"/>
              <a:t>willing to execute instructions that should not have been executed, thereby violating the control dependences, </a:t>
            </a:r>
            <a:r>
              <a:rPr lang="en-US" altLang="en-US" sz="2400" dirty="0" smtClean="0">
                <a:solidFill>
                  <a:srgbClr val="FF0000"/>
                </a:solidFill>
              </a:rPr>
              <a:t>if</a:t>
            </a:r>
            <a:r>
              <a:rPr lang="en-US" altLang="en-US" sz="2400" dirty="0" smtClean="0"/>
              <a:t> can do so without affecting correctness of the program </a:t>
            </a:r>
          </a:p>
          <a:p>
            <a:pPr eaLnBrk="1" hangingPunct="1"/>
            <a:r>
              <a:rPr lang="en-US" altLang="en-US" sz="2800" dirty="0" smtClean="0"/>
              <a:t>Instead, 2 properties critical to program correctness are </a:t>
            </a:r>
            <a:r>
              <a:rPr lang="en-US" altLang="en-US" sz="2800" dirty="0" smtClean="0">
                <a:solidFill>
                  <a:srgbClr val="FF0000"/>
                </a:solidFill>
              </a:rPr>
              <a:t>exception behavior</a:t>
            </a:r>
            <a:r>
              <a:rPr lang="en-US" altLang="en-US" sz="2800" dirty="0" smtClean="0"/>
              <a:t> and </a:t>
            </a:r>
            <a:r>
              <a:rPr lang="en-US" altLang="en-US" sz="2800" dirty="0" smtClean="0">
                <a:solidFill>
                  <a:srgbClr val="FF0000"/>
                </a:solidFill>
              </a:rPr>
              <a:t>data flow</a:t>
            </a:r>
          </a:p>
          <a:p>
            <a:pPr eaLnBrk="1" hangingPunct="1"/>
            <a:endParaRPr lang="en-US" altLang="en-US" sz="2800" dirty="0" smtClean="0"/>
          </a:p>
        </p:txBody>
      </p:sp>
      <p:sp>
        <p:nvSpPr>
          <p:cNvPr id="2" name="矩形 1"/>
          <p:cNvSpPr/>
          <p:nvPr/>
        </p:nvSpPr>
        <p:spPr>
          <a:xfrm>
            <a:off x="1763688" y="4077072"/>
            <a:ext cx="7173416" cy="1089529"/>
          </a:xfrm>
          <a:prstGeom prst="rect">
            <a:avLst/>
          </a:prstGeom>
        </p:spPr>
        <p:txBody>
          <a:bodyPr wrap="square">
            <a:spAutoFit/>
          </a:bodyPr>
          <a:lstStyle/>
          <a:p>
            <a:pPr eaLnBrk="1" hangingPunct="1">
              <a:lnSpc>
                <a:spcPct val="90000"/>
              </a:lnSpc>
            </a:pPr>
            <a:r>
              <a:rPr lang="en-US" altLang="en-US" dirty="0">
                <a:solidFill>
                  <a:srgbClr val="00CCFF"/>
                </a:solidFill>
              </a:rPr>
              <a:t>Preserving exception behavior =&gt; any changes in instruction execution order must not change how exceptions are raised in program (=&gt; no new exceptions)</a:t>
            </a:r>
          </a:p>
        </p:txBody>
      </p:sp>
      <p:sp>
        <p:nvSpPr>
          <p:cNvPr id="3" name="矩形 2"/>
          <p:cNvSpPr/>
          <p:nvPr/>
        </p:nvSpPr>
        <p:spPr>
          <a:xfrm>
            <a:off x="1763688" y="5245918"/>
            <a:ext cx="5494188" cy="461665"/>
          </a:xfrm>
          <a:prstGeom prst="rect">
            <a:avLst/>
          </a:prstGeom>
        </p:spPr>
        <p:txBody>
          <a:bodyPr wrap="square">
            <a:spAutoFit/>
          </a:bodyPr>
          <a:lstStyle/>
          <a:p>
            <a:r>
              <a:rPr lang="en-US" altLang="en-US" dirty="0">
                <a:solidFill>
                  <a:srgbClr val="FF3399"/>
                </a:solidFill>
              </a:rPr>
              <a:t>Must preserve data flow on execution</a:t>
            </a:r>
            <a:endParaRPr lang="zh-CN" altLang="en-US" dirty="0">
              <a:solidFill>
                <a:srgbClr val="FF3399"/>
              </a:solidFill>
            </a:endParaRPr>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54</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83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209FEE8-EFFB-4146-A562-A3E7040C7366}" type="datetime1">
              <a:rPr lang="zh-CN" altLang="en-US" sz="1400" smtClean="0"/>
              <a:t>2021/11/7</a:t>
            </a:fld>
            <a:endParaRPr lang="en-US" altLang="zh-CN" sz="1400" smtClean="0"/>
          </a:p>
        </p:txBody>
      </p:sp>
      <p:sp>
        <p:nvSpPr>
          <p:cNvPr id="9830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98309" name="Rectangle 2"/>
          <p:cNvSpPr>
            <a:spLocks noGrp="1" noChangeArrowheads="1"/>
          </p:cNvSpPr>
          <p:nvPr>
            <p:ph type="title"/>
          </p:nvPr>
        </p:nvSpPr>
        <p:spPr/>
        <p:txBody>
          <a:bodyPr/>
          <a:lstStyle/>
          <a:p>
            <a:pPr eaLnBrk="1" hangingPunct="1"/>
            <a:r>
              <a:rPr lang="en-US" altLang="en-US" smtClean="0">
                <a:solidFill>
                  <a:srgbClr val="FF0000"/>
                </a:solidFill>
              </a:rPr>
              <a:t>Exception Behavior</a:t>
            </a:r>
          </a:p>
        </p:txBody>
      </p:sp>
      <p:sp>
        <p:nvSpPr>
          <p:cNvPr id="432131" name="Rectangle 3"/>
          <p:cNvSpPr>
            <a:spLocks noGrp="1" noChangeArrowheads="1"/>
          </p:cNvSpPr>
          <p:nvPr>
            <p:ph type="body" idx="1"/>
          </p:nvPr>
        </p:nvSpPr>
        <p:spPr/>
        <p:txBody>
          <a:bodyPr/>
          <a:lstStyle/>
          <a:p>
            <a:pPr eaLnBrk="1" hangingPunct="1">
              <a:lnSpc>
                <a:spcPct val="90000"/>
              </a:lnSpc>
            </a:pPr>
            <a:r>
              <a:rPr lang="en-US" altLang="en-US" sz="2800" dirty="0" smtClean="0"/>
              <a:t>Preserving exception behavior =&gt; any changes in instruction execution order must not change how exceptions are raised in program (=&gt; no new exceptions)</a:t>
            </a:r>
          </a:p>
          <a:p>
            <a:pPr eaLnBrk="1" hangingPunct="1">
              <a:lnSpc>
                <a:spcPct val="90000"/>
              </a:lnSpc>
            </a:pPr>
            <a:r>
              <a:rPr lang="en-US" altLang="en-US" sz="2800" dirty="0" smtClean="0"/>
              <a:t>Example:</a:t>
            </a:r>
            <a:r>
              <a:rPr lang="en-US" altLang="en-US" sz="2800" dirty="0" smtClean="0">
                <a:latin typeface="Courier New" pitchFamily="49" charset="0"/>
              </a:rPr>
              <a:t/>
            </a:r>
            <a:br>
              <a:rPr lang="en-US" altLang="en-US" sz="2800" dirty="0" smtClean="0">
                <a:latin typeface="Courier New" pitchFamily="49" charset="0"/>
              </a:rPr>
            </a:br>
            <a:r>
              <a:rPr lang="en-US" altLang="en-US" sz="2800" dirty="0" smtClean="0">
                <a:latin typeface="Courier New" pitchFamily="49" charset="0"/>
              </a:rPr>
              <a:t>	DADDU	R2,R3,R4</a:t>
            </a:r>
            <a:br>
              <a:rPr lang="en-US" altLang="en-US" sz="2800" dirty="0" smtClean="0">
                <a:latin typeface="Courier New" pitchFamily="49" charset="0"/>
              </a:rPr>
            </a:br>
            <a:r>
              <a:rPr lang="en-US" altLang="en-US" sz="2800" dirty="0" smtClean="0">
                <a:latin typeface="Courier New" pitchFamily="49" charset="0"/>
              </a:rPr>
              <a:t>	BEQZ		R2,L1</a:t>
            </a:r>
            <a:br>
              <a:rPr lang="en-US" altLang="en-US" sz="2800" dirty="0" smtClean="0">
                <a:latin typeface="Courier New" pitchFamily="49" charset="0"/>
              </a:rPr>
            </a:br>
            <a:r>
              <a:rPr lang="en-US" altLang="en-US" sz="2800" dirty="0" smtClean="0">
                <a:latin typeface="Courier New" pitchFamily="49" charset="0"/>
              </a:rPr>
              <a:t>	LW		R1,0(R2)</a:t>
            </a:r>
            <a:br>
              <a:rPr lang="en-US" altLang="en-US" sz="2800" dirty="0" smtClean="0">
                <a:latin typeface="Courier New" pitchFamily="49" charset="0"/>
              </a:rPr>
            </a:br>
            <a:r>
              <a:rPr lang="en-US" altLang="en-US" sz="2800" dirty="0" smtClean="0">
                <a:latin typeface="Courier New" pitchFamily="49" charset="0"/>
              </a:rPr>
              <a:t>L1:</a:t>
            </a:r>
          </a:p>
          <a:p>
            <a:pPr eaLnBrk="1" hangingPunct="1">
              <a:lnSpc>
                <a:spcPct val="90000"/>
              </a:lnSpc>
            </a:pPr>
            <a:r>
              <a:rPr lang="en-US" altLang="en-US" sz="2800" dirty="0" smtClean="0"/>
              <a:t>Problem with moving </a:t>
            </a:r>
            <a:r>
              <a:rPr lang="en-US" altLang="en-US" sz="2800" dirty="0" smtClean="0">
                <a:latin typeface="Courier New" pitchFamily="49" charset="0"/>
              </a:rPr>
              <a:t>LW</a:t>
            </a:r>
            <a:r>
              <a:rPr lang="en-US" altLang="en-US" sz="2800" dirty="0" smtClean="0"/>
              <a:t> before </a:t>
            </a:r>
            <a:r>
              <a:rPr lang="en-US" altLang="en-US" sz="2800" dirty="0" smtClean="0">
                <a:latin typeface="Courier New" pitchFamily="49" charset="0"/>
              </a:rPr>
              <a:t>BEQZ</a:t>
            </a:r>
            <a:r>
              <a:rPr lang="en-US" altLang="en-US" sz="2800" dirty="0" smtClean="0"/>
              <a:t>?</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55</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2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2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21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93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6C626F4-A471-49D3-83D6-9F07C9A32F54}" type="datetime1">
              <a:rPr lang="zh-CN" altLang="en-US" sz="1400" smtClean="0"/>
              <a:t>2021/11/7</a:t>
            </a:fld>
            <a:endParaRPr lang="en-US" altLang="zh-CN" sz="1400" smtClean="0"/>
          </a:p>
        </p:txBody>
      </p:sp>
      <p:sp>
        <p:nvSpPr>
          <p:cNvPr id="9933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99333" name="Rectangle 2"/>
          <p:cNvSpPr>
            <a:spLocks noGrp="1" noChangeArrowheads="1"/>
          </p:cNvSpPr>
          <p:nvPr>
            <p:ph type="title"/>
          </p:nvPr>
        </p:nvSpPr>
        <p:spPr/>
        <p:txBody>
          <a:bodyPr/>
          <a:lstStyle/>
          <a:p>
            <a:pPr eaLnBrk="1" hangingPunct="1"/>
            <a:r>
              <a:rPr lang="en-US" altLang="en-US" smtClean="0"/>
              <a:t>Data Flow</a:t>
            </a:r>
          </a:p>
        </p:txBody>
      </p:sp>
      <p:sp>
        <p:nvSpPr>
          <p:cNvPr id="433155" name="Rectangle 3"/>
          <p:cNvSpPr>
            <a:spLocks noGrp="1" noChangeArrowheads="1"/>
          </p:cNvSpPr>
          <p:nvPr>
            <p:ph type="body" idx="1"/>
          </p:nvPr>
        </p:nvSpPr>
        <p:spPr>
          <a:xfrm>
            <a:off x="685800" y="1600200"/>
            <a:ext cx="7924800" cy="4724400"/>
          </a:xfrm>
        </p:spPr>
        <p:txBody>
          <a:bodyPr/>
          <a:lstStyle/>
          <a:p>
            <a:pPr eaLnBrk="1" hangingPunct="1"/>
            <a:r>
              <a:rPr lang="en-US" altLang="en-US" sz="2400" dirty="0" smtClean="0">
                <a:solidFill>
                  <a:srgbClr val="FF3399"/>
                </a:solidFill>
              </a:rPr>
              <a:t>Data flow</a:t>
            </a:r>
            <a:r>
              <a:rPr lang="en-US" altLang="en-US" sz="2400" dirty="0" smtClean="0"/>
              <a:t>: actual flow of data values among instructions that produce results and those that consume them</a:t>
            </a:r>
          </a:p>
          <a:p>
            <a:pPr lvl="1" eaLnBrk="1" hangingPunct="1"/>
            <a:r>
              <a:rPr lang="en-US" altLang="en-US" sz="2000" dirty="0" smtClean="0"/>
              <a:t>branches make flow dynamic, determine which instruction is supplier of data</a:t>
            </a:r>
          </a:p>
          <a:p>
            <a:pPr eaLnBrk="1" hangingPunct="1"/>
            <a:r>
              <a:rPr lang="en-US" altLang="en-US" sz="2400" dirty="0" smtClean="0"/>
              <a:t>Example:</a:t>
            </a:r>
            <a:endParaRPr lang="en-US" altLang="en-US" sz="2400" dirty="0" smtClean="0">
              <a:latin typeface="Courier New" pitchFamily="49" charset="0"/>
            </a:endParaRPr>
          </a:p>
          <a:p>
            <a:pPr eaLnBrk="1" hangingPunct="1">
              <a:buFontTx/>
              <a:buNone/>
            </a:pPr>
            <a:r>
              <a:rPr lang="en-US" altLang="en-US" sz="2400" dirty="0" smtClean="0">
                <a:latin typeface="Courier New" pitchFamily="49" charset="0"/>
              </a:rPr>
              <a:t>	DADDU	R1,R2,R3</a:t>
            </a:r>
            <a:br>
              <a:rPr lang="en-US" altLang="en-US" sz="2400" dirty="0" smtClean="0">
                <a:latin typeface="Courier New" pitchFamily="49" charset="0"/>
              </a:rPr>
            </a:br>
            <a:r>
              <a:rPr lang="en-US" altLang="en-US" sz="2400" dirty="0" smtClean="0">
                <a:latin typeface="Courier New" pitchFamily="49" charset="0"/>
              </a:rPr>
              <a:t>BEQZ	R4,L</a:t>
            </a:r>
            <a:br>
              <a:rPr lang="en-US" altLang="en-US" sz="2400" dirty="0" smtClean="0">
                <a:latin typeface="Courier New" pitchFamily="49" charset="0"/>
              </a:rPr>
            </a:br>
            <a:r>
              <a:rPr lang="en-US" altLang="en-US" sz="2400" dirty="0" smtClean="0">
                <a:latin typeface="Courier New" pitchFamily="49" charset="0"/>
              </a:rPr>
              <a:t>DSUBU	R1,R5,R6</a:t>
            </a:r>
            <a:br>
              <a:rPr lang="en-US" altLang="en-US" sz="2400" dirty="0" smtClean="0">
                <a:latin typeface="Courier New" pitchFamily="49" charset="0"/>
              </a:rPr>
            </a:br>
            <a:r>
              <a:rPr lang="en-US" altLang="en-US" sz="2400" dirty="0" smtClean="0">
                <a:latin typeface="Courier New" pitchFamily="49" charset="0"/>
              </a:rPr>
              <a:t>L:	</a:t>
            </a:r>
            <a:r>
              <a:rPr lang="en-US" altLang="en-US" sz="2400" dirty="0" smtClean="0"/>
              <a:t>…</a:t>
            </a:r>
            <a:r>
              <a:rPr lang="en-US" altLang="en-US" sz="2400" dirty="0" smtClean="0">
                <a:latin typeface="Courier New" pitchFamily="49" charset="0"/>
              </a:rPr>
              <a:t/>
            </a:r>
            <a:br>
              <a:rPr lang="en-US" altLang="en-US" sz="2400" dirty="0" smtClean="0">
                <a:latin typeface="Courier New" pitchFamily="49" charset="0"/>
              </a:rPr>
            </a:br>
            <a:r>
              <a:rPr lang="en-US" altLang="en-US" sz="2400" dirty="0" smtClean="0">
                <a:latin typeface="Courier New" pitchFamily="49" charset="0"/>
              </a:rPr>
              <a:t>OR		R7,R1,R8</a:t>
            </a:r>
          </a:p>
          <a:p>
            <a:pPr eaLnBrk="1" hangingPunct="1"/>
            <a:r>
              <a:rPr lang="en-US" altLang="en-US" sz="2400" dirty="0" smtClean="0">
                <a:latin typeface="Courier New" pitchFamily="49" charset="0"/>
              </a:rPr>
              <a:t>OR</a:t>
            </a:r>
            <a:r>
              <a:rPr lang="en-US" altLang="en-US" sz="2400" dirty="0" smtClean="0"/>
              <a:t> depends on </a:t>
            </a:r>
            <a:r>
              <a:rPr lang="en-US" altLang="en-US" sz="2400" dirty="0" smtClean="0">
                <a:latin typeface="Courier New" pitchFamily="49" charset="0"/>
              </a:rPr>
              <a:t>DADDU</a:t>
            </a:r>
            <a:r>
              <a:rPr lang="en-US" altLang="en-US" sz="2400" dirty="0" smtClean="0"/>
              <a:t> or </a:t>
            </a:r>
            <a:r>
              <a:rPr lang="en-US" altLang="en-US" sz="2400" dirty="0" smtClean="0">
                <a:latin typeface="Courier New" pitchFamily="49" charset="0"/>
              </a:rPr>
              <a:t>DSUBU</a:t>
            </a:r>
            <a:r>
              <a:rPr lang="en-US" altLang="en-US" sz="2400" dirty="0" smtClean="0"/>
              <a:t>? </a:t>
            </a:r>
            <a:br>
              <a:rPr lang="en-US" altLang="en-US" sz="2400" dirty="0" smtClean="0"/>
            </a:br>
            <a:r>
              <a:rPr lang="en-US" altLang="en-US" sz="2400" dirty="0" smtClean="0"/>
              <a:t>Must preserve data flow on execution</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56</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3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3315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3315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3315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33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5"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CB88436-D046-4665-A117-A2B7369A1585}" type="datetime1">
              <a:rPr lang="zh-CN" altLang="en-US" sz="1400" smtClean="0"/>
              <a:t>2021/11/7</a:t>
            </a:fld>
            <a:endParaRPr lang="en-US" altLang="zh-CN" sz="1400" smtClean="0"/>
          </a:p>
        </p:txBody>
      </p:sp>
      <p:sp>
        <p:nvSpPr>
          <p:cNvPr id="10035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380354" name="Text Box 2"/>
          <p:cNvSpPr txBox="1">
            <a:spLocks noChangeArrowheads="1"/>
          </p:cNvSpPr>
          <p:nvPr/>
        </p:nvSpPr>
        <p:spPr bwMode="auto">
          <a:xfrm>
            <a:off x="228600" y="8382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latin typeface="宋体" pitchFamily="2" charset="-122"/>
              </a:rPr>
              <a:t>  </a:t>
            </a:r>
            <a:r>
              <a:rPr lang="zh-CN" altLang="en-US" sz="2800" b="1" dirty="0">
                <a:latin typeface="宋体" pitchFamily="2" charset="-122"/>
              </a:rPr>
              <a:t>由转移指令</a:t>
            </a:r>
            <a:r>
              <a:rPr lang="en-US" altLang="zh-CN" sz="2800" b="1" dirty="0">
                <a:latin typeface="宋体" pitchFamily="2" charset="-122"/>
              </a:rPr>
              <a:t>(</a:t>
            </a:r>
            <a:r>
              <a:rPr lang="zh-CN" altLang="en-US" sz="2800" b="1" dirty="0">
                <a:latin typeface="宋体" pitchFamily="2" charset="-122"/>
              </a:rPr>
              <a:t>占总指令的</a:t>
            </a:r>
            <a:r>
              <a:rPr lang="en-US" altLang="zh-CN" sz="2800" b="1" dirty="0">
                <a:latin typeface="宋体" pitchFamily="2" charset="-122"/>
              </a:rPr>
              <a:t>1/4)</a:t>
            </a:r>
            <a:r>
              <a:rPr lang="zh-CN" altLang="en-US" sz="2800" b="1" dirty="0">
                <a:latin typeface="宋体" pitchFamily="2" charset="-122"/>
              </a:rPr>
              <a:t>引起的相关。</a:t>
            </a:r>
          </a:p>
        </p:txBody>
      </p:sp>
      <p:sp>
        <p:nvSpPr>
          <p:cNvPr id="1380355" name="Text Box 3"/>
          <p:cNvSpPr txBox="1">
            <a:spLocks noChangeArrowheads="1"/>
          </p:cNvSpPr>
          <p:nvPr/>
        </p:nvSpPr>
        <p:spPr bwMode="auto">
          <a:xfrm>
            <a:off x="593725" y="1371600"/>
            <a:ext cx="419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a:solidFill>
                  <a:srgbClr val="CC3300"/>
                </a:solidFill>
              </a:rPr>
              <a:t>静态分支解决方法：</a:t>
            </a:r>
          </a:p>
        </p:txBody>
      </p:sp>
      <p:sp>
        <p:nvSpPr>
          <p:cNvPr id="1380356" name="Text Box 4"/>
          <p:cNvSpPr txBox="1">
            <a:spLocks noChangeArrowheads="1"/>
          </p:cNvSpPr>
          <p:nvPr/>
        </p:nvSpPr>
        <p:spPr bwMode="auto">
          <a:xfrm>
            <a:off x="1066800" y="1981200"/>
            <a:ext cx="2911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a:t>条件出来前：</a:t>
            </a:r>
          </a:p>
        </p:txBody>
      </p:sp>
      <p:sp>
        <p:nvSpPr>
          <p:cNvPr id="1380357" name="Text Box 5"/>
          <p:cNvSpPr txBox="1">
            <a:spLocks noChangeArrowheads="1"/>
          </p:cNvSpPr>
          <p:nvPr/>
        </p:nvSpPr>
        <p:spPr bwMode="auto">
          <a:xfrm>
            <a:off x="1066800" y="2789238"/>
            <a:ext cx="541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a:t>条件出来后：停顿</a:t>
            </a:r>
          </a:p>
        </p:txBody>
      </p:sp>
      <p:grpSp>
        <p:nvGrpSpPr>
          <p:cNvPr id="2" name="Group 6"/>
          <p:cNvGrpSpPr>
            <a:grpSpLocks/>
          </p:cNvGrpSpPr>
          <p:nvPr/>
        </p:nvGrpSpPr>
        <p:grpSpPr bwMode="auto">
          <a:xfrm>
            <a:off x="3352800" y="1828800"/>
            <a:ext cx="2682875" cy="946150"/>
            <a:chOff x="2112" y="1152"/>
            <a:chExt cx="1690" cy="596"/>
          </a:xfrm>
        </p:grpSpPr>
        <p:sp>
          <p:nvSpPr>
            <p:cNvPr id="100363" name="Text Box 7"/>
            <p:cNvSpPr txBox="1">
              <a:spLocks noChangeArrowheads="1"/>
            </p:cNvSpPr>
            <p:nvPr/>
          </p:nvSpPr>
          <p:spPr bwMode="auto">
            <a:xfrm>
              <a:off x="2256" y="1152"/>
              <a:ext cx="154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a:latin typeface="宋体" pitchFamily="2" charset="-122"/>
                </a:rPr>
                <a:t>加速生成结果</a:t>
              </a:r>
            </a:p>
            <a:p>
              <a:pPr eaLnBrk="1" hangingPunct="1"/>
              <a:r>
                <a:rPr lang="zh-CN" altLang="en-US" sz="2800" b="1">
                  <a:latin typeface="宋体" pitchFamily="2" charset="-122"/>
                </a:rPr>
                <a:t>猜测结果</a:t>
              </a:r>
            </a:p>
          </p:txBody>
        </p:sp>
        <p:sp>
          <p:nvSpPr>
            <p:cNvPr id="100364" name="AutoShape 8"/>
            <p:cNvSpPr>
              <a:spLocks/>
            </p:cNvSpPr>
            <p:nvPr/>
          </p:nvSpPr>
          <p:spPr bwMode="auto">
            <a:xfrm>
              <a:off x="2112" y="1248"/>
              <a:ext cx="48" cy="432"/>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grpSp>
      <p:sp>
        <p:nvSpPr>
          <p:cNvPr id="1380361" name="Text Box 9"/>
          <p:cNvSpPr txBox="1">
            <a:spLocks noChangeArrowheads="1"/>
          </p:cNvSpPr>
          <p:nvPr/>
        </p:nvSpPr>
        <p:spPr bwMode="auto">
          <a:xfrm>
            <a:off x="1066800" y="3367088"/>
            <a:ext cx="5578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a:t>执行时：        优化延迟转移</a:t>
            </a:r>
          </a:p>
        </p:txBody>
      </p:sp>
      <p:sp>
        <p:nvSpPr>
          <p:cNvPr id="3" name="灯片编号占位符 2"/>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57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03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803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803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8035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80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4" grpId="0" autoUpdateAnimBg="0"/>
      <p:bldP spid="1380355" grpId="0" autoUpdateAnimBg="0"/>
      <p:bldP spid="1380356" grpId="0" autoUpdateAnimBg="0"/>
      <p:bldP spid="1380357" grpId="0" autoUpdateAnimBg="0"/>
      <p:bldP spid="1380361"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8F1B7249-D8D4-4CF1-B62F-3B957B8CEBCD}" type="datetime1">
              <a:rPr lang="zh-CN" altLang="en-US" sz="1400" smtClean="0"/>
              <a:t>2021/11/7</a:t>
            </a:fld>
            <a:endParaRPr lang="en-US" altLang="zh-CN" sz="1400" smtClean="0"/>
          </a:p>
        </p:txBody>
      </p:sp>
      <p:sp>
        <p:nvSpPr>
          <p:cNvPr id="10240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02405" name="Rectangle 2"/>
          <p:cNvSpPr>
            <a:spLocks noGrp="1" noChangeArrowheads="1"/>
          </p:cNvSpPr>
          <p:nvPr>
            <p:ph type="title"/>
          </p:nvPr>
        </p:nvSpPr>
        <p:spPr>
          <a:xfrm>
            <a:off x="609600" y="0"/>
            <a:ext cx="7772400" cy="1143000"/>
          </a:xfrm>
        </p:spPr>
        <p:txBody>
          <a:bodyPr/>
          <a:lstStyle/>
          <a:p>
            <a:pPr eaLnBrk="1" hangingPunct="1"/>
            <a:r>
              <a:rPr lang="en-US" altLang="zh-CN" smtClean="0"/>
              <a:t>Control Hazard - #1 Stall</a:t>
            </a:r>
          </a:p>
        </p:txBody>
      </p:sp>
      <p:sp>
        <p:nvSpPr>
          <p:cNvPr id="1276931" name="Rectangle 3"/>
          <p:cNvSpPr>
            <a:spLocks noGrp="1" noChangeArrowheads="1"/>
          </p:cNvSpPr>
          <p:nvPr>
            <p:ph type="body" idx="1"/>
          </p:nvPr>
        </p:nvSpPr>
        <p:spPr>
          <a:xfrm>
            <a:off x="381000" y="4876800"/>
            <a:ext cx="7848600" cy="1609725"/>
          </a:xfrm>
          <a:noFill/>
        </p:spPr>
        <p:txBody>
          <a:bodyPr lIns="63500" tIns="25400" rIns="63500" bIns="25400">
            <a:spAutoFit/>
          </a:bodyPr>
          <a:lstStyle/>
          <a:p>
            <a:pPr eaLnBrk="1" hangingPunct="1"/>
            <a:r>
              <a:rPr lang="en-US" altLang="zh-CN" smtClean="0">
                <a:solidFill>
                  <a:schemeClr val="accent1"/>
                </a:solidFill>
              </a:rPr>
              <a:t>Stall</a:t>
            </a:r>
            <a:r>
              <a:rPr lang="en-US" altLang="zh-CN" smtClean="0"/>
              <a:t>: wait until decision is clear</a:t>
            </a:r>
          </a:p>
          <a:p>
            <a:pPr eaLnBrk="1" hangingPunct="1"/>
            <a:r>
              <a:rPr lang="en-US" altLang="zh-CN" smtClean="0"/>
              <a:t>Impact: 2 lost cycles (i.e. 3 clock cycles per branch instruction) =&gt; slow</a:t>
            </a:r>
          </a:p>
        </p:txBody>
      </p:sp>
      <p:grpSp>
        <p:nvGrpSpPr>
          <p:cNvPr id="102407" name="Group 4"/>
          <p:cNvGrpSpPr>
            <a:grpSpLocks/>
          </p:cNvGrpSpPr>
          <p:nvPr/>
        </p:nvGrpSpPr>
        <p:grpSpPr bwMode="auto">
          <a:xfrm>
            <a:off x="533400" y="914400"/>
            <a:ext cx="7761288" cy="3225800"/>
            <a:chOff x="240" y="912"/>
            <a:chExt cx="4889" cy="2032"/>
          </a:xfrm>
        </p:grpSpPr>
        <p:sp>
          <p:nvSpPr>
            <p:cNvPr id="102408" name="Line 5"/>
            <p:cNvSpPr>
              <a:spLocks noChangeShapeType="1"/>
            </p:cNvSpPr>
            <p:nvPr/>
          </p:nvSpPr>
          <p:spPr bwMode="auto">
            <a:xfrm>
              <a:off x="2492" y="1960"/>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09" name="Freeform 6"/>
            <p:cNvSpPr>
              <a:spLocks/>
            </p:cNvSpPr>
            <p:nvPr/>
          </p:nvSpPr>
          <p:spPr bwMode="auto">
            <a:xfrm>
              <a:off x="2345" y="17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solidFill>
              <a:schemeClr val="hlink"/>
            </a:solidFill>
            <a:ln w="25400" cap="rnd" cmpd="sng">
              <a:solidFill>
                <a:schemeClr val="tx1"/>
              </a:solidFill>
              <a:prstDash val="solid"/>
              <a:round/>
              <a:headEnd type="none" w="med" len="med"/>
              <a:tailEnd type="none" w="med" len="med"/>
            </a:ln>
          </p:spPr>
          <p:txBody>
            <a:bodyPr/>
            <a:lstStyle/>
            <a:p>
              <a:endParaRPr lang="zh-CN" altLang="en-US"/>
            </a:p>
          </p:txBody>
        </p:sp>
        <p:grpSp>
          <p:nvGrpSpPr>
            <p:cNvPr id="102410" name="Group 7"/>
            <p:cNvGrpSpPr>
              <a:grpSpLocks/>
            </p:cNvGrpSpPr>
            <p:nvPr/>
          </p:nvGrpSpPr>
          <p:grpSpPr bwMode="auto">
            <a:xfrm>
              <a:off x="2191" y="1720"/>
              <a:ext cx="296" cy="289"/>
              <a:chOff x="2230" y="2080"/>
              <a:chExt cx="296" cy="289"/>
            </a:xfrm>
          </p:grpSpPr>
          <p:sp>
            <p:nvSpPr>
              <p:cNvPr id="102509" name="Freeform 8"/>
              <p:cNvSpPr>
                <a:spLocks/>
              </p:cNvSpPr>
              <p:nvPr/>
            </p:nvSpPr>
            <p:spPr bwMode="auto">
              <a:xfrm>
                <a:off x="2230" y="2080"/>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10" name="Freeform 9"/>
              <p:cNvSpPr>
                <a:spLocks/>
              </p:cNvSpPr>
              <p:nvPr/>
            </p:nvSpPr>
            <p:spPr bwMode="auto">
              <a:xfrm>
                <a:off x="2378" y="2080"/>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2411" name="Group 10"/>
            <p:cNvGrpSpPr>
              <a:grpSpLocks/>
            </p:cNvGrpSpPr>
            <p:nvPr/>
          </p:nvGrpSpPr>
          <p:grpSpPr bwMode="auto">
            <a:xfrm>
              <a:off x="2613" y="1272"/>
              <a:ext cx="325" cy="289"/>
              <a:chOff x="2652" y="1632"/>
              <a:chExt cx="325" cy="289"/>
            </a:xfrm>
          </p:grpSpPr>
          <p:sp>
            <p:nvSpPr>
              <p:cNvPr id="102507" name="Freeform 11"/>
              <p:cNvSpPr>
                <a:spLocks/>
              </p:cNvSpPr>
              <p:nvPr/>
            </p:nvSpPr>
            <p:spPr bwMode="auto">
              <a:xfrm>
                <a:off x="2652" y="1632"/>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08" name="Freeform 12"/>
              <p:cNvSpPr>
                <a:spLocks/>
              </p:cNvSpPr>
              <p:nvPr/>
            </p:nvSpPr>
            <p:spPr bwMode="auto">
              <a:xfrm>
                <a:off x="2813" y="1632"/>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412" name="Rectangle 13"/>
            <p:cNvSpPr>
              <a:spLocks noChangeArrowheads="1"/>
            </p:cNvSpPr>
            <p:nvPr/>
          </p:nvSpPr>
          <p:spPr bwMode="auto">
            <a:xfrm>
              <a:off x="240" y="914"/>
              <a:ext cx="226" cy="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hangingPunct="0"/>
              <a:r>
                <a:rPr kumimoji="0" lang="en-US" altLang="zh-CN" sz="1800" i="1">
                  <a:latin typeface="Arial" charset="0"/>
                </a:rPr>
                <a:t>I</a:t>
              </a:r>
            </a:p>
            <a:p>
              <a:pPr algn="ctr" eaLnBrk="0" hangingPunct="0"/>
              <a:r>
                <a:rPr kumimoji="0" lang="en-US" altLang="zh-CN" sz="1800" i="1">
                  <a:latin typeface="Arial" charset="0"/>
                </a:rPr>
                <a:t>n</a:t>
              </a:r>
            </a:p>
            <a:p>
              <a:pPr algn="ctr" eaLnBrk="0" hangingPunct="0"/>
              <a:r>
                <a:rPr kumimoji="0" lang="en-US" altLang="zh-CN" sz="1800" i="1">
                  <a:latin typeface="Arial" charset="0"/>
                </a:rPr>
                <a:t>s</a:t>
              </a:r>
            </a:p>
            <a:p>
              <a:pPr algn="ctr" eaLnBrk="0" hangingPunct="0"/>
              <a:r>
                <a:rPr kumimoji="0" lang="en-US" altLang="zh-CN" sz="1800" i="1">
                  <a:latin typeface="Arial" charset="0"/>
                </a:rPr>
                <a:t>t</a:t>
              </a:r>
            </a:p>
            <a:p>
              <a:pPr algn="ctr" eaLnBrk="0" hangingPunct="0"/>
              <a:r>
                <a:rPr kumimoji="0" lang="en-US" altLang="zh-CN" sz="1800" i="1">
                  <a:latin typeface="Arial" charset="0"/>
                </a:rPr>
                <a:t>r.</a:t>
              </a:r>
            </a:p>
            <a:p>
              <a:pPr algn="ctr" eaLnBrk="0" hangingPunct="0"/>
              <a:endParaRPr kumimoji="0" lang="en-US" altLang="zh-CN" sz="1800" i="1">
                <a:latin typeface="Arial" charset="0"/>
              </a:endParaRPr>
            </a:p>
            <a:p>
              <a:pPr algn="ctr" eaLnBrk="0" hangingPunct="0"/>
              <a:r>
                <a:rPr kumimoji="0" lang="en-US" altLang="zh-CN" sz="1800" i="1">
                  <a:latin typeface="Arial" charset="0"/>
                </a:rPr>
                <a:t>O</a:t>
              </a:r>
            </a:p>
            <a:p>
              <a:pPr algn="ctr" eaLnBrk="0" hangingPunct="0"/>
              <a:r>
                <a:rPr kumimoji="0" lang="en-US" altLang="zh-CN" sz="1800" i="1">
                  <a:latin typeface="Arial" charset="0"/>
                </a:rPr>
                <a:t>r</a:t>
              </a:r>
            </a:p>
            <a:p>
              <a:pPr algn="ctr" eaLnBrk="0" hangingPunct="0"/>
              <a:r>
                <a:rPr kumimoji="0" lang="en-US" altLang="zh-CN" sz="1800" i="1">
                  <a:latin typeface="Arial" charset="0"/>
                </a:rPr>
                <a:t>d</a:t>
              </a:r>
            </a:p>
            <a:p>
              <a:pPr algn="ctr" eaLnBrk="0" hangingPunct="0"/>
              <a:r>
                <a:rPr kumimoji="0" lang="en-US" altLang="zh-CN" sz="1800" i="1">
                  <a:latin typeface="Arial" charset="0"/>
                </a:rPr>
                <a:t>e</a:t>
              </a:r>
            </a:p>
            <a:p>
              <a:pPr algn="ctr" eaLnBrk="0" hangingPunct="0"/>
              <a:r>
                <a:rPr kumimoji="0" lang="en-US" altLang="zh-CN" sz="1800" i="1">
                  <a:latin typeface="Arial" charset="0"/>
                </a:rPr>
                <a:t>r</a:t>
              </a:r>
            </a:p>
          </p:txBody>
        </p:sp>
        <p:sp>
          <p:nvSpPr>
            <p:cNvPr id="102413" name="Line 14"/>
            <p:cNvSpPr>
              <a:spLocks noChangeShapeType="1"/>
            </p:cNvSpPr>
            <p:nvPr/>
          </p:nvSpPr>
          <p:spPr bwMode="auto">
            <a:xfrm>
              <a:off x="545" y="912"/>
              <a:ext cx="0" cy="20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4" name="Line 15"/>
            <p:cNvSpPr>
              <a:spLocks noChangeShapeType="1"/>
            </p:cNvSpPr>
            <p:nvPr/>
          </p:nvSpPr>
          <p:spPr bwMode="auto">
            <a:xfrm>
              <a:off x="945" y="1152"/>
              <a:ext cx="39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5" name="Rectangle 16"/>
            <p:cNvSpPr>
              <a:spLocks noChangeArrowheads="1"/>
            </p:cNvSpPr>
            <p:nvPr/>
          </p:nvSpPr>
          <p:spPr bwMode="auto">
            <a:xfrm>
              <a:off x="2160" y="938"/>
              <a:ext cx="133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800" i="1">
                  <a:latin typeface="Arial" charset="0"/>
                </a:rPr>
                <a:t>Time (clock cycles)</a:t>
              </a:r>
            </a:p>
          </p:txBody>
        </p:sp>
        <p:sp>
          <p:nvSpPr>
            <p:cNvPr id="102416" name="Rectangle 17"/>
            <p:cNvSpPr>
              <a:spLocks noChangeArrowheads="1"/>
            </p:cNvSpPr>
            <p:nvPr/>
          </p:nvSpPr>
          <p:spPr bwMode="auto">
            <a:xfrm>
              <a:off x="544" y="1330"/>
              <a:ext cx="550"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2800" b="1">
                  <a:latin typeface="Arial" charset="0"/>
                </a:rPr>
                <a:t>Add</a:t>
              </a:r>
            </a:p>
          </p:txBody>
        </p:sp>
        <p:sp>
          <p:nvSpPr>
            <p:cNvPr id="102417" name="Rectangle 18"/>
            <p:cNvSpPr>
              <a:spLocks noChangeArrowheads="1"/>
            </p:cNvSpPr>
            <p:nvPr/>
          </p:nvSpPr>
          <p:spPr bwMode="auto">
            <a:xfrm>
              <a:off x="528" y="1746"/>
              <a:ext cx="53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2800" b="1">
                  <a:latin typeface="Arial" charset="0"/>
                </a:rPr>
                <a:t>Beq</a:t>
              </a:r>
            </a:p>
          </p:txBody>
        </p:sp>
        <p:sp>
          <p:nvSpPr>
            <p:cNvPr id="102418" name="Rectangle 19"/>
            <p:cNvSpPr>
              <a:spLocks noChangeArrowheads="1"/>
            </p:cNvSpPr>
            <p:nvPr/>
          </p:nvSpPr>
          <p:spPr bwMode="auto">
            <a:xfrm>
              <a:off x="519" y="1873"/>
              <a:ext cx="7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zh-CN"/>
            </a:p>
          </p:txBody>
        </p:sp>
        <p:sp>
          <p:nvSpPr>
            <p:cNvPr id="102419" name="Rectangle 20"/>
            <p:cNvSpPr>
              <a:spLocks noChangeArrowheads="1"/>
            </p:cNvSpPr>
            <p:nvPr/>
          </p:nvSpPr>
          <p:spPr bwMode="auto">
            <a:xfrm>
              <a:off x="563" y="2160"/>
              <a:ext cx="650"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2800" b="1">
                  <a:latin typeface="Arial" charset="0"/>
                </a:rPr>
                <a:t>Load</a:t>
              </a:r>
            </a:p>
          </p:txBody>
        </p:sp>
        <p:sp>
          <p:nvSpPr>
            <p:cNvPr id="102420" name="Line 21"/>
            <p:cNvSpPr>
              <a:spLocks noChangeShapeType="1"/>
            </p:cNvSpPr>
            <p:nvPr/>
          </p:nvSpPr>
          <p:spPr bwMode="auto">
            <a:xfrm>
              <a:off x="1689" y="1232"/>
              <a:ext cx="0" cy="1664"/>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1" name="Line 22"/>
            <p:cNvSpPr>
              <a:spLocks noChangeShapeType="1"/>
            </p:cNvSpPr>
            <p:nvPr/>
          </p:nvSpPr>
          <p:spPr bwMode="auto">
            <a:xfrm>
              <a:off x="2121" y="1232"/>
              <a:ext cx="0" cy="1664"/>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2" name="Line 23"/>
            <p:cNvSpPr>
              <a:spLocks noChangeShapeType="1"/>
            </p:cNvSpPr>
            <p:nvPr/>
          </p:nvSpPr>
          <p:spPr bwMode="auto">
            <a:xfrm>
              <a:off x="2553" y="1232"/>
              <a:ext cx="0" cy="1664"/>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3" name="Line 24"/>
            <p:cNvSpPr>
              <a:spLocks noChangeShapeType="1"/>
            </p:cNvSpPr>
            <p:nvPr/>
          </p:nvSpPr>
          <p:spPr bwMode="auto">
            <a:xfrm>
              <a:off x="2985" y="1232"/>
              <a:ext cx="0" cy="1664"/>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4" name="Line 25"/>
            <p:cNvSpPr>
              <a:spLocks noChangeShapeType="1"/>
            </p:cNvSpPr>
            <p:nvPr/>
          </p:nvSpPr>
          <p:spPr bwMode="auto">
            <a:xfrm>
              <a:off x="3417" y="1232"/>
              <a:ext cx="0" cy="1664"/>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5" name="Line 26"/>
            <p:cNvSpPr>
              <a:spLocks noChangeShapeType="1"/>
            </p:cNvSpPr>
            <p:nvPr/>
          </p:nvSpPr>
          <p:spPr bwMode="auto">
            <a:xfrm>
              <a:off x="3849" y="1232"/>
              <a:ext cx="0" cy="1664"/>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6" name="Line 27"/>
            <p:cNvSpPr>
              <a:spLocks noChangeShapeType="1"/>
            </p:cNvSpPr>
            <p:nvPr/>
          </p:nvSpPr>
          <p:spPr bwMode="auto">
            <a:xfrm>
              <a:off x="4281" y="1328"/>
              <a:ext cx="0" cy="1568"/>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7" name="Line 28"/>
            <p:cNvSpPr>
              <a:spLocks noChangeShapeType="1"/>
            </p:cNvSpPr>
            <p:nvPr/>
          </p:nvSpPr>
          <p:spPr bwMode="auto">
            <a:xfrm>
              <a:off x="4713" y="1280"/>
              <a:ext cx="0" cy="1616"/>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2428" name="Group 29"/>
            <p:cNvGrpSpPr>
              <a:grpSpLocks/>
            </p:cNvGrpSpPr>
            <p:nvPr/>
          </p:nvGrpSpPr>
          <p:grpSpPr bwMode="auto">
            <a:xfrm>
              <a:off x="2221" y="1176"/>
              <a:ext cx="222" cy="481"/>
              <a:chOff x="2260" y="1536"/>
              <a:chExt cx="222" cy="481"/>
            </a:xfrm>
          </p:grpSpPr>
          <p:sp>
            <p:nvSpPr>
              <p:cNvPr id="102505" name="Freeform 30"/>
              <p:cNvSpPr>
                <a:spLocks/>
              </p:cNvSpPr>
              <p:nvPr/>
            </p:nvSpPr>
            <p:spPr bwMode="auto">
              <a:xfrm>
                <a:off x="2269" y="153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06" name="Rectangle 31"/>
              <p:cNvSpPr>
                <a:spLocks noChangeArrowheads="1"/>
              </p:cNvSpPr>
              <p:nvPr/>
            </p:nvSpPr>
            <p:spPr bwMode="auto">
              <a:xfrm rot="5400000">
                <a:off x="2173" y="1659"/>
                <a:ext cx="38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ALU</a:t>
                </a:r>
              </a:p>
            </p:txBody>
          </p:sp>
        </p:grpSp>
        <p:grpSp>
          <p:nvGrpSpPr>
            <p:cNvPr id="102429" name="Group 32"/>
            <p:cNvGrpSpPr>
              <a:grpSpLocks/>
            </p:cNvGrpSpPr>
            <p:nvPr/>
          </p:nvGrpSpPr>
          <p:grpSpPr bwMode="auto">
            <a:xfrm>
              <a:off x="1289" y="1272"/>
              <a:ext cx="399" cy="289"/>
              <a:chOff x="1328" y="1632"/>
              <a:chExt cx="399" cy="289"/>
            </a:xfrm>
          </p:grpSpPr>
          <p:sp>
            <p:nvSpPr>
              <p:cNvPr id="102501" name="Rectangle 33"/>
              <p:cNvSpPr>
                <a:spLocks noChangeArrowheads="1"/>
              </p:cNvSpPr>
              <p:nvPr/>
            </p:nvSpPr>
            <p:spPr bwMode="auto">
              <a:xfrm>
                <a:off x="1328" y="1638"/>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Mem</a:t>
                </a:r>
              </a:p>
            </p:txBody>
          </p:sp>
          <p:grpSp>
            <p:nvGrpSpPr>
              <p:cNvPr id="102502" name="Group 34"/>
              <p:cNvGrpSpPr>
                <a:grpSpLocks/>
              </p:cNvGrpSpPr>
              <p:nvPr/>
            </p:nvGrpSpPr>
            <p:grpSpPr bwMode="auto">
              <a:xfrm>
                <a:off x="1343" y="1632"/>
                <a:ext cx="340" cy="289"/>
                <a:chOff x="1343" y="1632"/>
                <a:chExt cx="340" cy="289"/>
              </a:xfrm>
            </p:grpSpPr>
            <p:sp>
              <p:nvSpPr>
                <p:cNvPr id="102503" name="Freeform 35"/>
                <p:cNvSpPr>
                  <a:spLocks/>
                </p:cNvSpPr>
                <p:nvPr/>
              </p:nvSpPr>
              <p:spPr bwMode="auto">
                <a:xfrm>
                  <a:off x="1343" y="1632"/>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04" name="Freeform 36"/>
                <p:cNvSpPr>
                  <a:spLocks/>
                </p:cNvSpPr>
                <p:nvPr/>
              </p:nvSpPr>
              <p:spPr bwMode="auto">
                <a:xfrm>
                  <a:off x="1512" y="1632"/>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02430" name="Rectangle 37"/>
            <p:cNvSpPr>
              <a:spLocks noChangeArrowheads="1"/>
            </p:cNvSpPr>
            <p:nvPr/>
          </p:nvSpPr>
          <p:spPr bwMode="auto">
            <a:xfrm>
              <a:off x="1749" y="1283"/>
              <a:ext cx="3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Reg</a:t>
              </a:r>
            </a:p>
          </p:txBody>
        </p:sp>
        <p:grpSp>
          <p:nvGrpSpPr>
            <p:cNvPr id="102431" name="Group 38"/>
            <p:cNvGrpSpPr>
              <a:grpSpLocks/>
            </p:cNvGrpSpPr>
            <p:nvPr/>
          </p:nvGrpSpPr>
          <p:grpSpPr bwMode="auto">
            <a:xfrm>
              <a:off x="1764" y="1272"/>
              <a:ext cx="296" cy="289"/>
              <a:chOff x="1803" y="1632"/>
              <a:chExt cx="296" cy="289"/>
            </a:xfrm>
          </p:grpSpPr>
          <p:sp>
            <p:nvSpPr>
              <p:cNvPr id="102499" name="Freeform 39"/>
              <p:cNvSpPr>
                <a:spLocks/>
              </p:cNvSpPr>
              <p:nvPr/>
            </p:nvSpPr>
            <p:spPr bwMode="auto">
              <a:xfrm>
                <a:off x="1803" y="1632"/>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00" name="Freeform 40"/>
              <p:cNvSpPr>
                <a:spLocks/>
              </p:cNvSpPr>
              <p:nvPr/>
            </p:nvSpPr>
            <p:spPr bwMode="auto">
              <a:xfrm>
                <a:off x="1951" y="1632"/>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432" name="Line 41"/>
            <p:cNvSpPr>
              <a:spLocks noChangeShapeType="1"/>
            </p:cNvSpPr>
            <p:nvPr/>
          </p:nvSpPr>
          <p:spPr bwMode="auto">
            <a:xfrm>
              <a:off x="1649" y="141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3" name="Freeform 42"/>
            <p:cNvSpPr>
              <a:spLocks/>
            </p:cNvSpPr>
            <p:nvPr/>
          </p:nvSpPr>
          <p:spPr bwMode="auto">
            <a:xfrm>
              <a:off x="1711" y="1320"/>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34" name="Line 43"/>
            <p:cNvSpPr>
              <a:spLocks noChangeShapeType="1"/>
            </p:cNvSpPr>
            <p:nvPr/>
          </p:nvSpPr>
          <p:spPr bwMode="auto">
            <a:xfrm>
              <a:off x="2065" y="1320"/>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5" name="Rectangle 44"/>
            <p:cNvSpPr>
              <a:spLocks noChangeArrowheads="1"/>
            </p:cNvSpPr>
            <p:nvPr/>
          </p:nvSpPr>
          <p:spPr bwMode="auto">
            <a:xfrm>
              <a:off x="2566" y="1278"/>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Mem</a:t>
              </a:r>
            </a:p>
          </p:txBody>
        </p:sp>
        <p:sp>
          <p:nvSpPr>
            <p:cNvPr id="102436" name="Rectangle 45"/>
            <p:cNvSpPr>
              <a:spLocks noChangeArrowheads="1"/>
            </p:cNvSpPr>
            <p:nvPr/>
          </p:nvSpPr>
          <p:spPr bwMode="auto">
            <a:xfrm>
              <a:off x="3058" y="1278"/>
              <a:ext cx="3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Reg</a:t>
              </a:r>
            </a:p>
          </p:txBody>
        </p:sp>
        <p:grpSp>
          <p:nvGrpSpPr>
            <p:cNvPr id="102437" name="Group 46"/>
            <p:cNvGrpSpPr>
              <a:grpSpLocks/>
            </p:cNvGrpSpPr>
            <p:nvPr/>
          </p:nvGrpSpPr>
          <p:grpSpPr bwMode="auto">
            <a:xfrm>
              <a:off x="3081" y="1272"/>
              <a:ext cx="284" cy="289"/>
              <a:chOff x="3120" y="1632"/>
              <a:chExt cx="284" cy="289"/>
            </a:xfrm>
          </p:grpSpPr>
          <p:sp>
            <p:nvSpPr>
              <p:cNvPr id="102497" name="Freeform 47"/>
              <p:cNvSpPr>
                <a:spLocks/>
              </p:cNvSpPr>
              <p:nvPr/>
            </p:nvSpPr>
            <p:spPr bwMode="auto">
              <a:xfrm>
                <a:off x="3120" y="1632"/>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98" name="Freeform 48"/>
              <p:cNvSpPr>
                <a:spLocks/>
              </p:cNvSpPr>
              <p:nvPr/>
            </p:nvSpPr>
            <p:spPr bwMode="auto">
              <a:xfrm>
                <a:off x="3261" y="1632"/>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438" name="Line 49"/>
            <p:cNvSpPr>
              <a:spLocks noChangeShapeType="1"/>
            </p:cNvSpPr>
            <p:nvPr/>
          </p:nvSpPr>
          <p:spPr bwMode="auto">
            <a:xfrm>
              <a:off x="2934" y="1416"/>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9" name="Line 50"/>
            <p:cNvSpPr>
              <a:spLocks noChangeShapeType="1"/>
            </p:cNvSpPr>
            <p:nvPr/>
          </p:nvSpPr>
          <p:spPr bwMode="auto">
            <a:xfrm>
              <a:off x="2450" y="1416"/>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40" name="Freeform 51"/>
            <p:cNvSpPr>
              <a:spLocks/>
            </p:cNvSpPr>
            <p:nvPr/>
          </p:nvSpPr>
          <p:spPr bwMode="auto">
            <a:xfrm>
              <a:off x="2571" y="1416"/>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 name="T10" fmla="*/ 0 60000 65536"/>
                <a:gd name="T11" fmla="*/ 0 60000 65536"/>
                <a:gd name="T12" fmla="*/ 0 60000 65536"/>
                <a:gd name="T13" fmla="*/ 0 60000 65536"/>
                <a:gd name="T14" fmla="*/ 0 60000 65536"/>
                <a:gd name="T15" fmla="*/ 0 w 431"/>
                <a:gd name="T16" fmla="*/ 0 h 193"/>
                <a:gd name="T17" fmla="*/ 431 w 431"/>
                <a:gd name="T18" fmla="*/ 193 h 193"/>
              </a:gdLst>
              <a:ahLst/>
              <a:cxnLst>
                <a:cxn ang="T10">
                  <a:pos x="T0" y="T1"/>
                </a:cxn>
                <a:cxn ang="T11">
                  <a:pos x="T2" y="T3"/>
                </a:cxn>
                <a:cxn ang="T12">
                  <a:pos x="T4" y="T5"/>
                </a:cxn>
                <a:cxn ang="T13">
                  <a:pos x="T6" y="T7"/>
                </a:cxn>
                <a:cxn ang="T14">
                  <a:pos x="T8" y="T9"/>
                </a:cxn>
              </a:cxnLst>
              <a:rect l="T15" t="T16" r="T17" b="T18"/>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1" name="Line 52"/>
            <p:cNvSpPr>
              <a:spLocks noChangeShapeType="1"/>
            </p:cNvSpPr>
            <p:nvPr/>
          </p:nvSpPr>
          <p:spPr bwMode="auto">
            <a:xfrm>
              <a:off x="2065" y="1512"/>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42" name="Freeform 53"/>
            <p:cNvSpPr>
              <a:spLocks/>
            </p:cNvSpPr>
            <p:nvPr/>
          </p:nvSpPr>
          <p:spPr bwMode="auto">
            <a:xfrm>
              <a:off x="2158" y="1411"/>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 name="T10" fmla="*/ 0 60000 65536"/>
                <a:gd name="T11" fmla="*/ 0 60000 65536"/>
                <a:gd name="T12" fmla="*/ 0 60000 65536"/>
                <a:gd name="T13" fmla="*/ 0 60000 65536"/>
                <a:gd name="T14" fmla="*/ 0 60000 65536"/>
                <a:gd name="T15" fmla="*/ 0 w 337"/>
                <a:gd name="T16" fmla="*/ 0 h 278"/>
                <a:gd name="T17" fmla="*/ 337 w 337"/>
                <a:gd name="T18" fmla="*/ 278 h 278"/>
              </a:gdLst>
              <a:ahLst/>
              <a:cxnLst>
                <a:cxn ang="T10">
                  <a:pos x="T0" y="T1"/>
                </a:cxn>
                <a:cxn ang="T11">
                  <a:pos x="T2" y="T3"/>
                </a:cxn>
                <a:cxn ang="T12">
                  <a:pos x="T4" y="T5"/>
                </a:cxn>
                <a:cxn ang="T13">
                  <a:pos x="T6" y="T7"/>
                </a:cxn>
                <a:cxn ang="T14">
                  <a:pos x="T8" y="T9"/>
                </a:cxn>
              </a:cxnLst>
              <a:rect l="T15" t="T16" r="T17" b="T18"/>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02443" name="Group 54"/>
            <p:cNvGrpSpPr>
              <a:grpSpLocks/>
            </p:cNvGrpSpPr>
            <p:nvPr/>
          </p:nvGrpSpPr>
          <p:grpSpPr bwMode="auto">
            <a:xfrm>
              <a:off x="2648" y="1624"/>
              <a:ext cx="222" cy="481"/>
              <a:chOff x="2687" y="1984"/>
              <a:chExt cx="222" cy="481"/>
            </a:xfrm>
          </p:grpSpPr>
          <p:sp>
            <p:nvSpPr>
              <p:cNvPr id="102495" name="Freeform 55"/>
              <p:cNvSpPr>
                <a:spLocks/>
              </p:cNvSpPr>
              <p:nvPr/>
            </p:nvSpPr>
            <p:spPr bwMode="auto">
              <a:xfrm>
                <a:off x="2696" y="1984"/>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96" name="Rectangle 56"/>
              <p:cNvSpPr>
                <a:spLocks noChangeArrowheads="1"/>
              </p:cNvSpPr>
              <p:nvPr/>
            </p:nvSpPr>
            <p:spPr bwMode="auto">
              <a:xfrm rot="5400000">
                <a:off x="2600" y="2107"/>
                <a:ext cx="38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ALU</a:t>
                </a:r>
              </a:p>
            </p:txBody>
          </p:sp>
        </p:grpSp>
        <p:grpSp>
          <p:nvGrpSpPr>
            <p:cNvPr id="102444" name="Group 57"/>
            <p:cNvGrpSpPr>
              <a:grpSpLocks/>
            </p:cNvGrpSpPr>
            <p:nvPr/>
          </p:nvGrpSpPr>
          <p:grpSpPr bwMode="auto">
            <a:xfrm>
              <a:off x="1716" y="1720"/>
              <a:ext cx="399" cy="289"/>
              <a:chOff x="1755" y="2080"/>
              <a:chExt cx="399" cy="289"/>
            </a:xfrm>
          </p:grpSpPr>
          <p:sp>
            <p:nvSpPr>
              <p:cNvPr id="102491" name="Rectangle 58"/>
              <p:cNvSpPr>
                <a:spLocks noChangeArrowheads="1"/>
              </p:cNvSpPr>
              <p:nvPr/>
            </p:nvSpPr>
            <p:spPr bwMode="auto">
              <a:xfrm>
                <a:off x="1755" y="2086"/>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Mem</a:t>
                </a:r>
              </a:p>
            </p:txBody>
          </p:sp>
          <p:grpSp>
            <p:nvGrpSpPr>
              <p:cNvPr id="102492" name="Group 59"/>
              <p:cNvGrpSpPr>
                <a:grpSpLocks/>
              </p:cNvGrpSpPr>
              <p:nvPr/>
            </p:nvGrpSpPr>
            <p:grpSpPr bwMode="auto">
              <a:xfrm>
                <a:off x="1770" y="2080"/>
                <a:ext cx="340" cy="289"/>
                <a:chOff x="1770" y="2080"/>
                <a:chExt cx="340" cy="289"/>
              </a:xfrm>
            </p:grpSpPr>
            <p:sp>
              <p:nvSpPr>
                <p:cNvPr id="102493" name="Freeform 60"/>
                <p:cNvSpPr>
                  <a:spLocks/>
                </p:cNvSpPr>
                <p:nvPr/>
              </p:nvSpPr>
              <p:spPr bwMode="auto">
                <a:xfrm>
                  <a:off x="1770" y="2080"/>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94" name="Freeform 61"/>
                <p:cNvSpPr>
                  <a:spLocks/>
                </p:cNvSpPr>
                <p:nvPr/>
              </p:nvSpPr>
              <p:spPr bwMode="auto">
                <a:xfrm>
                  <a:off x="1939" y="2080"/>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02445" name="Rectangle 62"/>
            <p:cNvSpPr>
              <a:spLocks noChangeArrowheads="1"/>
            </p:cNvSpPr>
            <p:nvPr/>
          </p:nvSpPr>
          <p:spPr bwMode="auto">
            <a:xfrm>
              <a:off x="2176" y="1731"/>
              <a:ext cx="3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Reg</a:t>
              </a:r>
            </a:p>
          </p:txBody>
        </p:sp>
        <p:sp>
          <p:nvSpPr>
            <p:cNvPr id="102446" name="Line 63"/>
            <p:cNvSpPr>
              <a:spLocks noChangeShapeType="1"/>
            </p:cNvSpPr>
            <p:nvPr/>
          </p:nvSpPr>
          <p:spPr bwMode="auto">
            <a:xfrm>
              <a:off x="2076" y="18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47" name="Freeform 64"/>
            <p:cNvSpPr>
              <a:spLocks/>
            </p:cNvSpPr>
            <p:nvPr/>
          </p:nvSpPr>
          <p:spPr bwMode="auto">
            <a:xfrm>
              <a:off x="2138" y="1768"/>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8" name="Line 65"/>
            <p:cNvSpPr>
              <a:spLocks noChangeShapeType="1"/>
            </p:cNvSpPr>
            <p:nvPr/>
          </p:nvSpPr>
          <p:spPr bwMode="auto">
            <a:xfrm>
              <a:off x="2492" y="176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49" name="Rectangle 66"/>
            <p:cNvSpPr>
              <a:spLocks noChangeArrowheads="1"/>
            </p:cNvSpPr>
            <p:nvPr/>
          </p:nvSpPr>
          <p:spPr bwMode="auto">
            <a:xfrm>
              <a:off x="2993" y="1726"/>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Mem</a:t>
              </a:r>
            </a:p>
          </p:txBody>
        </p:sp>
        <p:grpSp>
          <p:nvGrpSpPr>
            <p:cNvPr id="102450" name="Group 67"/>
            <p:cNvGrpSpPr>
              <a:grpSpLocks/>
            </p:cNvGrpSpPr>
            <p:nvPr/>
          </p:nvGrpSpPr>
          <p:grpSpPr bwMode="auto">
            <a:xfrm>
              <a:off x="3040" y="1720"/>
              <a:ext cx="325" cy="289"/>
              <a:chOff x="3079" y="2080"/>
              <a:chExt cx="325" cy="289"/>
            </a:xfrm>
          </p:grpSpPr>
          <p:sp>
            <p:nvSpPr>
              <p:cNvPr id="102489" name="Freeform 68"/>
              <p:cNvSpPr>
                <a:spLocks/>
              </p:cNvSpPr>
              <p:nvPr/>
            </p:nvSpPr>
            <p:spPr bwMode="auto">
              <a:xfrm>
                <a:off x="3079" y="2080"/>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90" name="Freeform 69"/>
              <p:cNvSpPr>
                <a:spLocks/>
              </p:cNvSpPr>
              <p:nvPr/>
            </p:nvSpPr>
            <p:spPr bwMode="auto">
              <a:xfrm>
                <a:off x="3240" y="2080"/>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451" name="Rectangle 70"/>
            <p:cNvSpPr>
              <a:spLocks noChangeArrowheads="1"/>
            </p:cNvSpPr>
            <p:nvPr/>
          </p:nvSpPr>
          <p:spPr bwMode="auto">
            <a:xfrm>
              <a:off x="3485" y="1726"/>
              <a:ext cx="3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Reg</a:t>
              </a:r>
            </a:p>
          </p:txBody>
        </p:sp>
        <p:grpSp>
          <p:nvGrpSpPr>
            <p:cNvPr id="102452" name="Group 71"/>
            <p:cNvGrpSpPr>
              <a:grpSpLocks/>
            </p:cNvGrpSpPr>
            <p:nvPr/>
          </p:nvGrpSpPr>
          <p:grpSpPr bwMode="auto">
            <a:xfrm>
              <a:off x="3508" y="1720"/>
              <a:ext cx="284" cy="289"/>
              <a:chOff x="3547" y="2080"/>
              <a:chExt cx="284" cy="289"/>
            </a:xfrm>
          </p:grpSpPr>
          <p:sp>
            <p:nvSpPr>
              <p:cNvPr id="102487" name="Freeform 72"/>
              <p:cNvSpPr>
                <a:spLocks/>
              </p:cNvSpPr>
              <p:nvPr/>
            </p:nvSpPr>
            <p:spPr bwMode="auto">
              <a:xfrm>
                <a:off x="3547" y="2080"/>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88" name="Freeform 73"/>
              <p:cNvSpPr>
                <a:spLocks/>
              </p:cNvSpPr>
              <p:nvPr/>
            </p:nvSpPr>
            <p:spPr bwMode="auto">
              <a:xfrm>
                <a:off x="3688" y="2080"/>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453" name="Line 74"/>
            <p:cNvSpPr>
              <a:spLocks noChangeShapeType="1"/>
            </p:cNvSpPr>
            <p:nvPr/>
          </p:nvSpPr>
          <p:spPr bwMode="auto">
            <a:xfrm>
              <a:off x="3361" y="186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54" name="Line 75"/>
            <p:cNvSpPr>
              <a:spLocks noChangeShapeType="1"/>
            </p:cNvSpPr>
            <p:nvPr/>
          </p:nvSpPr>
          <p:spPr bwMode="auto">
            <a:xfrm>
              <a:off x="2877" y="1864"/>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55" name="Freeform 76"/>
            <p:cNvSpPr>
              <a:spLocks/>
            </p:cNvSpPr>
            <p:nvPr/>
          </p:nvSpPr>
          <p:spPr bwMode="auto">
            <a:xfrm>
              <a:off x="2998" y="1864"/>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 name="T10" fmla="*/ 0 60000 65536"/>
                <a:gd name="T11" fmla="*/ 0 60000 65536"/>
                <a:gd name="T12" fmla="*/ 0 60000 65536"/>
                <a:gd name="T13" fmla="*/ 0 60000 65536"/>
                <a:gd name="T14" fmla="*/ 0 60000 65536"/>
                <a:gd name="T15" fmla="*/ 0 w 431"/>
                <a:gd name="T16" fmla="*/ 0 h 193"/>
                <a:gd name="T17" fmla="*/ 431 w 431"/>
                <a:gd name="T18" fmla="*/ 193 h 193"/>
              </a:gdLst>
              <a:ahLst/>
              <a:cxnLst>
                <a:cxn ang="T10">
                  <a:pos x="T0" y="T1"/>
                </a:cxn>
                <a:cxn ang="T11">
                  <a:pos x="T2" y="T3"/>
                </a:cxn>
                <a:cxn ang="T12">
                  <a:pos x="T4" y="T5"/>
                </a:cxn>
                <a:cxn ang="T13">
                  <a:pos x="T6" y="T7"/>
                </a:cxn>
                <a:cxn ang="T14">
                  <a:pos x="T8" y="T9"/>
                </a:cxn>
              </a:cxnLst>
              <a:rect l="T15" t="T16" r="T17" b="T18"/>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56" name="Freeform 77"/>
            <p:cNvSpPr>
              <a:spLocks/>
            </p:cNvSpPr>
            <p:nvPr/>
          </p:nvSpPr>
          <p:spPr bwMode="auto">
            <a:xfrm>
              <a:off x="2585" y="1859"/>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 name="T10" fmla="*/ 0 60000 65536"/>
                <a:gd name="T11" fmla="*/ 0 60000 65536"/>
                <a:gd name="T12" fmla="*/ 0 60000 65536"/>
                <a:gd name="T13" fmla="*/ 0 60000 65536"/>
                <a:gd name="T14" fmla="*/ 0 60000 65536"/>
                <a:gd name="T15" fmla="*/ 0 w 337"/>
                <a:gd name="T16" fmla="*/ 0 h 278"/>
                <a:gd name="T17" fmla="*/ 337 w 337"/>
                <a:gd name="T18" fmla="*/ 278 h 278"/>
              </a:gdLst>
              <a:ahLst/>
              <a:cxnLst>
                <a:cxn ang="T10">
                  <a:pos x="T0" y="T1"/>
                </a:cxn>
                <a:cxn ang="T11">
                  <a:pos x="T2" y="T3"/>
                </a:cxn>
                <a:cxn ang="T12">
                  <a:pos x="T4" y="T5"/>
                </a:cxn>
                <a:cxn ang="T13">
                  <a:pos x="T6" y="T7"/>
                </a:cxn>
                <a:cxn ang="T14">
                  <a:pos x="T8" y="T9"/>
                </a:cxn>
              </a:cxnLst>
              <a:rect l="T15" t="T16" r="T17" b="T18"/>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02457" name="Group 78"/>
            <p:cNvGrpSpPr>
              <a:grpSpLocks/>
            </p:cNvGrpSpPr>
            <p:nvPr/>
          </p:nvGrpSpPr>
          <p:grpSpPr bwMode="auto">
            <a:xfrm>
              <a:off x="3965" y="2136"/>
              <a:ext cx="222" cy="481"/>
              <a:chOff x="3541" y="2496"/>
              <a:chExt cx="222" cy="481"/>
            </a:xfrm>
          </p:grpSpPr>
          <p:sp>
            <p:nvSpPr>
              <p:cNvPr id="102485" name="Freeform 79"/>
              <p:cNvSpPr>
                <a:spLocks/>
              </p:cNvSpPr>
              <p:nvPr/>
            </p:nvSpPr>
            <p:spPr bwMode="auto">
              <a:xfrm>
                <a:off x="3550" y="2496"/>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86" name="Rectangle 80"/>
              <p:cNvSpPr>
                <a:spLocks noChangeArrowheads="1"/>
              </p:cNvSpPr>
              <p:nvPr/>
            </p:nvSpPr>
            <p:spPr bwMode="auto">
              <a:xfrm rot="5400000">
                <a:off x="3454" y="2619"/>
                <a:ext cx="38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ALU</a:t>
                </a:r>
              </a:p>
            </p:txBody>
          </p:sp>
        </p:grpSp>
        <p:sp>
          <p:nvSpPr>
            <p:cNvPr id="102458" name="Rectangle 81"/>
            <p:cNvSpPr>
              <a:spLocks noChangeArrowheads="1"/>
            </p:cNvSpPr>
            <p:nvPr/>
          </p:nvSpPr>
          <p:spPr bwMode="auto">
            <a:xfrm>
              <a:off x="3493" y="2243"/>
              <a:ext cx="3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Reg</a:t>
              </a:r>
            </a:p>
          </p:txBody>
        </p:sp>
        <p:grpSp>
          <p:nvGrpSpPr>
            <p:cNvPr id="102459" name="Group 82"/>
            <p:cNvGrpSpPr>
              <a:grpSpLocks/>
            </p:cNvGrpSpPr>
            <p:nvPr/>
          </p:nvGrpSpPr>
          <p:grpSpPr bwMode="auto">
            <a:xfrm>
              <a:off x="3508" y="2232"/>
              <a:ext cx="296" cy="289"/>
              <a:chOff x="3084" y="2592"/>
              <a:chExt cx="296" cy="289"/>
            </a:xfrm>
          </p:grpSpPr>
          <p:sp>
            <p:nvSpPr>
              <p:cNvPr id="102483" name="Freeform 83"/>
              <p:cNvSpPr>
                <a:spLocks/>
              </p:cNvSpPr>
              <p:nvPr/>
            </p:nvSpPr>
            <p:spPr bwMode="auto">
              <a:xfrm>
                <a:off x="3084" y="2592"/>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84" name="Freeform 84"/>
              <p:cNvSpPr>
                <a:spLocks/>
              </p:cNvSpPr>
              <p:nvPr/>
            </p:nvSpPr>
            <p:spPr bwMode="auto">
              <a:xfrm>
                <a:off x="3232" y="2592"/>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460" name="Line 85"/>
            <p:cNvSpPr>
              <a:spLocks noChangeShapeType="1"/>
            </p:cNvSpPr>
            <p:nvPr/>
          </p:nvSpPr>
          <p:spPr bwMode="auto">
            <a:xfrm>
              <a:off x="3393" y="237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1" name="Freeform 86"/>
            <p:cNvSpPr>
              <a:spLocks/>
            </p:cNvSpPr>
            <p:nvPr/>
          </p:nvSpPr>
          <p:spPr bwMode="auto">
            <a:xfrm>
              <a:off x="3455" y="2280"/>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62" name="Line 87"/>
            <p:cNvSpPr>
              <a:spLocks noChangeShapeType="1"/>
            </p:cNvSpPr>
            <p:nvPr/>
          </p:nvSpPr>
          <p:spPr bwMode="auto">
            <a:xfrm>
              <a:off x="3809" y="2280"/>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3" name="Rectangle 88"/>
            <p:cNvSpPr>
              <a:spLocks noChangeArrowheads="1"/>
            </p:cNvSpPr>
            <p:nvPr/>
          </p:nvSpPr>
          <p:spPr bwMode="auto">
            <a:xfrm>
              <a:off x="4310" y="2238"/>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Mem</a:t>
              </a:r>
            </a:p>
          </p:txBody>
        </p:sp>
        <p:grpSp>
          <p:nvGrpSpPr>
            <p:cNvPr id="102464" name="Group 89"/>
            <p:cNvGrpSpPr>
              <a:grpSpLocks/>
            </p:cNvGrpSpPr>
            <p:nvPr/>
          </p:nvGrpSpPr>
          <p:grpSpPr bwMode="auto">
            <a:xfrm>
              <a:off x="4357" y="2232"/>
              <a:ext cx="325" cy="289"/>
              <a:chOff x="3933" y="2592"/>
              <a:chExt cx="325" cy="289"/>
            </a:xfrm>
          </p:grpSpPr>
          <p:sp>
            <p:nvSpPr>
              <p:cNvPr id="102481" name="Freeform 90"/>
              <p:cNvSpPr>
                <a:spLocks/>
              </p:cNvSpPr>
              <p:nvPr/>
            </p:nvSpPr>
            <p:spPr bwMode="auto">
              <a:xfrm>
                <a:off x="3933" y="2592"/>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82" name="Freeform 91"/>
              <p:cNvSpPr>
                <a:spLocks/>
              </p:cNvSpPr>
              <p:nvPr/>
            </p:nvSpPr>
            <p:spPr bwMode="auto">
              <a:xfrm>
                <a:off x="4094" y="2592"/>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465" name="Rectangle 92"/>
            <p:cNvSpPr>
              <a:spLocks noChangeArrowheads="1"/>
            </p:cNvSpPr>
            <p:nvPr/>
          </p:nvSpPr>
          <p:spPr bwMode="auto">
            <a:xfrm>
              <a:off x="4802" y="2238"/>
              <a:ext cx="3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Reg</a:t>
              </a:r>
            </a:p>
          </p:txBody>
        </p:sp>
        <p:grpSp>
          <p:nvGrpSpPr>
            <p:cNvPr id="102466" name="Group 93"/>
            <p:cNvGrpSpPr>
              <a:grpSpLocks/>
            </p:cNvGrpSpPr>
            <p:nvPr/>
          </p:nvGrpSpPr>
          <p:grpSpPr bwMode="auto">
            <a:xfrm>
              <a:off x="4825" y="2232"/>
              <a:ext cx="284" cy="289"/>
              <a:chOff x="4401" y="2592"/>
              <a:chExt cx="284" cy="289"/>
            </a:xfrm>
          </p:grpSpPr>
          <p:sp>
            <p:nvSpPr>
              <p:cNvPr id="102479" name="Freeform 94"/>
              <p:cNvSpPr>
                <a:spLocks/>
              </p:cNvSpPr>
              <p:nvPr/>
            </p:nvSpPr>
            <p:spPr bwMode="auto">
              <a:xfrm>
                <a:off x="4401" y="2592"/>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80" name="Freeform 95"/>
              <p:cNvSpPr>
                <a:spLocks/>
              </p:cNvSpPr>
              <p:nvPr/>
            </p:nvSpPr>
            <p:spPr bwMode="auto">
              <a:xfrm>
                <a:off x="4542" y="2592"/>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467" name="Line 96"/>
            <p:cNvSpPr>
              <a:spLocks noChangeShapeType="1"/>
            </p:cNvSpPr>
            <p:nvPr/>
          </p:nvSpPr>
          <p:spPr bwMode="auto">
            <a:xfrm>
              <a:off x="4678" y="2376"/>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8" name="Line 97"/>
            <p:cNvSpPr>
              <a:spLocks noChangeShapeType="1"/>
            </p:cNvSpPr>
            <p:nvPr/>
          </p:nvSpPr>
          <p:spPr bwMode="auto">
            <a:xfrm>
              <a:off x="4194" y="2376"/>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9" name="Freeform 98"/>
            <p:cNvSpPr>
              <a:spLocks/>
            </p:cNvSpPr>
            <p:nvPr/>
          </p:nvSpPr>
          <p:spPr bwMode="auto">
            <a:xfrm>
              <a:off x="4315" y="2376"/>
              <a:ext cx="431" cy="193"/>
            </a:xfrm>
            <a:custGeom>
              <a:avLst/>
              <a:gdLst>
                <a:gd name="T0" fmla="*/ 0 w 431"/>
                <a:gd name="T1" fmla="*/ 0 h 193"/>
                <a:gd name="T2" fmla="*/ 0 w 431"/>
                <a:gd name="T3" fmla="*/ 192 h 193"/>
                <a:gd name="T4" fmla="*/ 391 w 431"/>
                <a:gd name="T5" fmla="*/ 192 h 193"/>
                <a:gd name="T6" fmla="*/ 391 w 431"/>
                <a:gd name="T7" fmla="*/ 64 h 193"/>
                <a:gd name="T8" fmla="*/ 430 w 431"/>
                <a:gd name="T9" fmla="*/ 0 h 193"/>
                <a:gd name="T10" fmla="*/ 0 60000 65536"/>
                <a:gd name="T11" fmla="*/ 0 60000 65536"/>
                <a:gd name="T12" fmla="*/ 0 60000 65536"/>
                <a:gd name="T13" fmla="*/ 0 60000 65536"/>
                <a:gd name="T14" fmla="*/ 0 60000 65536"/>
                <a:gd name="T15" fmla="*/ 0 w 431"/>
                <a:gd name="T16" fmla="*/ 0 h 193"/>
                <a:gd name="T17" fmla="*/ 431 w 431"/>
                <a:gd name="T18" fmla="*/ 193 h 193"/>
              </a:gdLst>
              <a:ahLst/>
              <a:cxnLst>
                <a:cxn ang="T10">
                  <a:pos x="T0" y="T1"/>
                </a:cxn>
                <a:cxn ang="T11">
                  <a:pos x="T2" y="T3"/>
                </a:cxn>
                <a:cxn ang="T12">
                  <a:pos x="T4" y="T5"/>
                </a:cxn>
                <a:cxn ang="T13">
                  <a:pos x="T6" y="T7"/>
                </a:cxn>
                <a:cxn ang="T14">
                  <a:pos x="T8" y="T9"/>
                </a:cxn>
              </a:cxnLst>
              <a:rect l="T15" t="T16" r="T17" b="T18"/>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70" name="Line 99"/>
            <p:cNvSpPr>
              <a:spLocks noChangeShapeType="1"/>
            </p:cNvSpPr>
            <p:nvPr/>
          </p:nvSpPr>
          <p:spPr bwMode="auto">
            <a:xfrm>
              <a:off x="3809" y="2472"/>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71" name="Freeform 100"/>
            <p:cNvSpPr>
              <a:spLocks/>
            </p:cNvSpPr>
            <p:nvPr/>
          </p:nvSpPr>
          <p:spPr bwMode="auto">
            <a:xfrm>
              <a:off x="3902" y="2371"/>
              <a:ext cx="337" cy="278"/>
            </a:xfrm>
            <a:custGeom>
              <a:avLst/>
              <a:gdLst>
                <a:gd name="T0" fmla="*/ 0 w 337"/>
                <a:gd name="T1" fmla="*/ 101 h 278"/>
                <a:gd name="T2" fmla="*/ 0 w 337"/>
                <a:gd name="T3" fmla="*/ 277 h 278"/>
                <a:gd name="T4" fmla="*/ 294 w 337"/>
                <a:gd name="T5" fmla="*/ 277 h 278"/>
                <a:gd name="T6" fmla="*/ 294 w 337"/>
                <a:gd name="T7" fmla="*/ 90 h 278"/>
                <a:gd name="T8" fmla="*/ 336 w 337"/>
                <a:gd name="T9" fmla="*/ 0 h 278"/>
                <a:gd name="T10" fmla="*/ 0 60000 65536"/>
                <a:gd name="T11" fmla="*/ 0 60000 65536"/>
                <a:gd name="T12" fmla="*/ 0 60000 65536"/>
                <a:gd name="T13" fmla="*/ 0 60000 65536"/>
                <a:gd name="T14" fmla="*/ 0 60000 65536"/>
                <a:gd name="T15" fmla="*/ 0 w 337"/>
                <a:gd name="T16" fmla="*/ 0 h 278"/>
                <a:gd name="T17" fmla="*/ 337 w 337"/>
                <a:gd name="T18" fmla="*/ 278 h 278"/>
              </a:gdLst>
              <a:ahLst/>
              <a:cxnLst>
                <a:cxn ang="T10">
                  <a:pos x="T0" y="T1"/>
                </a:cxn>
                <a:cxn ang="T11">
                  <a:pos x="T2" y="T3"/>
                </a:cxn>
                <a:cxn ang="T12">
                  <a:pos x="T4" y="T5"/>
                </a:cxn>
                <a:cxn ang="T13">
                  <a:pos x="T6" y="T7"/>
                </a:cxn>
                <a:cxn ang="T14">
                  <a:pos x="T8" y="T9"/>
                </a:cxn>
              </a:cxnLst>
              <a:rect l="T15" t="T16" r="T17" b="T18"/>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72" name="Freeform 101"/>
            <p:cNvSpPr>
              <a:spLocks/>
            </p:cNvSpPr>
            <p:nvPr/>
          </p:nvSpPr>
          <p:spPr bwMode="auto">
            <a:xfrm>
              <a:off x="3240" y="2237"/>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solidFill>
              <a:schemeClr val="hlink"/>
            </a:solidFill>
            <a:ln w="25400" cap="rnd" cmpd="sng">
              <a:solidFill>
                <a:schemeClr val="tx1"/>
              </a:solidFill>
              <a:prstDash val="solid"/>
              <a:round/>
              <a:headEnd type="none" w="med" len="med"/>
              <a:tailEnd type="none" w="med" len="med"/>
            </a:ln>
          </p:spPr>
          <p:txBody>
            <a:bodyPr/>
            <a:lstStyle/>
            <a:p>
              <a:endParaRPr lang="zh-CN" altLang="en-US"/>
            </a:p>
          </p:txBody>
        </p:sp>
        <p:grpSp>
          <p:nvGrpSpPr>
            <p:cNvPr id="102473" name="Group 102"/>
            <p:cNvGrpSpPr>
              <a:grpSpLocks/>
            </p:cNvGrpSpPr>
            <p:nvPr/>
          </p:nvGrpSpPr>
          <p:grpSpPr bwMode="auto">
            <a:xfrm>
              <a:off x="3048" y="2232"/>
              <a:ext cx="340" cy="289"/>
              <a:chOff x="2624" y="2592"/>
              <a:chExt cx="340" cy="289"/>
            </a:xfrm>
          </p:grpSpPr>
          <p:sp>
            <p:nvSpPr>
              <p:cNvPr id="102477" name="Freeform 103"/>
              <p:cNvSpPr>
                <a:spLocks/>
              </p:cNvSpPr>
              <p:nvPr/>
            </p:nvSpPr>
            <p:spPr bwMode="auto">
              <a:xfrm>
                <a:off x="2624" y="2592"/>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78" name="Freeform 104"/>
              <p:cNvSpPr>
                <a:spLocks/>
              </p:cNvSpPr>
              <p:nvPr/>
            </p:nvSpPr>
            <p:spPr bwMode="auto">
              <a:xfrm>
                <a:off x="2793" y="2592"/>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474" name="Rectangle 105"/>
            <p:cNvSpPr>
              <a:spLocks noChangeArrowheads="1"/>
            </p:cNvSpPr>
            <p:nvPr/>
          </p:nvSpPr>
          <p:spPr bwMode="auto">
            <a:xfrm>
              <a:off x="3033" y="2286"/>
              <a:ext cx="3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kumimoji="0" lang="en-US" altLang="zh-CN" sz="1600" b="1"/>
                <a:t>Mem</a:t>
              </a:r>
            </a:p>
          </p:txBody>
        </p:sp>
        <p:sp>
          <p:nvSpPr>
            <p:cNvPr id="102475" name="Line 106"/>
            <p:cNvSpPr>
              <a:spLocks noChangeShapeType="1"/>
            </p:cNvSpPr>
            <p:nvPr/>
          </p:nvSpPr>
          <p:spPr bwMode="auto">
            <a:xfrm>
              <a:off x="2937" y="1896"/>
              <a:ext cx="96" cy="432"/>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76" name="Oval 107"/>
            <p:cNvSpPr>
              <a:spLocks noChangeArrowheads="1"/>
            </p:cNvSpPr>
            <p:nvPr/>
          </p:nvSpPr>
          <p:spPr bwMode="auto">
            <a:xfrm>
              <a:off x="2169" y="2184"/>
              <a:ext cx="768" cy="384"/>
            </a:xfrm>
            <a:prstGeom prst="ellipse">
              <a:avLst/>
            </a:prstGeom>
            <a:solidFill>
              <a:schemeClr val="hlink"/>
            </a:solidFill>
            <a:ln w="12700">
              <a:solidFill>
                <a:schemeClr val="tx1"/>
              </a:solidFill>
              <a:round/>
              <a:headEnd/>
              <a:tailEnd/>
            </a:ln>
          </p:spPr>
          <p:txBody>
            <a:bodyPr wrap="none" anchor="ctr"/>
            <a:lstStyle/>
            <a:p>
              <a:pPr algn="ctr" eaLnBrk="0" hangingPunct="0"/>
              <a:r>
                <a:rPr kumimoji="0" lang="en-US" altLang="zh-CN" sz="1800">
                  <a:latin typeface="Arial" charset="0"/>
                </a:rPr>
                <a:t>Lost</a:t>
              </a:r>
            </a:p>
            <a:p>
              <a:pPr algn="ctr" eaLnBrk="0" hangingPunct="0"/>
              <a:r>
                <a:rPr kumimoji="0" lang="en-US" altLang="zh-CN" sz="1800">
                  <a:latin typeface="Arial" charset="0"/>
                </a:rPr>
                <a:t>potential</a:t>
              </a:r>
            </a:p>
          </p:txBody>
        </p:sp>
      </p:gr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58</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76931">
                                            <p:txEl>
                                              <p:pRg st="0" end="0"/>
                                            </p:txEl>
                                          </p:spTgt>
                                        </p:tgtEl>
                                        <p:attrNameLst>
                                          <p:attrName>style.visibility</p:attrName>
                                        </p:attrNameLst>
                                      </p:cBhvr>
                                      <p:to>
                                        <p:strVal val="visible"/>
                                      </p:to>
                                    </p:set>
                                    <p:anim calcmode="lin" valueType="num">
                                      <p:cBhvr additive="base">
                                        <p:cTn id="7" dur="500" fill="hold"/>
                                        <p:tgtEl>
                                          <p:spTgt spid="127693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769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76931">
                                            <p:txEl>
                                              <p:pRg st="1" end="1"/>
                                            </p:txEl>
                                          </p:spTgt>
                                        </p:tgtEl>
                                        <p:attrNameLst>
                                          <p:attrName>style.visibility</p:attrName>
                                        </p:attrNameLst>
                                      </p:cBhvr>
                                      <p:to>
                                        <p:strVal val="visible"/>
                                      </p:to>
                                    </p:set>
                                    <p:anim calcmode="lin" valueType="num">
                                      <p:cBhvr additive="base">
                                        <p:cTn id="13" dur="500" fill="hold"/>
                                        <p:tgtEl>
                                          <p:spTgt spid="127693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27693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6931"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A5D6072-2379-4680-9A08-7B75E6AE0F12}" type="datetime1">
              <a:rPr lang="zh-CN" altLang="en-US" sz="1400" smtClean="0"/>
              <a:t>2021/11/7</a:t>
            </a:fld>
            <a:endParaRPr lang="en-US" altLang="zh-CN" sz="1400" smtClean="0"/>
          </a:p>
        </p:txBody>
      </p:sp>
      <p:sp>
        <p:nvSpPr>
          <p:cNvPr id="10445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078283" name="Text Box 11"/>
          <p:cNvSpPr txBox="1">
            <a:spLocks noChangeArrowheads="1"/>
          </p:cNvSpPr>
          <p:nvPr/>
        </p:nvSpPr>
        <p:spPr bwMode="auto">
          <a:xfrm>
            <a:off x="179388" y="1268413"/>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a:solidFill>
                  <a:srgbClr val="FF3399"/>
                </a:solidFill>
                <a:latin typeface="宋体" pitchFamily="2" charset="-122"/>
              </a:rPr>
              <a:t>尽早判断转移是否产生，尽早生成转移目标地址</a:t>
            </a:r>
          </a:p>
        </p:txBody>
      </p:sp>
      <p:sp>
        <p:nvSpPr>
          <p:cNvPr id="1078284" name="Text Box 12"/>
          <p:cNvSpPr txBox="1">
            <a:spLocks noChangeArrowheads="1"/>
          </p:cNvSpPr>
          <p:nvPr/>
        </p:nvSpPr>
        <p:spPr bwMode="auto">
          <a:xfrm>
            <a:off x="228600" y="2348879"/>
            <a:ext cx="86868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latin typeface="宋体" pitchFamily="2" charset="-122"/>
              </a:rPr>
              <a:t>  </a:t>
            </a:r>
            <a:r>
              <a:rPr lang="zh-CN" altLang="en-US" sz="2800" b="1" dirty="0"/>
              <a:t>两者相结合，可减少因转移成功产生的停顿时间。</a:t>
            </a:r>
          </a:p>
          <a:p>
            <a:pPr eaLnBrk="1" hangingPunct="1"/>
            <a:r>
              <a:rPr lang="zh-CN" altLang="en-US" b="1" dirty="0"/>
              <a:t>例如对图</a:t>
            </a:r>
            <a:r>
              <a:rPr lang="en-US" altLang="zh-CN" b="1" dirty="0"/>
              <a:t>25</a:t>
            </a:r>
            <a:r>
              <a:rPr lang="zh-CN" altLang="en-US" b="1" dirty="0"/>
              <a:t>所示的流水线，可以将原来在</a:t>
            </a:r>
            <a:r>
              <a:rPr lang="en-US" altLang="zh-CN" b="1" dirty="0"/>
              <a:t>ME</a:t>
            </a:r>
            <a:r>
              <a:rPr lang="zh-CN" altLang="en-US" b="1" dirty="0"/>
              <a:t>段进行的目标地址的计算，以及当条件成立时将转移目标地址送往</a:t>
            </a:r>
            <a:r>
              <a:rPr lang="en-US" altLang="zh-CN" b="1" dirty="0"/>
              <a:t>PC</a:t>
            </a:r>
            <a:r>
              <a:rPr lang="zh-CN" altLang="en-US" b="1" dirty="0"/>
              <a:t>的动作提前到</a:t>
            </a:r>
            <a:r>
              <a:rPr lang="en-US" altLang="zh-CN" b="1" dirty="0"/>
              <a:t>ID</a:t>
            </a:r>
            <a:r>
              <a:rPr lang="zh-CN" altLang="en-US" b="1" dirty="0"/>
              <a:t>段完成。这样，可使因转移指令而造成的流水线的停顿</a:t>
            </a:r>
            <a:r>
              <a:rPr lang="en-US" altLang="zh-CN" b="1" dirty="0"/>
              <a:t>(</a:t>
            </a:r>
            <a:r>
              <a:rPr lang="zh-CN" altLang="en-US" b="1" dirty="0"/>
              <a:t>空操作</a:t>
            </a:r>
            <a:r>
              <a:rPr lang="en-US" altLang="zh-CN" b="1" dirty="0"/>
              <a:t>)</a:t>
            </a:r>
            <a:r>
              <a:rPr lang="zh-CN" altLang="en-US" b="1" dirty="0"/>
              <a:t>由</a:t>
            </a:r>
            <a:r>
              <a:rPr lang="en-US" altLang="zh-CN" b="1" dirty="0"/>
              <a:t>3</a:t>
            </a:r>
            <a:r>
              <a:rPr lang="zh-CN" altLang="en-US" b="1" dirty="0"/>
              <a:t>个时钟减少到</a:t>
            </a:r>
            <a:r>
              <a:rPr lang="en-US" altLang="zh-CN" b="1" dirty="0"/>
              <a:t>1</a:t>
            </a:r>
            <a:r>
              <a:rPr lang="zh-CN" altLang="en-US" b="1" dirty="0"/>
              <a:t>个</a:t>
            </a:r>
            <a:r>
              <a:rPr lang="zh-CN" altLang="en-US" dirty="0"/>
              <a:t> </a:t>
            </a:r>
          </a:p>
        </p:txBody>
      </p:sp>
      <p:graphicFrame>
        <p:nvGraphicFramePr>
          <p:cNvPr id="104455" name="Object 15">
            <a:hlinkClick r:id="" action="ppaction://ole?verb=0"/>
          </p:cNvPr>
          <p:cNvGraphicFramePr>
            <a:graphicFrameLocks noChangeAspect="1"/>
          </p:cNvGraphicFramePr>
          <p:nvPr>
            <p:extLst>
              <p:ext uri="{D42A27DB-BD31-4B8C-83A1-F6EECF244321}">
                <p14:modId xmlns:p14="http://schemas.microsoft.com/office/powerpoint/2010/main" val="4239338084"/>
              </p:ext>
            </p:extLst>
          </p:nvPr>
        </p:nvGraphicFramePr>
        <p:xfrm>
          <a:off x="7097489" y="5301208"/>
          <a:ext cx="1108075" cy="719138"/>
        </p:xfrm>
        <a:graphic>
          <a:graphicData uri="http://schemas.openxmlformats.org/presentationml/2006/ole">
            <mc:AlternateContent xmlns:mc="http://schemas.openxmlformats.org/markup-compatibility/2006">
              <mc:Choice xmlns:v="urn:schemas-microsoft-com:vml" Requires="v">
                <p:oleObj spid="_x0000_s104557" name="包装程序外壳对象" showAsIcon="1" r:id="rId3" imgW="1105200" imgH="711360" progId="Package">
                  <p:embed/>
                </p:oleObj>
              </mc:Choice>
              <mc:Fallback>
                <p:oleObj name="包装程序外壳对象" showAsIcon="1" r:id="rId3" imgW="1105200" imgH="711360" progId="Package">
                  <p:embed/>
                  <p:pic>
                    <p:nvPicPr>
                      <p:cNvPr id="0" name="Object 15"/>
                      <p:cNvPicPr>
                        <a:picLocks noChangeAspect="1" noChangeArrowheads="1"/>
                      </p:cNvPicPr>
                      <p:nvPr/>
                    </p:nvPicPr>
                    <p:blipFill>
                      <a:blip r:embed="rId4"/>
                      <a:srcRect/>
                      <a:stretch>
                        <a:fillRect/>
                      </a:stretch>
                    </p:blipFill>
                    <p:spPr bwMode="auto">
                      <a:xfrm>
                        <a:off x="7097489" y="5301208"/>
                        <a:ext cx="1108075"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56" name="Rectangle 16"/>
          <p:cNvSpPr>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4400">
                <a:solidFill>
                  <a:schemeClr val="tx2"/>
                </a:solidFill>
              </a:rPr>
              <a:t>Control Hazard –  #2 Predict</a:t>
            </a:r>
          </a:p>
        </p:txBody>
      </p:sp>
      <p:pic>
        <p:nvPicPr>
          <p:cNvPr id="10445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4329320"/>
            <a:ext cx="53435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Object 9"/>
          <p:cNvGraphicFramePr>
            <a:graphicFrameLocks noChangeAspect="1"/>
          </p:cNvGraphicFramePr>
          <p:nvPr>
            <p:extLst>
              <p:ext uri="{D42A27DB-BD31-4B8C-83A1-F6EECF244321}">
                <p14:modId xmlns:p14="http://schemas.microsoft.com/office/powerpoint/2010/main" val="4011039707"/>
              </p:ext>
            </p:extLst>
          </p:nvPr>
        </p:nvGraphicFramePr>
        <p:xfrm>
          <a:off x="324644" y="933450"/>
          <a:ext cx="8396287" cy="5543550"/>
        </p:xfrm>
        <a:graphic>
          <a:graphicData uri="http://schemas.openxmlformats.org/presentationml/2006/ole">
            <mc:AlternateContent xmlns:mc="http://schemas.openxmlformats.org/markup-compatibility/2006">
              <mc:Choice xmlns:v="urn:schemas-microsoft-com:vml" Requires="v">
                <p:oleObj spid="_x0000_s104558" r:id="rId6" imgW="10184473" imgH="5807012" progId="Visio.Drawing.11">
                  <p:embed/>
                </p:oleObj>
              </mc:Choice>
              <mc:Fallback>
                <p:oleObj r:id="rId6" imgW="10184473" imgH="580701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644" y="933450"/>
                        <a:ext cx="8396287" cy="5543550"/>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59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82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782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4455"/>
                                        </p:tgtEl>
                                        <p:attrNameLst>
                                          <p:attrName>style.visibility</p:attrName>
                                        </p:attrNameLst>
                                      </p:cBhvr>
                                      <p:to>
                                        <p:strVal val="visible"/>
                                      </p:to>
                                    </p:set>
                                    <p:anim calcmode="lin" valueType="num">
                                      <p:cBhvr additive="base">
                                        <p:cTn id="15" dur="500" fill="hold"/>
                                        <p:tgtEl>
                                          <p:spTgt spid="104455"/>
                                        </p:tgtEl>
                                        <p:attrNameLst>
                                          <p:attrName>ppt_x</p:attrName>
                                        </p:attrNameLst>
                                      </p:cBhvr>
                                      <p:tavLst>
                                        <p:tav tm="0">
                                          <p:val>
                                            <p:strVal val="#ppt_x"/>
                                          </p:val>
                                        </p:tav>
                                        <p:tav tm="100000">
                                          <p:val>
                                            <p:strVal val="#ppt_x"/>
                                          </p:val>
                                        </p:tav>
                                      </p:tavLst>
                                    </p:anim>
                                    <p:anim calcmode="lin" valueType="num">
                                      <p:cBhvr additive="base">
                                        <p:cTn id="16" dur="500" fill="hold"/>
                                        <p:tgtEl>
                                          <p:spTgt spid="10445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4459"/>
                                        </p:tgtEl>
                                        <p:attrNameLst>
                                          <p:attrName>style.visibility</p:attrName>
                                        </p:attrNameLst>
                                      </p:cBhvr>
                                      <p:to>
                                        <p:strVal val="visible"/>
                                      </p:to>
                                    </p:set>
                                    <p:anim calcmode="lin" valueType="num">
                                      <p:cBhvr additive="base">
                                        <p:cTn id="19" dur="500" fill="hold"/>
                                        <p:tgtEl>
                                          <p:spTgt spid="104459"/>
                                        </p:tgtEl>
                                        <p:attrNameLst>
                                          <p:attrName>ppt_x</p:attrName>
                                        </p:attrNameLst>
                                      </p:cBhvr>
                                      <p:tavLst>
                                        <p:tav tm="0">
                                          <p:val>
                                            <p:strVal val="#ppt_x"/>
                                          </p:val>
                                        </p:tav>
                                        <p:tav tm="100000">
                                          <p:val>
                                            <p:strVal val="#ppt_x"/>
                                          </p:val>
                                        </p:tav>
                                      </p:tavLst>
                                    </p:anim>
                                    <p:anim calcmode="lin" valueType="num">
                                      <p:cBhvr additive="base">
                                        <p:cTn id="20" dur="500" fill="hold"/>
                                        <p:tgtEl>
                                          <p:spTgt spid="1044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283" grpId="0" autoUpdateAnimBg="0"/>
      <p:bldP spid="107828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3318244-00F9-4231-B885-F5899C40100F}"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13315"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smtClean="0">
                <a:latin typeface="Times New Roman" panose="02020603050405020304" pitchFamily="18" charset="0"/>
              </a:rPr>
              <a:t>余腊生   版权所有，违者必究</a:t>
            </a:r>
            <a:endParaRPr lang="zh-CN" altLang="en-US" sz="1600" smtClean="0">
              <a:latin typeface="Times New Roman" panose="02020603050405020304" pitchFamily="18" charset="0"/>
            </a:endParaRPr>
          </a:p>
        </p:txBody>
      </p:sp>
      <p:sp>
        <p:nvSpPr>
          <p:cNvPr id="13317"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13318"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13321"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13322" name="Text Box 7"/>
          <p:cNvSpPr txBox="1">
            <a:spLocks noChangeArrowheads="1"/>
          </p:cNvSpPr>
          <p:nvPr/>
        </p:nvSpPr>
        <p:spPr bwMode="auto">
          <a:xfrm>
            <a:off x="684213" y="724868"/>
            <a:ext cx="40582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smtClean="0">
                <a:solidFill>
                  <a:srgbClr val="FF0000"/>
                </a:solidFill>
                <a:latin typeface="微软雅黑" panose="020B0503020204020204" pitchFamily="34" charset="-122"/>
                <a:ea typeface="微软雅黑" panose="020B0503020204020204" pitchFamily="34" charset="-122"/>
              </a:rPr>
              <a:t>类似的，指令流水线</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3323" name="Text Box 8"/>
          <p:cNvSpPr txBox="1">
            <a:spLocks noChangeArrowheads="1"/>
          </p:cNvSpPr>
          <p:nvPr/>
        </p:nvSpPr>
        <p:spPr bwMode="auto">
          <a:xfrm>
            <a:off x="611188" y="1412875"/>
            <a:ext cx="770413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000">
                <a:solidFill>
                  <a:schemeClr val="accent2"/>
                </a:solidFill>
                <a:latin typeface="Times New Roman" panose="02020603050405020304" pitchFamily="18" charset="0"/>
              </a:rPr>
              <a:t>        </a:t>
            </a:r>
            <a:r>
              <a:rPr lang="zh-CN" altLang="en-US" sz="2000">
                <a:solidFill>
                  <a:schemeClr val="accent2"/>
                </a:solidFill>
                <a:latin typeface="Times New Roman" panose="02020603050405020304" pitchFamily="18" charset="0"/>
              </a:rPr>
              <a:t>把指令的解释过程分解为“</a:t>
            </a:r>
            <a:r>
              <a:rPr lang="zh-CN" altLang="en-US" sz="2000">
                <a:solidFill>
                  <a:srgbClr val="FF0000"/>
                </a:solidFill>
                <a:latin typeface="Times New Roman" panose="02020603050405020304" pitchFamily="18" charset="0"/>
              </a:rPr>
              <a:t>分析</a:t>
            </a:r>
            <a:r>
              <a:rPr lang="zh-CN" altLang="en-US" sz="2000">
                <a:solidFill>
                  <a:schemeClr val="accent2"/>
                </a:solidFill>
                <a:latin typeface="Times New Roman" panose="02020603050405020304" pitchFamily="18" charset="0"/>
              </a:rPr>
              <a:t>”和“</a:t>
            </a:r>
            <a:r>
              <a:rPr lang="zh-CN" altLang="en-US" sz="2000">
                <a:solidFill>
                  <a:srgbClr val="FF0000"/>
                </a:solidFill>
                <a:latin typeface="Times New Roman" panose="02020603050405020304" pitchFamily="18" charset="0"/>
              </a:rPr>
              <a:t>执行</a:t>
            </a:r>
            <a:r>
              <a:rPr lang="zh-CN" altLang="en-US" sz="2000">
                <a:solidFill>
                  <a:schemeClr val="accent2"/>
                </a:solidFill>
                <a:latin typeface="Times New Roman" panose="02020603050405020304" pitchFamily="18" charset="0"/>
              </a:rPr>
              <a:t>”两个子过程，并让这两个子过程分别用独立的分析部件和执行部件来实现。</a:t>
            </a:r>
            <a:br>
              <a:rPr lang="zh-CN" altLang="en-US" sz="2000">
                <a:solidFill>
                  <a:schemeClr val="accent2"/>
                </a:solidFill>
                <a:latin typeface="Times New Roman" panose="02020603050405020304" pitchFamily="18" charset="0"/>
              </a:rPr>
            </a:br>
            <a:r>
              <a:rPr lang="zh-CN" altLang="en-US" sz="2000">
                <a:solidFill>
                  <a:schemeClr val="accent2"/>
                </a:solidFill>
                <a:latin typeface="Times New Roman" panose="02020603050405020304" pitchFamily="18" charset="0"/>
              </a:rPr>
              <a:t>　　理想情况：</a:t>
            </a:r>
            <a:r>
              <a:rPr lang="zh-CN" altLang="en-US" sz="2000">
                <a:solidFill>
                  <a:srgbClr val="FF0000"/>
                </a:solidFill>
                <a:latin typeface="Times New Roman" panose="02020603050405020304" pitchFamily="18" charset="0"/>
              </a:rPr>
              <a:t>速度提高一倍</a:t>
            </a:r>
          </a:p>
        </p:txBody>
      </p:sp>
      <p:sp>
        <p:nvSpPr>
          <p:cNvPr id="13324" name="Rectangle 12"/>
          <p:cNvSpPr>
            <a:spLocks noChangeArrowheads="1"/>
          </p:cNvSpPr>
          <p:nvPr/>
        </p:nvSpPr>
        <p:spPr bwMode="auto">
          <a:xfrm>
            <a:off x="684213" y="4797425"/>
            <a:ext cx="8459787"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FF0000"/>
              </a:buClr>
              <a:buSzPct val="80000"/>
              <a:buFont typeface="Wingdings" panose="05000000000000000000" pitchFamily="2" charset="2"/>
              <a:buChar char="l"/>
            </a:pPr>
            <a:r>
              <a:rPr lang="en-US" altLang="zh-CN" sz="2000" dirty="0">
                <a:solidFill>
                  <a:schemeClr val="accent2"/>
                </a:solidFill>
                <a:latin typeface="Times New Roman" panose="02020603050405020304" pitchFamily="18" charset="0"/>
              </a:rPr>
              <a:t> </a:t>
            </a:r>
            <a:r>
              <a:rPr lang="zh-CN" altLang="en-US" sz="2000" dirty="0">
                <a:solidFill>
                  <a:schemeClr val="accent2"/>
                </a:solidFill>
                <a:latin typeface="Times New Roman" panose="02020603050405020304" pitchFamily="18" charset="0"/>
              </a:rPr>
              <a:t>当分析部件完成上一条指令的“分析”后，就立即将之送入执行部件，</a:t>
            </a:r>
          </a:p>
          <a:p>
            <a:pPr>
              <a:buClr>
                <a:srgbClr val="FF0000"/>
              </a:buClr>
              <a:buSzPct val="80000"/>
              <a:buFont typeface="Wingdings" panose="05000000000000000000" pitchFamily="2" charset="2"/>
              <a:buNone/>
            </a:pPr>
            <a:r>
              <a:rPr lang="zh-CN" altLang="en-US" sz="2000" dirty="0">
                <a:solidFill>
                  <a:schemeClr val="accent2"/>
                </a:solidFill>
                <a:latin typeface="Times New Roman" panose="02020603050405020304" pitchFamily="18" charset="0"/>
              </a:rPr>
              <a:t>    同时分析部件可以开始处理下一条指令。</a:t>
            </a:r>
          </a:p>
          <a:p>
            <a:pPr>
              <a:buClr>
                <a:srgbClr val="FF0000"/>
              </a:buClr>
              <a:buSzPct val="80000"/>
              <a:buFont typeface="Wingdings" panose="05000000000000000000" pitchFamily="2" charset="2"/>
              <a:buChar char="l"/>
            </a:pPr>
            <a:r>
              <a:rPr lang="zh-CN" altLang="en-US" sz="2000" dirty="0">
                <a:solidFill>
                  <a:schemeClr val="accent2"/>
                </a:solidFill>
                <a:latin typeface="Times New Roman" panose="02020603050405020304" pitchFamily="18" charset="0"/>
              </a:rPr>
              <a:t> 虽然从执行一条指令的全过程来看，仍需要</a:t>
            </a:r>
            <a:r>
              <a:rPr lang="en-US" altLang="zh-CN" sz="2000" dirty="0">
                <a:solidFill>
                  <a:schemeClr val="accent2"/>
                </a:solidFill>
                <a:latin typeface="Times New Roman" panose="02020603050405020304" pitchFamily="18" charset="0"/>
              </a:rPr>
              <a:t>2∆t</a:t>
            </a:r>
            <a:r>
              <a:rPr lang="zh-CN" altLang="en-US" sz="2000" dirty="0">
                <a:solidFill>
                  <a:schemeClr val="accent2"/>
                </a:solidFill>
                <a:latin typeface="Times New Roman" panose="02020603050405020304" pitchFamily="18" charset="0"/>
              </a:rPr>
              <a:t>的时间，但从机器的</a:t>
            </a:r>
          </a:p>
          <a:p>
            <a:pPr>
              <a:buClr>
                <a:srgbClr val="FF0000"/>
              </a:buClr>
              <a:buSzPct val="80000"/>
              <a:buFont typeface="Wingdings" panose="05000000000000000000" pitchFamily="2" charset="2"/>
              <a:buNone/>
            </a:pPr>
            <a:r>
              <a:rPr lang="zh-CN" altLang="en-US" sz="2000" dirty="0">
                <a:solidFill>
                  <a:schemeClr val="accent2"/>
                </a:solidFill>
                <a:latin typeface="Times New Roman" panose="02020603050405020304" pitchFamily="18" charset="0"/>
              </a:rPr>
              <a:t>    输出端来看，却是每隔一个∆</a:t>
            </a:r>
            <a:r>
              <a:rPr lang="en-US" altLang="zh-CN" sz="2000" dirty="0">
                <a:solidFill>
                  <a:schemeClr val="accent2"/>
                </a:solidFill>
                <a:latin typeface="Times New Roman" panose="02020603050405020304" pitchFamily="18" charset="0"/>
              </a:rPr>
              <a:t>t</a:t>
            </a:r>
            <a:r>
              <a:rPr lang="zh-CN" altLang="en-US" sz="2000" dirty="0">
                <a:solidFill>
                  <a:schemeClr val="accent2"/>
                </a:solidFill>
                <a:latin typeface="Times New Roman" panose="02020603050405020304" pitchFamily="18" charset="0"/>
              </a:rPr>
              <a:t>就能给出一条指令的执行结果</a:t>
            </a:r>
            <a:r>
              <a:rPr lang="zh-CN" altLang="en-US" sz="2000" dirty="0" smtClean="0">
                <a:solidFill>
                  <a:schemeClr val="accent2"/>
                </a:solidFill>
                <a:latin typeface="Times New Roman" panose="02020603050405020304" pitchFamily="18" charset="0"/>
              </a:rPr>
              <a:t>。</a:t>
            </a:r>
            <a:r>
              <a:rPr lang="en-US" altLang="zh-CN" sz="2000" dirty="0" smtClean="0">
                <a:solidFill>
                  <a:srgbClr val="FF0000"/>
                </a:solidFill>
                <a:latin typeface="Times New Roman" panose="02020603050405020304" pitchFamily="18" charset="0"/>
              </a:rPr>
              <a:t>CPI</a:t>
            </a:r>
            <a:endParaRPr lang="zh-CN" altLang="en-US" sz="2000" dirty="0">
              <a:solidFill>
                <a:schemeClr val="accent2"/>
              </a:solidFill>
              <a:latin typeface="Times New Roman" panose="02020603050405020304" pitchFamily="18" charset="0"/>
            </a:endParaRPr>
          </a:p>
        </p:txBody>
      </p:sp>
      <p:graphicFrame>
        <p:nvGraphicFramePr>
          <p:cNvPr id="13325" name="Object 14"/>
          <p:cNvGraphicFramePr>
            <a:graphicFrameLocks noChangeAspect="1"/>
          </p:cNvGraphicFramePr>
          <p:nvPr/>
        </p:nvGraphicFramePr>
        <p:xfrm>
          <a:off x="971550" y="2636838"/>
          <a:ext cx="7251700" cy="2011362"/>
        </p:xfrm>
        <a:graphic>
          <a:graphicData uri="http://schemas.openxmlformats.org/presentationml/2006/ole">
            <mc:AlternateContent xmlns:mc="http://schemas.openxmlformats.org/markup-compatibility/2006">
              <mc:Choice xmlns:v="urn:schemas-microsoft-com:vml" Requires="v">
                <p:oleObj spid="_x0000_s324652" r:id="rId3" imgW="6043955" imgH="1676095" progId="Visio.Drawing.11">
                  <p:embed/>
                </p:oleObj>
              </mc:Choice>
              <mc:Fallback>
                <p:oleObj r:id="rId3" imgW="6043955" imgH="16760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636838"/>
                        <a:ext cx="7251700" cy="2011362"/>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6</a:t>
            </a:fld>
            <a:endParaRPr lang="en-US" altLang="zh-CN" dirty="0"/>
          </a:p>
        </p:txBody>
      </p:sp>
    </p:spTree>
    <p:extLst>
      <p:ext uri="{BB962C8B-B14F-4D97-AF65-F5344CB8AC3E}">
        <p14:creationId xmlns:p14="http://schemas.microsoft.com/office/powerpoint/2010/main" val="46071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24"/>
                                        </p:tgtEl>
                                        <p:attrNameLst>
                                          <p:attrName>style.visibility</p:attrName>
                                        </p:attrNameLst>
                                      </p:cBhvr>
                                      <p:to>
                                        <p:strVal val="visible"/>
                                      </p:to>
                                    </p:set>
                                    <p:anim calcmode="lin" valueType="num">
                                      <p:cBhvr additive="base">
                                        <p:cTn id="7" dur="500" fill="hold"/>
                                        <p:tgtEl>
                                          <p:spTgt spid="13324"/>
                                        </p:tgtEl>
                                        <p:attrNameLst>
                                          <p:attrName>ppt_x</p:attrName>
                                        </p:attrNameLst>
                                      </p:cBhvr>
                                      <p:tavLst>
                                        <p:tav tm="0">
                                          <p:val>
                                            <p:strVal val="#ppt_x"/>
                                          </p:val>
                                        </p:tav>
                                        <p:tav tm="100000">
                                          <p:val>
                                            <p:strVal val="#ppt_x"/>
                                          </p:val>
                                        </p:tav>
                                      </p:tavLst>
                                    </p:anim>
                                    <p:anim calcmode="lin" valueType="num">
                                      <p:cBhvr additive="base">
                                        <p:cTn id="8" dur="500" fill="hold"/>
                                        <p:tgtEl>
                                          <p:spTgt spid="13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760D9E4-19FF-49C5-AB34-538D8114104E}" type="datetime1">
              <a:rPr lang="zh-CN" altLang="en-US" sz="1400" smtClean="0"/>
              <a:t>2021/11/7</a:t>
            </a:fld>
            <a:endParaRPr lang="en-US" altLang="zh-CN" sz="1400" smtClean="0"/>
          </a:p>
        </p:txBody>
      </p:sp>
      <p:sp>
        <p:nvSpPr>
          <p:cNvPr id="10854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381378" name="Text Box 2"/>
          <p:cNvSpPr txBox="1">
            <a:spLocks noChangeArrowheads="1"/>
          </p:cNvSpPr>
          <p:nvPr/>
        </p:nvSpPr>
        <p:spPr bwMode="auto">
          <a:xfrm>
            <a:off x="0" y="620713"/>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a:solidFill>
                  <a:srgbClr val="FF3399"/>
                </a:solidFill>
                <a:latin typeface="宋体" pitchFamily="2" charset="-122"/>
              </a:rPr>
              <a:t>加快和提前形成条件码</a:t>
            </a:r>
          </a:p>
        </p:txBody>
      </p:sp>
      <p:sp>
        <p:nvSpPr>
          <p:cNvPr id="1381379" name="Text Box 3"/>
          <p:cNvSpPr txBox="1">
            <a:spLocks noChangeArrowheads="1"/>
          </p:cNvSpPr>
          <p:nvPr/>
        </p:nvSpPr>
        <p:spPr bwMode="auto">
          <a:xfrm>
            <a:off x="0" y="1222375"/>
            <a:ext cx="86868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对转移指令的条件码，部分可提前生成；</a:t>
            </a:r>
          </a:p>
          <a:p>
            <a:pPr eaLnBrk="1" hangingPunct="1"/>
            <a:r>
              <a:rPr lang="zh-CN" altLang="en-US" sz="2800" dirty="0">
                <a:latin typeface="微软雅黑" panose="020B0503020204020204" pitchFamily="34" charset="-122"/>
                <a:ea typeface="微软雅黑" panose="020B0503020204020204" pitchFamily="34" charset="-122"/>
              </a:rPr>
              <a:t>  加快循环内条件码形成。</a:t>
            </a:r>
          </a:p>
          <a:p>
            <a:pPr eaLnBrk="1" hangingPunct="1"/>
            <a:endParaRPr lang="zh-CN" altLang="en-US" sz="2800"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对一般条件转移指令，转移条件码是由上一条运算型指令产生的。对于大多数运算类指令，可以在实际运算之前或运算中间就能产生条件码，不必等到运算结束后。</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    例如乘法或除法指令，两个源操作数符号相同，结果为正，符号相反，结果为负；两个源操作数中有一个为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，则乘积为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；被除数为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，则商为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；除数为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，则除法结果溢出。因此，只要比较两个操作数的符号或阶码，就能确定运算结果的正负号，是否为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，是否溢出。对加减法来说，运算结果的正负号，是否为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，是否溢出，也能提前得知。 </a:t>
            </a: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60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13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81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1378" grpId="0" autoUpdateAnimBg="0"/>
      <p:bldP spid="1381379"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7905FEB3-F372-49F9-B183-9B8080035B9C}" type="datetime1">
              <a:rPr lang="zh-CN" altLang="en-US" smtClean="0"/>
              <a:t>2021/11/7</a:t>
            </a:fld>
            <a:endParaRPr lang="en-US" altLang="zh-CN" dirty="0"/>
          </a:p>
        </p:txBody>
      </p:sp>
      <p:sp>
        <p:nvSpPr>
          <p:cNvPr id="3" name="页脚占位符 2"/>
          <p:cNvSpPr>
            <a:spLocks noGrp="1"/>
          </p:cNvSpPr>
          <p:nvPr>
            <p:ph type="ftr" sz="quarter" idx="11"/>
          </p:nvPr>
        </p:nvSpPr>
        <p:spPr/>
        <p:txBody>
          <a:bodyPr/>
          <a:lstStyle/>
          <a:p>
            <a:pPr>
              <a:defRPr/>
            </a:pPr>
            <a:r>
              <a:rPr lang="zh-CN" altLang="en-US" smtClean="0"/>
              <a:t>余腊生   版权所有，违者必究</a:t>
            </a:r>
            <a:endParaRPr lang="zh-CN" altLang="en-US"/>
          </a:p>
        </p:txBody>
      </p:sp>
      <p:sp>
        <p:nvSpPr>
          <p:cNvPr id="5" name="矩形 4"/>
          <p:cNvSpPr/>
          <p:nvPr/>
        </p:nvSpPr>
        <p:spPr>
          <a:xfrm>
            <a:off x="122312" y="1340768"/>
            <a:ext cx="4572000" cy="4291688"/>
          </a:xfrm>
          <a:prstGeom prst="rect">
            <a:avLst/>
          </a:prstGeom>
        </p:spPr>
        <p:txBody>
          <a:bodyPr>
            <a:spAutoFit/>
          </a:bodyPr>
          <a:lstStyle/>
          <a:p>
            <a:pPr eaLnBrk="1" hangingPunct="1">
              <a:lnSpc>
                <a:spcPts val="3300"/>
              </a:lnSpc>
              <a:buFontTx/>
              <a:buNone/>
            </a:pPr>
            <a:r>
              <a:rPr lang="zh-CN" altLang="en-US" dirty="0">
                <a:latin typeface="微软雅黑" panose="020B0503020204020204" pitchFamily="34" charset="-122"/>
                <a:ea typeface="微软雅黑" panose="020B0503020204020204" pitchFamily="34" charset="-122"/>
              </a:rPr>
              <a:t>预测分支失败</a:t>
            </a:r>
          </a:p>
          <a:p>
            <a:pPr lvl="1" eaLnBrk="1" hangingPunct="1">
              <a:lnSpc>
                <a:spcPts val="3300"/>
              </a:lnSpc>
              <a:buClr>
                <a:srgbClr val="FF0000"/>
              </a:buClr>
              <a:buSzPct val="80000"/>
              <a:buFont typeface="Wingdings" panose="05000000000000000000" pitchFamily="2" charset="2"/>
              <a:buChar char="l"/>
            </a:pPr>
            <a:r>
              <a:rPr lang="zh-CN" altLang="en-US" dirty="0">
                <a:solidFill>
                  <a:schemeClr val="accent2"/>
                </a:solidFill>
                <a:latin typeface="微软雅黑" panose="020B0503020204020204" pitchFamily="34" charset="-122"/>
                <a:ea typeface="微软雅黑" panose="020B0503020204020204" pitchFamily="34" charset="-122"/>
              </a:rPr>
              <a:t>流水线继续照常流动，就像没发生什么似的。</a:t>
            </a:r>
          </a:p>
          <a:p>
            <a:pPr lvl="1" eaLnBrk="1" hangingPunct="1">
              <a:lnSpc>
                <a:spcPts val="3300"/>
              </a:lnSpc>
              <a:buClr>
                <a:srgbClr val="FF0000"/>
              </a:buClr>
              <a:buSzPct val="80000"/>
              <a:buFont typeface="Wingdings" panose="05000000000000000000" pitchFamily="2" charset="2"/>
              <a:buChar char="l"/>
            </a:pPr>
            <a:r>
              <a:rPr lang="zh-CN" altLang="en-US" dirty="0">
                <a:solidFill>
                  <a:schemeClr val="accent2"/>
                </a:solidFill>
                <a:latin typeface="微软雅黑" panose="020B0503020204020204" pitchFamily="34" charset="-122"/>
                <a:ea typeface="微软雅黑" panose="020B0503020204020204" pitchFamily="34" charset="-122"/>
              </a:rPr>
              <a:t>在知道分支结果之前，分支指令后的指令不能</a:t>
            </a:r>
          </a:p>
          <a:p>
            <a:pPr lvl="1" eaLnBrk="1" hangingPunct="1">
              <a:lnSpc>
                <a:spcPts val="3300"/>
              </a:lnSpc>
              <a:buClr>
                <a:srgbClr val="FF0000"/>
              </a:buClr>
              <a:buSzPct val="80000"/>
              <a:buFont typeface="Wingdings" panose="05000000000000000000" pitchFamily="2" charset="2"/>
              <a:buNone/>
            </a:pPr>
            <a:r>
              <a:rPr lang="zh-CN" altLang="en-US" dirty="0">
                <a:solidFill>
                  <a:schemeClr val="accent2"/>
                </a:solidFill>
                <a:latin typeface="微软雅黑" panose="020B0503020204020204" pitchFamily="34" charset="-122"/>
                <a:ea typeface="微软雅黑" panose="020B0503020204020204" pitchFamily="34" charset="-122"/>
              </a:rPr>
              <a:t>     改变机器状态，或者改变了之后能够回退。</a:t>
            </a:r>
          </a:p>
          <a:p>
            <a:pPr lvl="1" eaLnBrk="1" hangingPunct="1">
              <a:lnSpc>
                <a:spcPts val="3300"/>
              </a:lnSpc>
              <a:buClr>
                <a:srgbClr val="FF0000"/>
              </a:buClr>
              <a:buSzPct val="80000"/>
              <a:buFont typeface="Wingdings" panose="05000000000000000000" pitchFamily="2" charset="2"/>
              <a:buChar char="l"/>
            </a:pPr>
            <a:r>
              <a:rPr lang="zh-CN" altLang="en-US" dirty="0">
                <a:solidFill>
                  <a:schemeClr val="accent2"/>
                </a:solidFill>
                <a:latin typeface="微软雅黑" panose="020B0503020204020204" pitchFamily="34" charset="-122"/>
                <a:ea typeface="微软雅黑" panose="020B0503020204020204" pitchFamily="34" charset="-122"/>
              </a:rPr>
              <a:t>若分支失败，则照常执行；否则，从转移目标</a:t>
            </a:r>
          </a:p>
          <a:p>
            <a:pPr lvl="1" eaLnBrk="1" hangingPunct="1">
              <a:lnSpc>
                <a:spcPts val="3300"/>
              </a:lnSpc>
              <a:buClr>
                <a:srgbClr val="FF0000"/>
              </a:buClr>
              <a:buSzPct val="80000"/>
              <a:buFont typeface="Wingdings" panose="05000000000000000000" pitchFamily="2" charset="2"/>
              <a:buNone/>
            </a:pPr>
            <a:r>
              <a:rPr lang="zh-CN" altLang="en-US" dirty="0">
                <a:solidFill>
                  <a:schemeClr val="accent2"/>
                </a:solidFill>
                <a:latin typeface="微软雅黑" panose="020B0503020204020204" pitchFamily="34" charset="-122"/>
                <a:ea typeface="微软雅黑" panose="020B0503020204020204" pitchFamily="34" charset="-122"/>
              </a:rPr>
              <a:t>     处开始取指令执行。</a:t>
            </a:r>
          </a:p>
        </p:txBody>
      </p:sp>
      <p:sp>
        <p:nvSpPr>
          <p:cNvPr id="6" name="矩形 5"/>
          <p:cNvSpPr/>
          <p:nvPr/>
        </p:nvSpPr>
        <p:spPr>
          <a:xfrm>
            <a:off x="4680520" y="1288697"/>
            <a:ext cx="4572000" cy="3868495"/>
          </a:xfrm>
          <a:prstGeom prst="rect">
            <a:avLst/>
          </a:prstGeom>
        </p:spPr>
        <p:txBody>
          <a:bodyPr>
            <a:spAutoFit/>
          </a:bodyPr>
          <a:lstStyle/>
          <a:p>
            <a:pPr eaLnBrk="1" hangingPunct="1">
              <a:lnSpc>
                <a:spcPts val="3300"/>
              </a:lnSpc>
              <a:spcBef>
                <a:spcPct val="50000"/>
              </a:spcBef>
              <a:buFontTx/>
              <a:buNone/>
            </a:pPr>
            <a:r>
              <a:rPr lang="zh-CN" altLang="en-US" dirty="0">
                <a:latin typeface="微软雅黑" panose="020B0503020204020204" pitchFamily="34" charset="-122"/>
                <a:ea typeface="微软雅黑" panose="020B0503020204020204" pitchFamily="34" charset="-122"/>
              </a:rPr>
              <a:t>预测分支成功</a:t>
            </a:r>
          </a:p>
          <a:p>
            <a:pPr lvl="1">
              <a:lnSpc>
                <a:spcPts val="3300"/>
              </a:lnSpc>
              <a:buClr>
                <a:srgbClr val="FF0000"/>
              </a:buClr>
              <a:buSzPct val="80000"/>
              <a:buFont typeface="Wingdings" panose="05000000000000000000" pitchFamily="2" charset="2"/>
              <a:buChar char="l"/>
            </a:pPr>
            <a:r>
              <a:rPr lang="zh-CN" altLang="en-US" dirty="0">
                <a:solidFill>
                  <a:schemeClr val="accent2"/>
                </a:solidFill>
                <a:latin typeface="微软雅黑" panose="020B0503020204020204" pitchFamily="34" charset="-122"/>
                <a:ea typeface="微软雅黑" panose="020B0503020204020204" pitchFamily="34" charset="-122"/>
              </a:rPr>
              <a:t> 假设分支转移成功，并开始从分支目标地址</a:t>
            </a:r>
            <a:r>
              <a:rPr lang="zh-CN" altLang="en-US" dirty="0" smtClean="0">
                <a:solidFill>
                  <a:schemeClr val="accent2"/>
                </a:solidFill>
                <a:latin typeface="微软雅黑" panose="020B0503020204020204" pitchFamily="34" charset="-122"/>
                <a:ea typeface="微软雅黑" panose="020B0503020204020204" pitchFamily="34" charset="-122"/>
              </a:rPr>
              <a:t>处取</a:t>
            </a:r>
            <a:r>
              <a:rPr lang="zh-CN" altLang="en-US" dirty="0">
                <a:solidFill>
                  <a:schemeClr val="accent2"/>
                </a:solidFill>
                <a:latin typeface="微软雅黑" panose="020B0503020204020204" pitchFamily="34" charset="-122"/>
                <a:ea typeface="微软雅黑" panose="020B0503020204020204" pitchFamily="34" charset="-122"/>
              </a:rPr>
              <a:t>指令执行。</a:t>
            </a:r>
          </a:p>
          <a:p>
            <a:pPr lvl="1">
              <a:lnSpc>
                <a:spcPts val="3300"/>
              </a:lnSpc>
              <a:buClr>
                <a:srgbClr val="FF0000"/>
              </a:buClr>
              <a:buSzPct val="80000"/>
              <a:buFont typeface="Wingdings" panose="05000000000000000000" pitchFamily="2" charset="2"/>
              <a:buChar char="l"/>
            </a:pPr>
            <a:r>
              <a:rPr lang="zh-CN" altLang="en-US" dirty="0">
                <a:solidFill>
                  <a:schemeClr val="accent2"/>
                </a:solidFill>
                <a:latin typeface="微软雅黑" panose="020B0503020204020204" pitchFamily="34" charset="-122"/>
                <a:ea typeface="微软雅黑" panose="020B0503020204020204" pitchFamily="34" charset="-122"/>
              </a:rPr>
              <a:t> 起作用的前题：先知道分支目标地址，后</a:t>
            </a:r>
            <a:r>
              <a:rPr lang="zh-CN" altLang="en-US" dirty="0" smtClean="0">
                <a:solidFill>
                  <a:schemeClr val="accent2"/>
                </a:solidFill>
                <a:latin typeface="微软雅黑" panose="020B0503020204020204" pitchFamily="34" charset="-122"/>
                <a:ea typeface="微软雅黑" panose="020B0503020204020204" pitchFamily="34" charset="-122"/>
              </a:rPr>
              <a:t>知道分支</a:t>
            </a:r>
            <a:r>
              <a:rPr lang="zh-CN" altLang="en-US" dirty="0">
                <a:solidFill>
                  <a:schemeClr val="accent2"/>
                </a:solidFill>
                <a:latin typeface="微软雅黑" panose="020B0503020204020204" pitchFamily="34" charset="-122"/>
                <a:ea typeface="微软雅黑" panose="020B0503020204020204" pitchFamily="34" charset="-122"/>
              </a:rPr>
              <a:t>是否成功。</a:t>
            </a:r>
          </a:p>
          <a:p>
            <a:pPr lvl="1">
              <a:lnSpc>
                <a:spcPts val="3300"/>
              </a:lnSpc>
              <a:buClr>
                <a:srgbClr val="FF0000"/>
              </a:buClr>
              <a:buSzPct val="80000"/>
              <a:buFont typeface="Wingdings" panose="05000000000000000000" pitchFamily="2" charset="2"/>
              <a:buChar char="l"/>
            </a:pPr>
            <a:r>
              <a:rPr lang="zh-CN" altLang="en-US" dirty="0">
                <a:solidFill>
                  <a:schemeClr val="accent2"/>
                </a:solidFill>
                <a:latin typeface="微软雅黑" panose="020B0503020204020204" pitchFamily="34" charset="-122"/>
                <a:ea typeface="微软雅黑" panose="020B0503020204020204" pitchFamily="34" charset="-122"/>
              </a:rPr>
              <a:t> 对</a:t>
            </a:r>
            <a:r>
              <a:rPr lang="en-US" altLang="zh-CN" dirty="0">
                <a:solidFill>
                  <a:schemeClr val="accent2"/>
                </a:solidFill>
                <a:latin typeface="微软雅黑" panose="020B0503020204020204" pitchFamily="34" charset="-122"/>
                <a:ea typeface="微软雅黑" panose="020B0503020204020204" pitchFamily="34" charset="-122"/>
              </a:rPr>
              <a:t>MIPS</a:t>
            </a:r>
            <a:r>
              <a:rPr lang="zh-CN" altLang="en-US" dirty="0">
                <a:solidFill>
                  <a:schemeClr val="accent2"/>
                </a:solidFill>
                <a:latin typeface="微软雅黑" panose="020B0503020204020204" pitchFamily="34" charset="-122"/>
                <a:ea typeface="微软雅黑" panose="020B0503020204020204" pitchFamily="34" charset="-122"/>
              </a:rPr>
              <a:t>流水线没有任何好处。</a:t>
            </a:r>
          </a:p>
        </p:txBody>
      </p:sp>
      <p:sp>
        <p:nvSpPr>
          <p:cNvPr id="7" name="灯片编号占位符 6"/>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61</a:t>
            </a:fld>
            <a:endParaRPr lang="en-US" altLang="zh-CN" dirty="0"/>
          </a:p>
        </p:txBody>
      </p:sp>
    </p:spTree>
    <p:extLst>
      <p:ext uri="{BB962C8B-B14F-4D97-AF65-F5344CB8AC3E}">
        <p14:creationId xmlns:p14="http://schemas.microsoft.com/office/powerpoint/2010/main" val="13610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F8DEA56-1274-4417-BA6F-26BD06654021}" type="datetime1">
              <a:rPr lang="zh-CN" altLang="en-US" sz="1400" smtClean="0"/>
              <a:t>2021/11/7</a:t>
            </a:fld>
            <a:endParaRPr lang="en-US" altLang="zh-CN" sz="1400" smtClean="0"/>
          </a:p>
        </p:txBody>
      </p:sp>
      <p:sp>
        <p:nvSpPr>
          <p:cNvPr id="10957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382402" name="Text Box 2"/>
          <p:cNvSpPr txBox="1">
            <a:spLocks noChangeArrowheads="1"/>
          </p:cNvSpPr>
          <p:nvPr/>
        </p:nvSpPr>
        <p:spPr bwMode="auto">
          <a:xfrm>
            <a:off x="0" y="981075"/>
            <a:ext cx="8686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硬件上设置两个指令缓冲栈</a:t>
            </a:r>
            <a:br>
              <a:rPr lang="zh-CN" altLang="en-US" b="1"/>
            </a:br>
            <a:endParaRPr lang="zh-CN" altLang="en-US" sz="2800" b="1">
              <a:solidFill>
                <a:srgbClr val="FF3399"/>
              </a:solidFill>
              <a:latin typeface="宋体" pitchFamily="2" charset="-122"/>
            </a:endParaRPr>
          </a:p>
        </p:txBody>
      </p:sp>
      <p:sp>
        <p:nvSpPr>
          <p:cNvPr id="1382403" name="Text Box 3"/>
          <p:cNvSpPr txBox="1">
            <a:spLocks noChangeArrowheads="1"/>
          </p:cNvSpPr>
          <p:nvPr/>
        </p:nvSpPr>
        <p:spPr bwMode="auto">
          <a:xfrm>
            <a:off x="0" y="1628775"/>
            <a:ext cx="86868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当指令分析器分析到条件转移指令时，指令缓冲栈</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按照转移不成功的方向预取指令，指令缓冲栈</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按照转移成功的方向预取指令。当指令执行部件产生转移条件码时，如果转移不成功，则分析指令缓冲栈</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中的指令；如果转移成功，则分析指令缓冲栈</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中的指令，如图</a:t>
            </a:r>
            <a:r>
              <a:rPr lang="en-US" altLang="zh-CN" dirty="0">
                <a:latin typeface="微软雅黑" panose="020B0503020204020204" pitchFamily="34" charset="-122"/>
                <a:ea typeface="微软雅黑" panose="020B0503020204020204" pitchFamily="34" charset="-122"/>
              </a:rPr>
              <a:t>26(a)</a:t>
            </a:r>
            <a:r>
              <a:rPr lang="zh-CN" altLang="en-US" dirty="0">
                <a:latin typeface="微软雅黑" panose="020B0503020204020204" pitchFamily="34" charset="-122"/>
                <a:ea typeface="微软雅黑" panose="020B0503020204020204" pitchFamily="34" charset="-122"/>
              </a:rPr>
              <a:t>所示。</a:t>
            </a:r>
            <a:endParaRPr lang="zh-CN" altLang="en-US" dirty="0">
              <a:latin typeface="微软雅黑" panose="020B0503020204020204" pitchFamily="34" charset="-122"/>
              <a:ea typeface="微软雅黑" panose="020B0503020204020204" pitchFamily="34" charset="-122"/>
              <a:hlinkClick r:id="rId3" action="ppaction://hlinkfile"/>
            </a:endParaRPr>
          </a:p>
          <a:p>
            <a:pPr eaLnBrk="1" hangingPunct="1"/>
            <a:r>
              <a:rPr lang="zh-CN" altLang="en-US" dirty="0">
                <a:latin typeface="微软雅黑" panose="020B0503020204020204" pitchFamily="34" charset="-122"/>
                <a:ea typeface="微软雅黑" panose="020B0503020204020204" pitchFamily="34" charset="-122"/>
                <a:hlinkClick r:id="rId3" action="ppaction://hlinkfile"/>
              </a:rPr>
              <a:t> </a:t>
            </a:r>
            <a:endParaRPr lang="zh-CN" altLang="en-US"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pPr eaLnBrk="1" hangingPunct="1"/>
            <a:endParaRPr lang="en-US" altLang="zh-CN" dirty="0">
              <a:latin typeface="微软雅黑" panose="020B0503020204020204" pitchFamily="34" charset="-122"/>
              <a:ea typeface="微软雅黑" panose="020B0503020204020204" pitchFamily="34" charset="-122"/>
            </a:endParaRPr>
          </a:p>
        </p:txBody>
      </p:sp>
      <p:graphicFrame>
        <p:nvGraphicFramePr>
          <p:cNvPr id="109575" name="Object 4">
            <a:hlinkClick r:id="" action="ppaction://ole?verb=0"/>
          </p:cNvPr>
          <p:cNvGraphicFramePr>
            <a:graphicFrameLocks noChangeAspect="1"/>
          </p:cNvGraphicFramePr>
          <p:nvPr>
            <p:extLst>
              <p:ext uri="{D42A27DB-BD31-4B8C-83A1-F6EECF244321}">
                <p14:modId xmlns:p14="http://schemas.microsoft.com/office/powerpoint/2010/main" val="414831808"/>
              </p:ext>
            </p:extLst>
          </p:nvPr>
        </p:nvGraphicFramePr>
        <p:xfrm>
          <a:off x="6684962" y="4237260"/>
          <a:ext cx="1108075" cy="1023937"/>
        </p:xfrm>
        <a:graphic>
          <a:graphicData uri="http://schemas.openxmlformats.org/presentationml/2006/ole">
            <mc:AlternateContent xmlns:mc="http://schemas.openxmlformats.org/markup-compatibility/2006">
              <mc:Choice xmlns:v="urn:schemas-microsoft-com:vml" Requires="v">
                <p:oleObj spid="_x0000_s109655" name="包装程序外壳对象" showAsIcon="1" r:id="rId4" imgW="1105200" imgH="711360" progId="Package">
                  <p:embed/>
                </p:oleObj>
              </mc:Choice>
              <mc:Fallback>
                <p:oleObj name="包装程序外壳对象" showAsIcon="1" r:id="rId4" imgW="1105200" imgH="711360" progId="Package">
                  <p:embed/>
                  <p:pic>
                    <p:nvPicPr>
                      <p:cNvPr id="0" name="Object 4"/>
                      <p:cNvPicPr>
                        <a:picLocks noChangeAspect="1" noChangeArrowheads="1"/>
                      </p:cNvPicPr>
                      <p:nvPr/>
                    </p:nvPicPr>
                    <p:blipFill>
                      <a:blip r:embed="rId5"/>
                      <a:srcRect/>
                      <a:stretch>
                        <a:fillRect/>
                      </a:stretch>
                    </p:blipFill>
                    <p:spPr bwMode="auto">
                      <a:xfrm>
                        <a:off x="6684962" y="4237260"/>
                        <a:ext cx="1108075" cy="102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6" name="Rectangle 5"/>
          <p:cNvSpPr>
            <a:spLocks noChangeArrowheads="1"/>
          </p:cNvSpPr>
          <p:nvPr/>
        </p:nvSpPr>
        <p:spPr bwMode="auto">
          <a:xfrm>
            <a:off x="381000" y="0"/>
            <a:ext cx="853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4400">
                <a:solidFill>
                  <a:schemeClr val="tx2"/>
                </a:solidFill>
              </a:rPr>
              <a:t>Control Hazard - #3 Double buffer </a:t>
            </a:r>
          </a:p>
        </p:txBody>
      </p:sp>
      <p:pic>
        <p:nvPicPr>
          <p:cNvPr id="10957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203" y="3909218"/>
            <a:ext cx="5133923" cy="168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62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24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09579"/>
                                        </p:tgtEl>
                                        <p:attrNameLst>
                                          <p:attrName>style.visibility</p:attrName>
                                        </p:attrNameLst>
                                      </p:cBhvr>
                                      <p:to>
                                        <p:strVal val="visible"/>
                                      </p:to>
                                    </p:set>
                                    <p:anim calcmode="lin" valueType="num">
                                      <p:cBhvr additive="base">
                                        <p:cTn id="11" dur="500" fill="hold"/>
                                        <p:tgtEl>
                                          <p:spTgt spid="109579"/>
                                        </p:tgtEl>
                                        <p:attrNameLst>
                                          <p:attrName>ppt_x</p:attrName>
                                        </p:attrNameLst>
                                      </p:cBhvr>
                                      <p:tavLst>
                                        <p:tav tm="0">
                                          <p:val>
                                            <p:strVal val="#ppt_x"/>
                                          </p:val>
                                        </p:tav>
                                        <p:tav tm="100000">
                                          <p:val>
                                            <p:strVal val="#ppt_x"/>
                                          </p:val>
                                        </p:tav>
                                      </p:tavLst>
                                    </p:anim>
                                    <p:anim calcmode="lin" valueType="num">
                                      <p:cBhvr additive="base">
                                        <p:cTn id="12" dur="500" fill="hold"/>
                                        <p:tgtEl>
                                          <p:spTgt spid="10957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9575"/>
                                        </p:tgtEl>
                                        <p:attrNameLst>
                                          <p:attrName>style.visibility</p:attrName>
                                        </p:attrNameLst>
                                      </p:cBhvr>
                                      <p:to>
                                        <p:strVal val="visible"/>
                                      </p:to>
                                    </p:set>
                                    <p:anim calcmode="lin" valueType="num">
                                      <p:cBhvr additive="base">
                                        <p:cTn id="15" dur="500" fill="hold"/>
                                        <p:tgtEl>
                                          <p:spTgt spid="109575"/>
                                        </p:tgtEl>
                                        <p:attrNameLst>
                                          <p:attrName>ppt_x</p:attrName>
                                        </p:attrNameLst>
                                      </p:cBhvr>
                                      <p:tavLst>
                                        <p:tav tm="0">
                                          <p:val>
                                            <p:strVal val="#ppt_x"/>
                                          </p:val>
                                        </p:tav>
                                        <p:tav tm="100000">
                                          <p:val>
                                            <p:strVal val="#ppt_x"/>
                                          </p:val>
                                        </p:tav>
                                      </p:tavLst>
                                    </p:anim>
                                    <p:anim calcmode="lin" valueType="num">
                                      <p:cBhvr additive="base">
                                        <p:cTn id="16" dur="500" fill="hold"/>
                                        <p:tgtEl>
                                          <p:spTgt spid="10957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82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02" grpId="0" autoUpdateAnimBg="0"/>
      <p:bldP spid="1382403"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3106D9A-593B-4AFD-BEBD-54E85D95A71A}" type="datetime1">
              <a:rPr lang="zh-CN" altLang="en-US" sz="1400" smtClean="0"/>
              <a:t>2021/11/7</a:t>
            </a:fld>
            <a:endParaRPr lang="en-US" altLang="zh-CN" sz="1400" smtClean="0"/>
          </a:p>
        </p:txBody>
      </p:sp>
      <p:sp>
        <p:nvSpPr>
          <p:cNvPr id="11059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383427" name="Text Box 3"/>
          <p:cNvSpPr txBox="1">
            <a:spLocks noChangeArrowheads="1"/>
          </p:cNvSpPr>
          <p:nvPr/>
        </p:nvSpPr>
        <p:spPr bwMode="auto">
          <a:xfrm>
            <a:off x="218999" y="908720"/>
            <a:ext cx="8686800"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延迟转移</a:t>
            </a:r>
            <a:r>
              <a:rPr lang="zh-CN" altLang="en-US" b="1" dirty="0" smtClean="0">
                <a:latin typeface="微软雅黑" panose="020B0503020204020204" pitchFamily="34" charset="-122"/>
                <a:ea typeface="微软雅黑" panose="020B0503020204020204" pitchFamily="34" charset="-122"/>
              </a:rPr>
              <a:t>技术由</a:t>
            </a:r>
            <a:r>
              <a:rPr lang="zh-CN" altLang="en-US" b="1" dirty="0">
                <a:latin typeface="微软雅黑" panose="020B0503020204020204" pitchFamily="34" charset="-122"/>
                <a:ea typeface="微软雅黑" panose="020B0503020204020204" pitchFamily="34" charset="-122"/>
              </a:rPr>
              <a:t>编译程序重排指令序列来实现。其基本思想是从逻辑上“延长”转移指令的执行时间，即发生“转移成功” 时并不排空指令流水线，而是让紧跟在转移指令</a:t>
            </a:r>
            <a:r>
              <a:rPr lang="en-US" altLang="zh-CN" b="1" dirty="0">
                <a:latin typeface="微软雅黑" panose="020B0503020204020204" pitchFamily="34" charset="-122"/>
                <a:ea typeface="微软雅黑" panose="020B0503020204020204" pitchFamily="34" charset="-122"/>
              </a:rPr>
              <a:t>I</a:t>
            </a:r>
            <a:r>
              <a:rPr lang="zh-CN" altLang="en-US" b="1" dirty="0">
                <a:latin typeface="微软雅黑" panose="020B0503020204020204" pitchFamily="34" charset="-122"/>
                <a:ea typeface="微软雅黑" panose="020B0503020204020204" pitchFamily="34" charset="-122"/>
              </a:rPr>
              <a:t>之后已进入流水线的少数几条指令继续完成，如果这些指令是与转移指令</a:t>
            </a:r>
            <a:r>
              <a:rPr lang="en-US" altLang="zh-CN" b="1" dirty="0">
                <a:latin typeface="微软雅黑" panose="020B0503020204020204" pitchFamily="34" charset="-122"/>
                <a:ea typeface="微软雅黑" panose="020B0503020204020204" pitchFamily="34" charset="-122"/>
              </a:rPr>
              <a:t>I</a:t>
            </a:r>
            <a:r>
              <a:rPr lang="zh-CN" altLang="en-US" b="1" dirty="0">
                <a:latin typeface="微软雅黑" panose="020B0503020204020204" pitchFamily="34" charset="-122"/>
                <a:ea typeface="微软雅黑" panose="020B0503020204020204" pitchFamily="34" charset="-122"/>
              </a:rPr>
              <a:t>结果无关的有用指令，那么延迟损失时间就可以有效地利用。</a:t>
            </a:r>
            <a:r>
              <a:rPr lang="zh-CN" altLang="en-US" dirty="0">
                <a:latin typeface="微软雅黑" panose="020B0503020204020204" pitchFamily="34" charset="-122"/>
                <a:ea typeface="微软雅黑" panose="020B0503020204020204" pitchFamily="34" charset="-122"/>
              </a:rPr>
              <a:t> </a:t>
            </a:r>
          </a:p>
          <a:p>
            <a:pPr eaLnBrk="1" hangingPunct="1"/>
            <a:r>
              <a:rPr lang="zh-CN" altLang="en-US" sz="2000" dirty="0">
                <a:latin typeface="微软雅黑" panose="020B0503020204020204" pitchFamily="34" charset="-122"/>
                <a:ea typeface="微软雅黑" panose="020B0503020204020204" pitchFamily="34" charset="-122"/>
              </a:rPr>
              <a:t>所有的顺序后继指令构成“延迟转移槽”指令</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一般情况下，</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。无论转移成功与否，流水线都会执行这些指令。具有“延迟转移槽”的流水线时空图如图</a:t>
            </a:r>
            <a:r>
              <a:rPr lang="en-US" altLang="zh-CN" sz="2000" dirty="0">
                <a:latin typeface="微软雅黑" panose="020B0503020204020204" pitchFamily="34" charset="-122"/>
                <a:ea typeface="微软雅黑" panose="020B0503020204020204" pitchFamily="34" charset="-122"/>
              </a:rPr>
              <a:t>27</a:t>
            </a:r>
            <a:r>
              <a:rPr lang="zh-CN" altLang="en-US" sz="2000" dirty="0">
                <a:latin typeface="微软雅黑" panose="020B0503020204020204" pitchFamily="34" charset="-122"/>
                <a:ea typeface="微软雅黑" panose="020B0503020204020204" pitchFamily="34" charset="-122"/>
              </a:rPr>
              <a:t>所示。</a:t>
            </a:r>
          </a:p>
          <a:p>
            <a:pPr eaLnBrk="1" hangingPunct="1"/>
            <a:endParaRPr lang="zh-CN" altLang="en-US" dirty="0">
              <a:latin typeface="微软雅黑" panose="020B0503020204020204" pitchFamily="34" charset="-122"/>
              <a:ea typeface="微软雅黑" panose="020B0503020204020204" pitchFamily="34" charset="-122"/>
            </a:endParaRPr>
          </a:p>
          <a:p>
            <a:pPr eaLnBrk="1" hangingPunct="1"/>
            <a:endParaRPr lang="en-US" altLang="zh-CN" dirty="0" smtClean="0">
              <a:latin typeface="微软雅黑" panose="020B0503020204020204" pitchFamily="34" charset="-122"/>
              <a:ea typeface="微软雅黑" panose="020B0503020204020204" pitchFamily="34" charset="-122"/>
            </a:endParaRPr>
          </a:p>
          <a:p>
            <a:pPr eaLnBrk="1" hangingPunct="1"/>
            <a:endParaRPr lang="en-US" altLang="zh-CN" sz="2000" dirty="0" smtClean="0">
              <a:latin typeface="微软雅黑" panose="020B0503020204020204" pitchFamily="34" charset="-122"/>
              <a:ea typeface="微软雅黑" panose="020B0503020204020204" pitchFamily="34" charset="-122"/>
            </a:endParaRPr>
          </a:p>
          <a:p>
            <a:pPr eaLnBrk="1" hangingPunct="1"/>
            <a:endParaRPr lang="en-US" altLang="zh-CN" sz="2000" dirty="0">
              <a:latin typeface="微软雅黑" panose="020B0503020204020204" pitchFamily="34" charset="-122"/>
              <a:ea typeface="微软雅黑" panose="020B0503020204020204" pitchFamily="34" charset="-122"/>
            </a:endParaRPr>
          </a:p>
          <a:p>
            <a:pPr eaLnBrk="1" hangingPunct="1"/>
            <a:r>
              <a:rPr lang="zh-CN" altLang="en-US" sz="2000" dirty="0" smtClean="0">
                <a:latin typeface="微软雅黑" panose="020B0503020204020204" pitchFamily="34" charset="-122"/>
                <a:ea typeface="微软雅黑" panose="020B0503020204020204" pitchFamily="34" charset="-122"/>
              </a:rPr>
              <a:t>从</a:t>
            </a:r>
            <a:r>
              <a:rPr lang="zh-CN" altLang="en-US" sz="2000" dirty="0">
                <a:latin typeface="微软雅黑" panose="020B0503020204020204" pitchFamily="34" charset="-122"/>
                <a:ea typeface="微软雅黑" panose="020B0503020204020204" pitchFamily="34" charset="-122"/>
              </a:rPr>
              <a:t>时空图</a:t>
            </a:r>
            <a:r>
              <a:rPr lang="en-US" altLang="zh-CN" sz="2000" dirty="0">
                <a:latin typeface="微软雅黑" panose="020B0503020204020204" pitchFamily="34" charset="-122"/>
                <a:ea typeface="微软雅黑" panose="020B0503020204020204" pitchFamily="34" charset="-122"/>
              </a:rPr>
              <a:t>27</a:t>
            </a:r>
            <a:r>
              <a:rPr lang="zh-CN" altLang="en-US" sz="2000" dirty="0">
                <a:latin typeface="微软雅黑" panose="020B0503020204020204" pitchFamily="34" charset="-122"/>
                <a:ea typeface="微软雅黑" panose="020B0503020204020204" pitchFamily="34" charset="-122"/>
              </a:rPr>
              <a:t>看出，基于“延迟转移”方法，无论转移成功与否，其流水线时空图均相同，流水线中均没有插入暂停周期，从而极大地降低了流水线的转移损失。事实上，处于转移延迟槽中的指令“填补”了流水线原来所必须插入的暂停周期。</a:t>
            </a:r>
            <a:br>
              <a:rPr lang="zh-CN" altLang="en-US" sz="2000"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 </a:t>
            </a:r>
          </a:p>
        </p:txBody>
      </p:sp>
      <p:graphicFrame>
        <p:nvGraphicFramePr>
          <p:cNvPr id="110598" name="Object 4">
            <a:hlinkClick r:id="" action="ppaction://ole?verb=0"/>
          </p:cNvPr>
          <p:cNvGraphicFramePr>
            <a:graphicFrameLocks noChangeAspect="1"/>
          </p:cNvGraphicFramePr>
          <p:nvPr>
            <p:extLst>
              <p:ext uri="{D42A27DB-BD31-4B8C-83A1-F6EECF244321}">
                <p14:modId xmlns:p14="http://schemas.microsoft.com/office/powerpoint/2010/main" val="3893395241"/>
              </p:ext>
            </p:extLst>
          </p:nvPr>
        </p:nvGraphicFramePr>
        <p:xfrm>
          <a:off x="7799388" y="3846513"/>
          <a:ext cx="1106487" cy="717550"/>
        </p:xfrm>
        <a:graphic>
          <a:graphicData uri="http://schemas.openxmlformats.org/presentationml/2006/ole">
            <mc:AlternateContent xmlns:mc="http://schemas.openxmlformats.org/markup-compatibility/2006">
              <mc:Choice xmlns:v="urn:schemas-microsoft-com:vml" Requires="v">
                <p:oleObj spid="_x0000_s110679" name="包装程序外壳对象" showAsIcon="1" r:id="rId3" imgW="1105200" imgH="711360" progId="Package">
                  <p:embed/>
                </p:oleObj>
              </mc:Choice>
              <mc:Fallback>
                <p:oleObj name="包装程序外壳对象" showAsIcon="1" r:id="rId3" imgW="1105200" imgH="711360" progId="Package">
                  <p:embed/>
                  <p:pic>
                    <p:nvPicPr>
                      <p:cNvPr id="0" name="Object 4"/>
                      <p:cNvPicPr>
                        <a:picLocks noChangeAspect="1" noChangeArrowheads="1"/>
                      </p:cNvPicPr>
                      <p:nvPr/>
                    </p:nvPicPr>
                    <p:blipFill>
                      <a:blip r:embed="rId4"/>
                      <a:srcRect/>
                      <a:stretch>
                        <a:fillRect/>
                      </a:stretch>
                    </p:blipFill>
                    <p:spPr bwMode="auto">
                      <a:xfrm>
                        <a:off x="7799388" y="3846513"/>
                        <a:ext cx="110648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599" name="Rectangle 5"/>
          <p:cNvSpPr>
            <a:spLocks noChangeArrowheads="1"/>
          </p:cNvSpPr>
          <p:nvPr/>
        </p:nvSpPr>
        <p:spPr bwMode="auto">
          <a:xfrm>
            <a:off x="381000" y="0"/>
            <a:ext cx="853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4400">
                <a:solidFill>
                  <a:schemeClr val="tx2"/>
                </a:solidFill>
              </a:rPr>
              <a:t>Control Hazard - #4 Delayed Branch</a:t>
            </a:r>
          </a:p>
        </p:txBody>
      </p:sp>
      <p:pic>
        <p:nvPicPr>
          <p:cNvPr id="1106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3429000"/>
            <a:ext cx="4005436" cy="1556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descr="arch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908720"/>
            <a:ext cx="6858000"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63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3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0602"/>
                                        </p:tgtEl>
                                        <p:attrNameLst>
                                          <p:attrName>style.visibility</p:attrName>
                                        </p:attrNameLst>
                                      </p:cBhvr>
                                      <p:to>
                                        <p:strVal val="visible"/>
                                      </p:to>
                                    </p:set>
                                    <p:anim calcmode="lin" valueType="num">
                                      <p:cBhvr additive="base">
                                        <p:cTn id="11" dur="500" fill="hold"/>
                                        <p:tgtEl>
                                          <p:spTgt spid="110602"/>
                                        </p:tgtEl>
                                        <p:attrNameLst>
                                          <p:attrName>ppt_x</p:attrName>
                                        </p:attrNameLst>
                                      </p:cBhvr>
                                      <p:tavLst>
                                        <p:tav tm="0">
                                          <p:val>
                                            <p:strVal val="#ppt_x"/>
                                          </p:val>
                                        </p:tav>
                                        <p:tav tm="100000">
                                          <p:val>
                                            <p:strVal val="#ppt_x"/>
                                          </p:val>
                                        </p:tav>
                                      </p:tavLst>
                                    </p:anim>
                                    <p:anim calcmode="lin" valueType="num">
                                      <p:cBhvr additive="base">
                                        <p:cTn id="12" dur="500" fill="hold"/>
                                        <p:tgtEl>
                                          <p:spTgt spid="11060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0598"/>
                                        </p:tgtEl>
                                        <p:attrNameLst>
                                          <p:attrName>style.visibility</p:attrName>
                                        </p:attrNameLst>
                                      </p:cBhvr>
                                      <p:to>
                                        <p:strVal val="visible"/>
                                      </p:to>
                                    </p:set>
                                    <p:anim calcmode="lin" valueType="num">
                                      <p:cBhvr additive="base">
                                        <p:cTn id="15" dur="500" fill="hold"/>
                                        <p:tgtEl>
                                          <p:spTgt spid="110598"/>
                                        </p:tgtEl>
                                        <p:attrNameLst>
                                          <p:attrName>ppt_x</p:attrName>
                                        </p:attrNameLst>
                                      </p:cBhvr>
                                      <p:tavLst>
                                        <p:tav tm="0">
                                          <p:val>
                                            <p:strVal val="#ppt_x"/>
                                          </p:val>
                                        </p:tav>
                                        <p:tav tm="100000">
                                          <p:val>
                                            <p:strVal val="#ppt_x"/>
                                          </p:val>
                                        </p:tav>
                                      </p:tavLst>
                                    </p:anim>
                                    <p:anim calcmode="lin" valueType="num">
                                      <p:cBhvr additive="base">
                                        <p:cTn id="16" dur="500" fill="hold"/>
                                        <p:tgtEl>
                                          <p:spTgt spid="11059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83427">
                                            <p:txEl>
                                              <p:pRg st="6" end="6"/>
                                            </p:txEl>
                                          </p:spTgt>
                                        </p:tgtEl>
                                        <p:attrNameLst>
                                          <p:attrName>style.visibility</p:attrName>
                                        </p:attrNameLst>
                                      </p:cBhvr>
                                      <p:to>
                                        <p:strVal val="visible"/>
                                      </p:to>
                                    </p:set>
                                    <p:anim calcmode="lin" valueType="num">
                                      <p:cBhvr additive="base">
                                        <p:cTn id="21" dur="500" fill="hold"/>
                                        <p:tgtEl>
                                          <p:spTgt spid="1383427">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834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427"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46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5F0EB747-790A-41DF-BE22-679BD2D5D8AD}" type="datetime1">
              <a:rPr lang="zh-CN" altLang="en-US" sz="1400" smtClean="0"/>
              <a:t>2021/11/7</a:t>
            </a:fld>
            <a:endParaRPr lang="en-US" altLang="zh-CN" sz="1400" smtClean="0"/>
          </a:p>
        </p:txBody>
      </p:sp>
      <p:sp>
        <p:nvSpPr>
          <p:cNvPr id="11469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14693" name="Rectangle 2"/>
          <p:cNvSpPr>
            <a:spLocks noGrp="1" noChangeArrowheads="1"/>
          </p:cNvSpPr>
          <p:nvPr>
            <p:ph type="title"/>
          </p:nvPr>
        </p:nvSpPr>
        <p:spPr>
          <a:xfrm>
            <a:off x="990600" y="304800"/>
            <a:ext cx="7162800" cy="990600"/>
          </a:xfrm>
          <a:noFill/>
        </p:spPr>
        <p:txBody>
          <a:bodyPr lIns="90488" tIns="44450" rIns="90488" bIns="44450"/>
          <a:lstStyle/>
          <a:p>
            <a:pPr eaLnBrk="1" hangingPunct="1"/>
            <a:r>
              <a:rPr lang="en-US" altLang="zh-CN" smtClean="0"/>
              <a:t>Discussion on Delayed Branch</a:t>
            </a:r>
          </a:p>
        </p:txBody>
      </p:sp>
      <p:sp>
        <p:nvSpPr>
          <p:cNvPr id="1238019" name="Rectangle 3"/>
          <p:cNvSpPr>
            <a:spLocks noGrp="1" noChangeArrowheads="1"/>
          </p:cNvSpPr>
          <p:nvPr>
            <p:ph type="body" idx="1"/>
          </p:nvPr>
        </p:nvSpPr>
        <p:spPr>
          <a:xfrm>
            <a:off x="467544" y="3789040"/>
            <a:ext cx="8001000" cy="2303463"/>
          </a:xfrm>
          <a:noFill/>
        </p:spPr>
        <p:txBody>
          <a:bodyPr lIns="90488" tIns="44450" rIns="90488" bIns="44450"/>
          <a:lstStyle/>
          <a:p>
            <a:pPr eaLnBrk="1" hangingPunct="1">
              <a:lnSpc>
                <a:spcPct val="90000"/>
              </a:lnSpc>
            </a:pPr>
            <a:r>
              <a:rPr lang="en-US" altLang="zh-CN" sz="2000" dirty="0" smtClean="0"/>
              <a:t>Compiler effectiveness for single branch delay slot:</a:t>
            </a:r>
          </a:p>
          <a:p>
            <a:pPr lvl="1" eaLnBrk="1" hangingPunct="1">
              <a:lnSpc>
                <a:spcPct val="90000"/>
              </a:lnSpc>
            </a:pPr>
            <a:r>
              <a:rPr lang="en-US" altLang="zh-CN" sz="1800" dirty="0" smtClean="0"/>
              <a:t>Fills about 60% of branch delay slots</a:t>
            </a:r>
          </a:p>
          <a:p>
            <a:pPr lvl="1" eaLnBrk="1" hangingPunct="1">
              <a:lnSpc>
                <a:spcPct val="90000"/>
              </a:lnSpc>
            </a:pPr>
            <a:r>
              <a:rPr lang="en-US" altLang="zh-CN" sz="1800" dirty="0" smtClean="0"/>
              <a:t>About 80% of instructions executed in branch delay slots useful in computation</a:t>
            </a:r>
          </a:p>
          <a:p>
            <a:pPr lvl="1" eaLnBrk="1" hangingPunct="1">
              <a:lnSpc>
                <a:spcPct val="90000"/>
              </a:lnSpc>
            </a:pPr>
            <a:r>
              <a:rPr lang="en-US" altLang="zh-CN" sz="1800" dirty="0" smtClean="0"/>
              <a:t>About 50% (60% x 80%) of slots usefully filled</a:t>
            </a:r>
          </a:p>
          <a:p>
            <a:pPr eaLnBrk="1" hangingPunct="1">
              <a:lnSpc>
                <a:spcPct val="90000"/>
              </a:lnSpc>
            </a:pPr>
            <a:r>
              <a:rPr lang="en-US" altLang="zh-CN" sz="2000" dirty="0" smtClean="0"/>
              <a:t>Delayed Branch downside: 7-8 stage pipelines, multiple instructions issued per clock (superscalar)</a:t>
            </a:r>
          </a:p>
        </p:txBody>
      </p:sp>
      <p:sp>
        <p:nvSpPr>
          <p:cNvPr id="1238022" name="AutoShape 6">
            <a:hlinkClick r:id="" action="ppaction://hlinkshowjump?jump=nextslide" highlightClick="1"/>
          </p:cNvPr>
          <p:cNvSpPr>
            <a:spLocks noChangeArrowheads="1"/>
          </p:cNvSpPr>
          <p:nvPr/>
        </p:nvSpPr>
        <p:spPr bwMode="auto">
          <a:xfrm>
            <a:off x="7596188" y="3141663"/>
            <a:ext cx="1042987" cy="431800"/>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
        <p:nvSpPr>
          <p:cNvPr id="1238023" name="Rectangle 7"/>
          <p:cNvSpPr>
            <a:spLocks noChangeArrowheads="1"/>
          </p:cNvSpPr>
          <p:nvPr/>
        </p:nvSpPr>
        <p:spPr bwMode="auto">
          <a:xfrm>
            <a:off x="611188" y="1418571"/>
            <a:ext cx="80645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Tx/>
              <a:buChar char="•"/>
            </a:pPr>
            <a:r>
              <a:rPr lang="en-US" altLang="zh-CN" sz="2000" dirty="0"/>
              <a:t>Where to get instructions to fill branch delay slot?</a:t>
            </a:r>
          </a:p>
          <a:p>
            <a:pPr lvl="2">
              <a:buFont typeface="Times New Roman" pitchFamily="18" charset="0"/>
              <a:buChar char="–"/>
            </a:pPr>
            <a:r>
              <a:rPr lang="en-US" altLang="zh-CN" sz="2000" dirty="0"/>
              <a:t>  Before branch instruction</a:t>
            </a:r>
          </a:p>
          <a:p>
            <a:pPr lvl="2">
              <a:buFont typeface="Times New Roman" pitchFamily="18" charset="0"/>
              <a:buChar char="–"/>
            </a:pPr>
            <a:r>
              <a:rPr lang="en-US" altLang="zh-CN" sz="2000" dirty="0"/>
              <a:t>  From the target address: only valuable when branch taken</a:t>
            </a:r>
          </a:p>
          <a:p>
            <a:pPr lvl="2">
              <a:buFont typeface="Times New Roman" pitchFamily="18" charset="0"/>
              <a:buChar char="–"/>
            </a:pPr>
            <a:r>
              <a:rPr lang="en-US" altLang="zh-CN" sz="2000" dirty="0"/>
              <a:t>  From fall through: only valuable when branch not taken</a:t>
            </a:r>
          </a:p>
          <a:p>
            <a:pPr lvl="2">
              <a:buFont typeface="Times New Roman" pitchFamily="18" charset="0"/>
              <a:buChar char="–"/>
            </a:pPr>
            <a:r>
              <a:rPr lang="en-US" altLang="zh-CN" sz="2000" dirty="0"/>
              <a:t>  Canceling branches allow more slots to be filled</a:t>
            </a:r>
            <a:br>
              <a:rPr lang="en-US" altLang="zh-CN" sz="2000" dirty="0"/>
            </a:br>
            <a:endParaRPr lang="en-US" altLang="zh-CN" sz="2000" dirty="0"/>
          </a:p>
        </p:txBody>
      </p:sp>
      <p:sp>
        <p:nvSpPr>
          <p:cNvPr id="1238024" name="AutoShape 8">
            <a:hlinkClick r:id="rId2" action="ppaction://hlinksldjump" highlightClick="1"/>
          </p:cNvPr>
          <p:cNvSpPr>
            <a:spLocks noChangeArrowheads="1"/>
          </p:cNvSpPr>
          <p:nvPr/>
        </p:nvSpPr>
        <p:spPr bwMode="auto">
          <a:xfrm>
            <a:off x="8101013" y="6381750"/>
            <a:ext cx="1042987" cy="476250"/>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64</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238023"/>
                                        </p:tgtEl>
                                        <p:attrNameLst>
                                          <p:attrName>style.visibility</p:attrName>
                                        </p:attrNameLst>
                                      </p:cBhvr>
                                      <p:to>
                                        <p:strVal val="visible"/>
                                      </p:to>
                                    </p:set>
                                    <p:animEffect transition="in" filter="wedge">
                                      <p:cBhvr>
                                        <p:cTn id="7" dur="2000"/>
                                        <p:tgtEl>
                                          <p:spTgt spid="12380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38022"/>
                                        </p:tgtEl>
                                        <p:attrNameLst>
                                          <p:attrName>style.visibility</p:attrName>
                                        </p:attrNameLst>
                                      </p:cBhvr>
                                      <p:to>
                                        <p:strVal val="visible"/>
                                      </p:to>
                                    </p:set>
                                    <p:animEffect transition="in" filter="checkerboard(across)">
                                      <p:cBhvr>
                                        <p:cTn id="12" dur="500"/>
                                        <p:tgtEl>
                                          <p:spTgt spid="12380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238019">
                                            <p:txEl>
                                              <p:pRg st="0" end="0"/>
                                            </p:txEl>
                                          </p:spTgt>
                                        </p:tgtEl>
                                        <p:attrNameLst>
                                          <p:attrName>style.visibility</p:attrName>
                                        </p:attrNameLst>
                                      </p:cBhvr>
                                      <p:to>
                                        <p:strVal val="visible"/>
                                      </p:to>
                                    </p:set>
                                    <p:anim calcmode="lin" valueType="num">
                                      <p:cBhvr additive="base">
                                        <p:cTn id="17" dur="500" fill="hold"/>
                                        <p:tgtEl>
                                          <p:spTgt spid="1238019">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238019">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238019">
                                            <p:txEl>
                                              <p:pRg st="1" end="1"/>
                                            </p:txEl>
                                          </p:spTgt>
                                        </p:tgtEl>
                                        <p:attrNameLst>
                                          <p:attrName>style.visibility</p:attrName>
                                        </p:attrNameLst>
                                      </p:cBhvr>
                                      <p:to>
                                        <p:strVal val="visible"/>
                                      </p:to>
                                    </p:set>
                                    <p:anim calcmode="lin" valueType="num">
                                      <p:cBhvr additive="base">
                                        <p:cTn id="21" dur="500" fill="hold"/>
                                        <p:tgtEl>
                                          <p:spTgt spid="1238019">
                                            <p:txEl>
                                              <p:pRg st="1" end="1"/>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238019">
                                            <p:txEl>
                                              <p:pRg st="1" end="1"/>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238019">
                                            <p:txEl>
                                              <p:pRg st="2" end="2"/>
                                            </p:txEl>
                                          </p:spTgt>
                                        </p:tgtEl>
                                        <p:attrNameLst>
                                          <p:attrName>style.visibility</p:attrName>
                                        </p:attrNameLst>
                                      </p:cBhvr>
                                      <p:to>
                                        <p:strVal val="visible"/>
                                      </p:to>
                                    </p:set>
                                    <p:anim calcmode="lin" valueType="num">
                                      <p:cBhvr additive="base">
                                        <p:cTn id="25" dur="500" fill="hold"/>
                                        <p:tgtEl>
                                          <p:spTgt spid="1238019">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238019">
                                            <p:txEl>
                                              <p:pRg st="2" end="2"/>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238019">
                                            <p:txEl>
                                              <p:pRg st="3" end="3"/>
                                            </p:txEl>
                                          </p:spTgt>
                                        </p:tgtEl>
                                        <p:attrNameLst>
                                          <p:attrName>style.visibility</p:attrName>
                                        </p:attrNameLst>
                                      </p:cBhvr>
                                      <p:to>
                                        <p:strVal val="visible"/>
                                      </p:to>
                                    </p:set>
                                    <p:anim calcmode="lin" valueType="num">
                                      <p:cBhvr additive="base">
                                        <p:cTn id="29" dur="500" fill="hold"/>
                                        <p:tgtEl>
                                          <p:spTgt spid="1238019">
                                            <p:txEl>
                                              <p:pRg st="3" end="3"/>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2380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238019">
                                            <p:txEl>
                                              <p:pRg st="4" end="4"/>
                                            </p:txEl>
                                          </p:spTgt>
                                        </p:tgtEl>
                                        <p:attrNameLst>
                                          <p:attrName>style.visibility</p:attrName>
                                        </p:attrNameLst>
                                      </p:cBhvr>
                                      <p:to>
                                        <p:strVal val="visible"/>
                                      </p:to>
                                    </p:set>
                                    <p:anim calcmode="lin" valueType="num">
                                      <p:cBhvr additive="base">
                                        <p:cTn id="35" dur="500" fill="hold"/>
                                        <p:tgtEl>
                                          <p:spTgt spid="1238019">
                                            <p:txEl>
                                              <p:pRg st="4" end="4"/>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2380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1238024"/>
                                        </p:tgtEl>
                                        <p:attrNameLst>
                                          <p:attrName>style.visibility</p:attrName>
                                        </p:attrNameLst>
                                      </p:cBhvr>
                                      <p:to>
                                        <p:strVal val="visible"/>
                                      </p:to>
                                    </p:set>
                                    <p:animEffect transition="in" filter="checkerboard(across)">
                                      <p:cBhvr>
                                        <p:cTn id="41" dur="500"/>
                                        <p:tgtEl>
                                          <p:spTgt spid="1238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8019" grpId="0" build="p" autoUpdateAnimBg="0"/>
      <p:bldP spid="1238022" grpId="0" animBg="1"/>
      <p:bldP spid="1238023" grpId="0"/>
      <p:bldP spid="12380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40C44C4-47B3-430A-BD97-9A84FEC7AE47}" type="datetime1">
              <a:rPr lang="zh-CN" altLang="en-US" sz="1400" smtClean="0"/>
              <a:t>2021/11/7</a:t>
            </a:fld>
            <a:endParaRPr lang="en-US" altLang="zh-CN" sz="1400" smtClean="0"/>
          </a:p>
        </p:txBody>
      </p:sp>
      <p:sp>
        <p:nvSpPr>
          <p:cNvPr id="115715"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15717" name="Rectangle 2"/>
          <p:cNvSpPr>
            <a:spLocks noGrp="1" noChangeArrowheads="1"/>
          </p:cNvSpPr>
          <p:nvPr>
            <p:ph type="title"/>
          </p:nvPr>
        </p:nvSpPr>
        <p:spPr>
          <a:xfrm>
            <a:off x="685800" y="0"/>
            <a:ext cx="7772400" cy="1143000"/>
          </a:xfrm>
        </p:spPr>
        <p:txBody>
          <a:bodyPr/>
          <a:lstStyle/>
          <a:p>
            <a:pPr eaLnBrk="1" hangingPunct="1"/>
            <a:r>
              <a:rPr lang="en-US" altLang="zh-CN" smtClean="0"/>
              <a:t>Three Types of Movements</a:t>
            </a:r>
          </a:p>
        </p:txBody>
      </p:sp>
      <p:sp>
        <p:nvSpPr>
          <p:cNvPr id="115718" name="Rectangle 3"/>
          <p:cNvSpPr>
            <a:spLocks noGrp="1" noChangeArrowheads="1"/>
          </p:cNvSpPr>
          <p:nvPr>
            <p:ph type="body" sz="half" idx="1"/>
          </p:nvPr>
        </p:nvSpPr>
        <p:spPr>
          <a:xfrm>
            <a:off x="152400" y="1143000"/>
            <a:ext cx="2743200" cy="4114800"/>
          </a:xfrm>
        </p:spPr>
        <p:txBody>
          <a:bodyPr/>
          <a:lstStyle/>
          <a:p>
            <a:pPr eaLnBrk="1" hangingPunct="1">
              <a:lnSpc>
                <a:spcPct val="90000"/>
              </a:lnSpc>
            </a:pPr>
            <a:r>
              <a:rPr lang="en-US" altLang="zh-CN" sz="2400" smtClean="0"/>
              <a:t>From before</a:t>
            </a:r>
          </a:p>
          <a:p>
            <a:pPr lvl="1" eaLnBrk="1" hangingPunct="1">
              <a:lnSpc>
                <a:spcPct val="90000"/>
              </a:lnSpc>
            </a:pPr>
            <a:r>
              <a:rPr lang="en-US" altLang="zh-CN" sz="2000" smtClean="0"/>
              <a:t>Move an instruction from before the branch into the branch delay slot</a:t>
            </a:r>
          </a:p>
          <a:p>
            <a:pPr eaLnBrk="1" hangingPunct="1">
              <a:lnSpc>
                <a:spcPct val="90000"/>
              </a:lnSpc>
            </a:pPr>
            <a:r>
              <a:rPr lang="en-US" altLang="zh-CN" sz="2400" smtClean="0"/>
              <a:t>From target</a:t>
            </a:r>
          </a:p>
          <a:p>
            <a:pPr lvl="1" eaLnBrk="1" hangingPunct="1">
              <a:lnSpc>
                <a:spcPct val="90000"/>
              </a:lnSpc>
            </a:pPr>
            <a:r>
              <a:rPr lang="en-US" altLang="zh-CN" sz="2000" smtClean="0"/>
              <a:t>Move instruction being branched to into the delay slot</a:t>
            </a:r>
          </a:p>
          <a:p>
            <a:pPr eaLnBrk="1" hangingPunct="1">
              <a:lnSpc>
                <a:spcPct val="90000"/>
              </a:lnSpc>
            </a:pPr>
            <a:r>
              <a:rPr lang="en-US" altLang="zh-CN" sz="2400" smtClean="0"/>
              <a:t>From fall through</a:t>
            </a:r>
          </a:p>
          <a:p>
            <a:pPr lvl="1" eaLnBrk="1" hangingPunct="1">
              <a:lnSpc>
                <a:spcPct val="90000"/>
              </a:lnSpc>
            </a:pPr>
            <a:r>
              <a:rPr lang="en-US" altLang="zh-CN" sz="2000" smtClean="0"/>
              <a:t>Move instruction that would be executed if the branch were not taken into the delay slot</a:t>
            </a:r>
          </a:p>
        </p:txBody>
      </p:sp>
      <p:pic>
        <p:nvPicPr>
          <p:cNvPr id="115719" name="Picture 4" descr="AppA-fig14"/>
          <p:cNvPicPr>
            <a:picLocks noChangeAspect="1" noChangeArrowheads="1"/>
          </p:cNvPicPr>
          <p:nvPr/>
        </p:nvPicPr>
        <p:blipFill>
          <a:blip r:embed="rId3">
            <a:extLst>
              <a:ext uri="{28A0092B-C50C-407E-A947-70E740481C1C}">
                <a14:useLocalDpi xmlns:a14="http://schemas.microsoft.com/office/drawing/2010/main" val="0"/>
              </a:ext>
            </a:extLst>
          </a:blip>
          <a:srcRect b="14313"/>
          <a:stretch>
            <a:fillRect/>
          </a:stretch>
        </p:blipFill>
        <p:spPr bwMode="auto">
          <a:xfrm>
            <a:off x="2819400" y="1066800"/>
            <a:ext cx="617220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1200145124"/>
              </p:ext>
            </p:extLst>
          </p:nvPr>
        </p:nvGraphicFramePr>
        <p:xfrm>
          <a:off x="4211960" y="5805264"/>
          <a:ext cx="1106487" cy="717550"/>
        </p:xfrm>
        <a:graphic>
          <a:graphicData uri="http://schemas.openxmlformats.org/presentationml/2006/ole">
            <mc:AlternateContent xmlns:mc="http://schemas.openxmlformats.org/markup-compatibility/2006">
              <mc:Choice xmlns:v="urn:schemas-microsoft-com:vml" Requires="v">
                <p:oleObj spid="_x0000_s280653" name="包装程序外壳对象" showAsIcon="1" r:id="rId4" imgW="1105200" imgH="711360" progId="Package">
                  <p:embed/>
                </p:oleObj>
              </mc:Choice>
              <mc:Fallback>
                <p:oleObj name="包装程序外壳对象" showAsIcon="1" r:id="rId4" imgW="1105200" imgH="711360" progId="Packag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5805264"/>
                        <a:ext cx="110648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r>
              <a:rPr lang="en-US" altLang="zh-CN" smtClean="0"/>
              <a:t>Lecture 05- </a:t>
            </a:r>
            <a:fld id="{C35F36D4-A7EE-4FB5-83E5-D9B9724991F1}" type="slidenum">
              <a:rPr lang="en-US" altLang="zh-CN" smtClean="0"/>
              <a:pPr>
                <a:defRPr/>
              </a:pPr>
              <a:t>65</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CF5C5B7-982B-4B6B-A0CF-E79E7EEE197D}"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136195"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FF3399"/>
                </a:solidFill>
                <a:ea typeface="楷体_GB2312" pitchFamily="49" charset="-122"/>
              </a:rPr>
              <a:t>余腊生   版权所有，违者必究</a:t>
            </a:r>
          </a:p>
        </p:txBody>
      </p:sp>
      <p:sp>
        <p:nvSpPr>
          <p:cNvPr id="136197"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136200" name="Rectangle 5"/>
          <p:cNvSpPr>
            <a:spLocks noChangeArrowheads="1"/>
          </p:cNvSpPr>
          <p:nvPr/>
        </p:nvSpPr>
        <p:spPr bwMode="auto">
          <a:xfrm>
            <a:off x="2555776" y="336551"/>
            <a:ext cx="44275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延迟分支方法对比</a:t>
            </a:r>
            <a:endParaRPr lang="zh-CN" altLang="en-US" sz="3600" dirty="0">
              <a:solidFill>
                <a:srgbClr val="FF0000"/>
              </a:solidFill>
              <a:ea typeface="黑体" panose="02010609060101010101" pitchFamily="49" charset="-122"/>
            </a:endParaRPr>
          </a:p>
        </p:txBody>
      </p:sp>
      <p:sp>
        <p:nvSpPr>
          <p:cNvPr id="136201"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dirty="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dirty="0">
              <a:solidFill>
                <a:schemeClr val="accent2"/>
              </a:solidFill>
              <a:latin typeface="Times New Roman" panose="02020603050405020304" pitchFamily="18" charset="0"/>
            </a:endParaRPr>
          </a:p>
        </p:txBody>
      </p:sp>
      <p:graphicFrame>
        <p:nvGraphicFramePr>
          <p:cNvPr id="905265" name="Group 49">
            <a:extLst>
              <a:ext uri="{FF2B5EF4-FFF2-40B4-BE49-F238E27FC236}">
                <a16:creationId xmlns="" xmlns:a16="http://schemas.microsoft.com/office/drawing/2014/main" id="{92E900DC-5E28-492E-9390-BEA834B07FEF}"/>
              </a:ext>
            </a:extLst>
          </p:cNvPr>
          <p:cNvGraphicFramePr>
            <a:graphicFrameLocks noGrp="1"/>
          </p:cNvGraphicFramePr>
          <p:nvPr>
            <p:extLst>
              <p:ext uri="{D42A27DB-BD31-4B8C-83A1-F6EECF244321}">
                <p14:modId xmlns:p14="http://schemas.microsoft.com/office/powerpoint/2010/main" val="2833761656"/>
              </p:ext>
            </p:extLst>
          </p:nvPr>
        </p:nvGraphicFramePr>
        <p:xfrm>
          <a:off x="685800" y="969963"/>
          <a:ext cx="7993062" cy="3311525"/>
        </p:xfrm>
        <a:graphic>
          <a:graphicData uri="http://schemas.openxmlformats.org/drawingml/2006/table">
            <a:tbl>
              <a:tblPr/>
              <a:tblGrid>
                <a:gridCol w="1655762">
                  <a:extLst>
                    <a:ext uri="{9D8B030D-6E8A-4147-A177-3AD203B41FA5}">
                      <a16:colId xmlns="" xmlns:a16="http://schemas.microsoft.com/office/drawing/2014/main" val="20000"/>
                    </a:ext>
                  </a:extLst>
                </a:gridCol>
                <a:gridCol w="3200400">
                  <a:extLst>
                    <a:ext uri="{9D8B030D-6E8A-4147-A177-3AD203B41FA5}">
                      <a16:colId xmlns="" xmlns:a16="http://schemas.microsoft.com/office/drawing/2014/main" val="20001"/>
                    </a:ext>
                  </a:extLst>
                </a:gridCol>
                <a:gridCol w="3136900">
                  <a:extLst>
                    <a:ext uri="{9D8B030D-6E8A-4147-A177-3AD203B41FA5}">
                      <a16:colId xmlns="" xmlns:a16="http://schemas.microsoft.com/office/drawing/2014/main" val="20002"/>
                    </a:ext>
                  </a:extLst>
                </a:gridCol>
              </a:tblGrid>
              <a:tr h="505370">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pPr>
                      <a:r>
                        <a:rPr kumimoji="1" lang="en-US"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调 度 策 略</a:t>
                      </a:r>
                      <a:endPar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26" marB="4682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对调度的要求</a:t>
                      </a:r>
                    </a:p>
                  </a:txBody>
                  <a:tcPr marL="90000" marR="90000" marT="46826" marB="4682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什么情况下起作用？</a:t>
                      </a:r>
                    </a:p>
                  </a:txBody>
                  <a:tcPr marL="90000" marR="90000" marT="46826" marB="4682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5370">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从 前 调 度</a:t>
                      </a:r>
                    </a:p>
                  </a:txBody>
                  <a:tcPr marL="90000" marR="90000" marT="46826" marB="4682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被调度的指令必须与分支无关</a:t>
                      </a:r>
                    </a:p>
                  </a:txBody>
                  <a:tcPr marL="90000" marR="90000" marT="46826" marB="4682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任何情况</a:t>
                      </a:r>
                    </a:p>
                  </a:txBody>
                  <a:tcPr marL="90000" marR="90000" marT="46826" marB="4682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1383698">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从目标处调度</a:t>
                      </a:r>
                    </a:p>
                  </a:txBody>
                  <a:tcPr marL="90000" marR="90000" marT="46826" marB="4682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必须保证在分支失败时执行被调度的指令不会导致错误。有可能需要复制指令。</a:t>
                      </a:r>
                    </a:p>
                  </a:txBody>
                  <a:tcPr marL="90000" marR="90000" marT="46826" marB="4682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分支成功时</a:t>
                      </a:r>
                    </a:p>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（但由于复制指令，有可能会增大程序空间）</a:t>
                      </a:r>
                    </a:p>
                  </a:txBody>
                  <a:tcPr marL="90000" marR="90000" marT="46826" marB="4682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917087">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从失败处调度</a:t>
                      </a:r>
                    </a:p>
                  </a:txBody>
                  <a:tcPr marL="90000" marR="90000" marT="46826" marB="4682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必须保证在分支成功时执行被调度的指令不会导致错。</a:t>
                      </a:r>
                    </a:p>
                  </a:txBody>
                  <a:tcPr marL="90000" marR="90000" marT="46826" marB="4682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pPr>
                      <a:r>
                        <a:rPr kumimoji="1" lang="zh-CN" altLang="en-US" sz="18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分支失败时</a:t>
                      </a:r>
                    </a:p>
                  </a:txBody>
                  <a:tcPr marL="90000" marR="90000" marT="46826" marB="4682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12" name="Text Box 8"/>
          <p:cNvSpPr txBox="1">
            <a:spLocks noChangeArrowheads="1"/>
          </p:cNvSpPr>
          <p:nvPr/>
        </p:nvSpPr>
        <p:spPr bwMode="auto">
          <a:xfrm>
            <a:off x="1186656" y="4328400"/>
            <a:ext cx="7271544" cy="241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80000"/>
              <a:buFont typeface="Wingdings" panose="05000000000000000000" pitchFamily="2" charset="2"/>
              <a:buChar char="l"/>
            </a:pPr>
            <a:r>
              <a:rPr lang="en-US" altLang="zh-CN" sz="2000" dirty="0">
                <a:solidFill>
                  <a:schemeClr val="accent2"/>
                </a:solidFill>
                <a:latin typeface="Times New Roman" panose="02020603050405020304" pitchFamily="18" charset="0"/>
              </a:rPr>
              <a:t> </a:t>
            </a:r>
            <a:r>
              <a:rPr lang="zh-CN" altLang="en-US" sz="2000" dirty="0">
                <a:solidFill>
                  <a:schemeClr val="accent2"/>
                </a:solidFill>
                <a:latin typeface="Times New Roman" panose="02020603050405020304" pitchFamily="18" charset="0"/>
              </a:rPr>
              <a:t>延迟分支调度受到的限制</a:t>
            </a:r>
          </a:p>
          <a:p>
            <a:pPr lvl="1" eaLnBrk="1" hangingPunct="1">
              <a:buClr>
                <a:schemeClr val="tx1"/>
              </a:buClr>
              <a:buSzPct val="80000"/>
              <a:buFont typeface="Wingdings" panose="05000000000000000000" pitchFamily="2" charset="2"/>
              <a:buChar char="Ø"/>
            </a:pPr>
            <a:r>
              <a:rPr lang="zh-CN" altLang="en-US" sz="2000" dirty="0">
                <a:solidFill>
                  <a:schemeClr val="accent2"/>
                </a:solidFill>
                <a:latin typeface="Times New Roman" panose="02020603050405020304" pitchFamily="18" charset="0"/>
              </a:rPr>
              <a:t> 对放入延迟槽的指令有限制</a:t>
            </a:r>
          </a:p>
          <a:p>
            <a:pPr lvl="1" eaLnBrk="1" hangingPunct="1">
              <a:buClr>
                <a:schemeClr val="tx1"/>
              </a:buClr>
              <a:buSzPct val="80000"/>
              <a:buFont typeface="Wingdings" panose="05000000000000000000" pitchFamily="2" charset="2"/>
              <a:buChar char="Ø"/>
            </a:pPr>
            <a:r>
              <a:rPr lang="zh-CN" altLang="en-US" sz="2000" dirty="0">
                <a:solidFill>
                  <a:schemeClr val="accent2"/>
                </a:solidFill>
                <a:latin typeface="Times New Roman" panose="02020603050405020304" pitchFamily="18" charset="0"/>
              </a:rPr>
              <a:t> 编译器预测分支是否成功的能力</a:t>
            </a:r>
          </a:p>
          <a:p>
            <a:pPr lvl="1" eaLnBrk="1" hangingPunct="1">
              <a:buClr>
                <a:schemeClr val="tx1"/>
              </a:buClr>
              <a:buSzPct val="80000"/>
              <a:buFont typeface="Wingdings" panose="05000000000000000000" pitchFamily="2" charset="2"/>
              <a:buChar char="Ø"/>
            </a:pPr>
            <a:endParaRPr lang="zh-CN" altLang="en-US" sz="900" dirty="0">
              <a:solidFill>
                <a:schemeClr val="accent2"/>
              </a:solidFill>
              <a:latin typeface="Times New Roman" panose="02020603050405020304" pitchFamily="18" charset="0"/>
            </a:endParaRPr>
          </a:p>
          <a:p>
            <a:pPr eaLnBrk="1" hangingPunct="1">
              <a:buClr>
                <a:srgbClr val="FF0000"/>
              </a:buClr>
              <a:buSzPct val="80000"/>
              <a:buFont typeface="Wingdings" panose="05000000000000000000" pitchFamily="2" charset="2"/>
              <a:buChar char="l"/>
            </a:pPr>
            <a:r>
              <a:rPr lang="zh-CN" altLang="en-US" sz="2000" dirty="0">
                <a:solidFill>
                  <a:schemeClr val="accent2"/>
                </a:solidFill>
                <a:latin typeface="Times New Roman" panose="02020603050405020304" pitchFamily="18" charset="0"/>
              </a:rPr>
              <a:t> 进一步改进：引入“</a:t>
            </a:r>
            <a:r>
              <a:rPr lang="zh-CN" altLang="en-US" sz="2000" dirty="0">
                <a:solidFill>
                  <a:srgbClr val="FF0000"/>
                </a:solidFill>
                <a:latin typeface="Times New Roman" panose="02020603050405020304" pitchFamily="18" charset="0"/>
              </a:rPr>
              <a:t>取消分支</a:t>
            </a:r>
            <a:r>
              <a:rPr lang="zh-CN" altLang="en-US" sz="2000" dirty="0">
                <a:solidFill>
                  <a:schemeClr val="accent2"/>
                </a:solidFill>
                <a:latin typeface="Times New Roman" panose="02020603050405020304" pitchFamily="18" charset="0"/>
              </a:rPr>
              <a:t>”</a:t>
            </a:r>
          </a:p>
          <a:p>
            <a:pPr eaLnBrk="1" hangingPunct="1">
              <a:buFontTx/>
              <a:buNone/>
            </a:pPr>
            <a:r>
              <a:rPr lang="zh-CN" altLang="en-US" sz="2000" dirty="0">
                <a:solidFill>
                  <a:schemeClr val="accent2"/>
                </a:solidFill>
                <a:latin typeface="Times New Roman" panose="02020603050405020304" pitchFamily="18" charset="0"/>
              </a:rPr>
              <a:t>   若预测方向正确，正常执行延迟槽中的指令；</a:t>
            </a:r>
          </a:p>
          <a:p>
            <a:pPr eaLnBrk="1" hangingPunct="1">
              <a:buFontTx/>
              <a:buNone/>
            </a:pPr>
            <a:r>
              <a:rPr lang="zh-CN" altLang="en-US" sz="2000" dirty="0">
                <a:solidFill>
                  <a:schemeClr val="accent2"/>
                </a:solidFill>
                <a:latin typeface="Times New Roman" panose="02020603050405020304" pitchFamily="18" charset="0"/>
              </a:rPr>
              <a:t>   否则，将之变为</a:t>
            </a:r>
            <a:r>
              <a:rPr lang="en-US" altLang="zh-CN" sz="2000" dirty="0">
                <a:solidFill>
                  <a:schemeClr val="accent2"/>
                </a:solidFill>
                <a:latin typeface="Times New Roman" panose="02020603050405020304" pitchFamily="18" charset="0"/>
              </a:rPr>
              <a:t>no-op</a:t>
            </a:r>
            <a:r>
              <a:rPr lang="zh-CN" altLang="en-US" sz="2000" dirty="0">
                <a:solidFill>
                  <a:schemeClr val="accent2"/>
                </a:solidFill>
                <a:latin typeface="Times New Roman" panose="02020603050405020304" pitchFamily="18" charset="0"/>
              </a:rPr>
              <a:t>指令。</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66</a:t>
            </a:fld>
            <a:endParaRPr lang="en-US" altLang="zh-CN" dirty="0"/>
          </a:p>
        </p:txBody>
      </p:sp>
    </p:spTree>
    <p:extLst>
      <p:ext uri="{BB962C8B-B14F-4D97-AF65-F5344CB8AC3E}">
        <p14:creationId xmlns:p14="http://schemas.microsoft.com/office/powerpoint/2010/main" val="225963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3EDF096-1FA7-4B1C-AA09-55818AE7BF2F}" type="datetime1">
              <a:rPr lang="zh-CN" altLang="en-US" sz="1400" smtClean="0"/>
              <a:t>2021/11/7</a:t>
            </a:fld>
            <a:endParaRPr lang="en-US" altLang="zh-CN" sz="1400" smtClean="0"/>
          </a:p>
        </p:txBody>
      </p:sp>
      <p:sp>
        <p:nvSpPr>
          <p:cNvPr id="11673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16741" name="Rectangle 2"/>
          <p:cNvSpPr>
            <a:spLocks noGrp="1" noChangeArrowheads="1"/>
          </p:cNvSpPr>
          <p:nvPr>
            <p:ph type="title"/>
          </p:nvPr>
        </p:nvSpPr>
        <p:spPr>
          <a:xfrm>
            <a:off x="762000" y="-228600"/>
            <a:ext cx="7772400" cy="1143000"/>
          </a:xfrm>
        </p:spPr>
        <p:txBody>
          <a:bodyPr/>
          <a:lstStyle/>
          <a:p>
            <a:pPr eaLnBrk="1" hangingPunct="1"/>
            <a:r>
              <a:rPr lang="en-US" altLang="zh-CN" smtClean="0"/>
              <a:t>Notes on the movements</a:t>
            </a:r>
          </a:p>
        </p:txBody>
      </p:sp>
      <p:sp>
        <p:nvSpPr>
          <p:cNvPr id="116742" name="Rectangle 3"/>
          <p:cNvSpPr>
            <a:spLocks noGrp="1" noChangeArrowheads="1"/>
          </p:cNvSpPr>
          <p:nvPr>
            <p:ph type="body" idx="1"/>
          </p:nvPr>
        </p:nvSpPr>
        <p:spPr>
          <a:xfrm>
            <a:off x="152400" y="685800"/>
            <a:ext cx="8686800" cy="5410200"/>
          </a:xfrm>
        </p:spPr>
        <p:txBody>
          <a:bodyPr/>
          <a:lstStyle/>
          <a:p>
            <a:pPr lvl="1" eaLnBrk="1" hangingPunct="1">
              <a:lnSpc>
                <a:spcPct val="90000"/>
              </a:lnSpc>
            </a:pPr>
            <a:r>
              <a:rPr lang="en-US" altLang="zh-CN" sz="2400" smtClean="0"/>
              <a:t>From Before</a:t>
            </a:r>
          </a:p>
          <a:p>
            <a:pPr lvl="2" eaLnBrk="1" hangingPunct="1">
              <a:lnSpc>
                <a:spcPct val="90000"/>
              </a:lnSpc>
            </a:pPr>
            <a:r>
              <a:rPr lang="en-US" altLang="zh-CN" sz="2000" smtClean="0"/>
              <a:t>the instruction moved would have been executed anyways</a:t>
            </a:r>
          </a:p>
          <a:p>
            <a:pPr lvl="2" eaLnBrk="1" hangingPunct="1">
              <a:lnSpc>
                <a:spcPct val="90000"/>
              </a:lnSpc>
            </a:pPr>
            <a:r>
              <a:rPr lang="en-US" altLang="zh-CN" sz="2000" smtClean="0"/>
              <a:t>moving the instruction must not alter a data dependence </a:t>
            </a:r>
          </a:p>
          <a:p>
            <a:pPr lvl="2" eaLnBrk="1" hangingPunct="1">
              <a:lnSpc>
                <a:spcPct val="90000"/>
              </a:lnSpc>
            </a:pPr>
            <a:r>
              <a:rPr lang="en-US" altLang="zh-CN" sz="2000" smtClean="0"/>
              <a:t>this approach always improves performance and is safe as long as the branch condition is not dependent on the moved instruction </a:t>
            </a:r>
          </a:p>
          <a:p>
            <a:pPr lvl="1" eaLnBrk="1" hangingPunct="1">
              <a:lnSpc>
                <a:spcPct val="90000"/>
              </a:lnSpc>
            </a:pPr>
            <a:r>
              <a:rPr lang="en-US" altLang="zh-CN" sz="2400" smtClean="0"/>
              <a:t>From Target</a:t>
            </a:r>
          </a:p>
          <a:p>
            <a:pPr lvl="2" eaLnBrk="1" hangingPunct="1">
              <a:lnSpc>
                <a:spcPct val="90000"/>
              </a:lnSpc>
            </a:pPr>
            <a:r>
              <a:rPr lang="en-US" altLang="zh-CN" sz="2000" smtClean="0"/>
              <a:t>used in a backward branch, the instruction at the branch target is moved to the delay slot</a:t>
            </a:r>
          </a:p>
          <a:p>
            <a:pPr lvl="3" eaLnBrk="1" hangingPunct="1">
              <a:lnSpc>
                <a:spcPct val="90000"/>
              </a:lnSpc>
            </a:pPr>
            <a:r>
              <a:rPr lang="en-US" altLang="zh-CN" sz="1800" smtClean="0"/>
              <a:t>the instruction will be executed whether branch is taken or not so this may not be safe</a:t>
            </a:r>
          </a:p>
          <a:p>
            <a:pPr lvl="2" eaLnBrk="1" hangingPunct="1">
              <a:lnSpc>
                <a:spcPct val="90000"/>
              </a:lnSpc>
            </a:pPr>
            <a:r>
              <a:rPr lang="en-US" altLang="zh-CN" sz="2000" smtClean="0"/>
              <a:t>this approach improves performance if the branch is taken but enlarges the program (slightly)</a:t>
            </a:r>
          </a:p>
          <a:p>
            <a:pPr lvl="1" eaLnBrk="1" hangingPunct="1">
              <a:lnSpc>
                <a:spcPct val="90000"/>
              </a:lnSpc>
            </a:pPr>
            <a:r>
              <a:rPr lang="en-US" altLang="zh-CN" sz="2400" smtClean="0"/>
              <a:t>From Fall Through</a:t>
            </a:r>
          </a:p>
          <a:p>
            <a:pPr lvl="2" eaLnBrk="1" hangingPunct="1">
              <a:lnSpc>
                <a:spcPct val="90000"/>
              </a:lnSpc>
            </a:pPr>
            <a:r>
              <a:rPr lang="en-US" altLang="zh-CN" sz="2000" smtClean="0"/>
              <a:t>used in a forward branch, an instruction within the block of code being branched around is moved to the delay slot</a:t>
            </a:r>
          </a:p>
          <a:p>
            <a:pPr lvl="3" eaLnBrk="1" hangingPunct="1">
              <a:lnSpc>
                <a:spcPct val="90000"/>
              </a:lnSpc>
            </a:pPr>
            <a:r>
              <a:rPr lang="en-US" altLang="zh-CN" sz="1800" smtClean="0"/>
              <a:t>the instruction will be executed whether branch is taken or not so this may not be safe</a:t>
            </a:r>
          </a:p>
          <a:p>
            <a:pPr lvl="2" eaLnBrk="1" hangingPunct="1">
              <a:lnSpc>
                <a:spcPct val="90000"/>
              </a:lnSpc>
            </a:pPr>
            <a:r>
              <a:rPr lang="en-US" altLang="zh-CN" sz="2000" smtClean="0"/>
              <a:t>this approach improves performance if the branch is not taken</a:t>
            </a:r>
          </a:p>
        </p:txBody>
      </p:sp>
      <p:sp>
        <p:nvSpPr>
          <p:cNvPr id="116743" name="AutoShape 4">
            <a:hlinkClick r:id="rId2" action="ppaction://hlinksldjump" highlightClick="1"/>
          </p:cNvPr>
          <p:cNvSpPr>
            <a:spLocks noChangeArrowheads="1"/>
          </p:cNvSpPr>
          <p:nvPr/>
        </p:nvSpPr>
        <p:spPr bwMode="auto">
          <a:xfrm>
            <a:off x="8101013" y="6092825"/>
            <a:ext cx="1042987" cy="620713"/>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CN"/>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67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日期占位符 3"/>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E9A41F8-304F-42A1-BAF7-818561093DF3}" type="datetime1">
              <a:rPr lang="zh-CN" altLang="en-US" sz="1600" smtClean="0">
                <a:latin typeface="Times New Roman" panose="02020603050405020304" pitchFamily="18" charset="0"/>
              </a:rPr>
              <a:t>2021/11/7</a:t>
            </a:fld>
            <a:endParaRPr lang="zh-CN" altLang="en-US" sz="1600" smtClean="0">
              <a:latin typeface="Times New Roman" panose="02020603050405020304" pitchFamily="18" charset="0"/>
            </a:endParaRPr>
          </a:p>
        </p:txBody>
      </p:sp>
      <p:sp>
        <p:nvSpPr>
          <p:cNvPr id="138243" name="页脚占位符 4"/>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FF3399"/>
                </a:solidFill>
                <a:ea typeface="楷体_GB2312" pitchFamily="49" charset="-122"/>
              </a:rPr>
              <a:t>余腊生   版权所有，违者必究</a:t>
            </a:r>
          </a:p>
        </p:txBody>
      </p:sp>
      <p:sp>
        <p:nvSpPr>
          <p:cNvPr id="138245"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138246"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138248" name="Rectangle 5"/>
          <p:cNvSpPr>
            <a:spLocks noChangeArrowheads="1"/>
          </p:cNvSpPr>
          <p:nvPr/>
        </p:nvSpPr>
        <p:spPr bwMode="auto">
          <a:xfrm>
            <a:off x="2434431" y="200025"/>
            <a:ext cx="44275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取消分支</a:t>
            </a:r>
            <a:endParaRPr lang="zh-CN" altLang="en-US" sz="3600" dirty="0">
              <a:solidFill>
                <a:srgbClr val="FF0000"/>
              </a:solidFill>
              <a:ea typeface="黑体" panose="02010609060101010101" pitchFamily="49" charset="-122"/>
            </a:endParaRPr>
          </a:p>
        </p:txBody>
      </p:sp>
      <p:sp>
        <p:nvSpPr>
          <p:cNvPr id="138249" name="Rectangle 6"/>
          <p:cNvSpPr>
            <a:spLocks noChangeArrowheads="1"/>
          </p:cNvSpPr>
          <p:nvPr/>
        </p:nvSpPr>
        <p:spPr bwMode="auto">
          <a:xfrm>
            <a:off x="250825" y="1052513"/>
            <a:ext cx="87137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graphicFrame>
        <p:nvGraphicFramePr>
          <p:cNvPr id="901268" name="Group 148">
            <a:extLst>
              <a:ext uri="{FF2B5EF4-FFF2-40B4-BE49-F238E27FC236}">
                <a16:creationId xmlns="" xmlns:a16="http://schemas.microsoft.com/office/drawing/2014/main" id="{A219BC41-14DF-4BA5-B153-73D356493080}"/>
              </a:ext>
            </a:extLst>
          </p:cNvPr>
          <p:cNvGraphicFramePr>
            <a:graphicFrameLocks noGrp="1"/>
          </p:cNvGraphicFramePr>
          <p:nvPr/>
        </p:nvGraphicFramePr>
        <p:xfrm>
          <a:off x="250825" y="1557338"/>
          <a:ext cx="8712200" cy="2143125"/>
        </p:xfrm>
        <a:graphic>
          <a:graphicData uri="http://schemas.openxmlformats.org/drawingml/2006/table">
            <a:tbl>
              <a:tblPr/>
              <a:tblGrid>
                <a:gridCol w="2339975">
                  <a:extLst>
                    <a:ext uri="{9D8B030D-6E8A-4147-A177-3AD203B41FA5}">
                      <a16:colId xmlns="" xmlns:a16="http://schemas.microsoft.com/office/drawing/2014/main" val="20000"/>
                    </a:ext>
                  </a:extLst>
                </a:gridCol>
                <a:gridCol w="576263">
                  <a:extLst>
                    <a:ext uri="{9D8B030D-6E8A-4147-A177-3AD203B41FA5}">
                      <a16:colId xmlns="" xmlns:a16="http://schemas.microsoft.com/office/drawing/2014/main" val="20001"/>
                    </a:ext>
                  </a:extLst>
                </a:gridCol>
                <a:gridCol w="576262">
                  <a:extLst>
                    <a:ext uri="{9D8B030D-6E8A-4147-A177-3AD203B41FA5}">
                      <a16:colId xmlns="" xmlns:a16="http://schemas.microsoft.com/office/drawing/2014/main" val="20002"/>
                    </a:ext>
                  </a:extLst>
                </a:gridCol>
                <a:gridCol w="647700">
                  <a:extLst>
                    <a:ext uri="{9D8B030D-6E8A-4147-A177-3AD203B41FA5}">
                      <a16:colId xmlns="" xmlns:a16="http://schemas.microsoft.com/office/drawing/2014/main" val="20003"/>
                    </a:ext>
                  </a:extLst>
                </a:gridCol>
                <a:gridCol w="792163">
                  <a:extLst>
                    <a:ext uri="{9D8B030D-6E8A-4147-A177-3AD203B41FA5}">
                      <a16:colId xmlns="" xmlns:a16="http://schemas.microsoft.com/office/drawing/2014/main" val="20004"/>
                    </a:ext>
                  </a:extLst>
                </a:gridCol>
                <a:gridCol w="827087">
                  <a:extLst>
                    <a:ext uri="{9D8B030D-6E8A-4147-A177-3AD203B41FA5}">
                      <a16:colId xmlns="" xmlns:a16="http://schemas.microsoft.com/office/drawing/2014/main" val="20005"/>
                    </a:ext>
                  </a:extLst>
                </a:gridCol>
                <a:gridCol w="792163">
                  <a:extLst>
                    <a:ext uri="{9D8B030D-6E8A-4147-A177-3AD203B41FA5}">
                      <a16:colId xmlns="" xmlns:a16="http://schemas.microsoft.com/office/drawing/2014/main" val="20006"/>
                    </a:ext>
                  </a:extLst>
                </a:gridCol>
                <a:gridCol w="792162">
                  <a:extLst>
                    <a:ext uri="{9D8B030D-6E8A-4147-A177-3AD203B41FA5}">
                      <a16:colId xmlns="" xmlns:a16="http://schemas.microsoft.com/office/drawing/2014/main" val="20007"/>
                    </a:ext>
                  </a:extLst>
                </a:gridCol>
                <a:gridCol w="792163">
                  <a:extLst>
                    <a:ext uri="{9D8B030D-6E8A-4147-A177-3AD203B41FA5}">
                      <a16:colId xmlns="" xmlns:a16="http://schemas.microsoft.com/office/drawing/2014/main" val="20008"/>
                    </a:ext>
                  </a:extLst>
                </a:gridCol>
                <a:gridCol w="576262">
                  <a:extLst>
                    <a:ext uri="{9D8B030D-6E8A-4147-A177-3AD203B41FA5}">
                      <a16:colId xmlns="" xmlns:a16="http://schemas.microsoft.com/office/drawing/2014/main" val="20009"/>
                    </a:ext>
                  </a:extLst>
                </a:gridCol>
              </a:tblGrid>
              <a:tr h="430327">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分支指令 </a:t>
                      </a:r>
                      <a:r>
                        <a:rPr kumimoji="1" lang="en-US" altLang="zh-CN" sz="18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i</a:t>
                      </a: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成功</a:t>
                      </a: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IF</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ID</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EX</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MEM</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WB</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35091">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分支延迟指令</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i+1</a:t>
                      </a: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IF</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ID</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idle</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idle</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idle</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3191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指令</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i+2</a:t>
                      </a: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IF</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ID</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EX</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MEM</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WB</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2289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指令</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i+3</a:t>
                      </a: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IF</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ID</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EX</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MEM</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WB</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2289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指令</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i+4</a:t>
                      </a: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IF</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ID</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EX</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MEM</a:t>
                      </a:r>
                    </a:p>
                  </a:txBody>
                  <a:tcPr marL="90000" marR="90000" marT="46812" marB="468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WB</a:t>
                      </a:r>
                    </a:p>
                  </a:txBody>
                  <a:tcPr marL="90000" marR="90000" marT="46812" marB="4681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138318" name="Text Box 76"/>
          <p:cNvSpPr txBox="1">
            <a:spLocks noChangeArrowheads="1"/>
          </p:cNvSpPr>
          <p:nvPr/>
        </p:nvSpPr>
        <p:spPr bwMode="auto">
          <a:xfrm>
            <a:off x="1763713" y="908050"/>
            <a:ext cx="5688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latin typeface="Times New Roman" panose="02020603050405020304" pitchFamily="18" charset="0"/>
              </a:rPr>
              <a:t>取消分支的行为依赖于实际的分支方面</a:t>
            </a:r>
            <a:endParaRPr lang="zh-CN" altLang="en-US" sz="2000">
              <a:latin typeface="Times New Roman" panose="02020603050405020304" pitchFamily="18" charset="0"/>
            </a:endParaRPr>
          </a:p>
        </p:txBody>
      </p:sp>
      <p:graphicFrame>
        <p:nvGraphicFramePr>
          <p:cNvPr id="901269" name="Group 149">
            <a:extLst>
              <a:ext uri="{FF2B5EF4-FFF2-40B4-BE49-F238E27FC236}">
                <a16:creationId xmlns="" xmlns:a16="http://schemas.microsoft.com/office/drawing/2014/main" id="{5B2BB32A-5329-46EE-B14C-4F2CDAD4D992}"/>
              </a:ext>
            </a:extLst>
          </p:cNvPr>
          <p:cNvGraphicFramePr>
            <a:graphicFrameLocks noGrp="1"/>
          </p:cNvGraphicFramePr>
          <p:nvPr/>
        </p:nvGraphicFramePr>
        <p:xfrm>
          <a:off x="250825" y="4076700"/>
          <a:ext cx="8712200" cy="2143125"/>
        </p:xfrm>
        <a:graphic>
          <a:graphicData uri="http://schemas.openxmlformats.org/drawingml/2006/table">
            <a:tbl>
              <a:tblPr/>
              <a:tblGrid>
                <a:gridCol w="2339975">
                  <a:extLst>
                    <a:ext uri="{9D8B030D-6E8A-4147-A177-3AD203B41FA5}">
                      <a16:colId xmlns="" xmlns:a16="http://schemas.microsoft.com/office/drawing/2014/main" val="20000"/>
                    </a:ext>
                  </a:extLst>
                </a:gridCol>
                <a:gridCol w="576263">
                  <a:extLst>
                    <a:ext uri="{9D8B030D-6E8A-4147-A177-3AD203B41FA5}">
                      <a16:colId xmlns="" xmlns:a16="http://schemas.microsoft.com/office/drawing/2014/main" val="20001"/>
                    </a:ext>
                  </a:extLst>
                </a:gridCol>
                <a:gridCol w="576262">
                  <a:extLst>
                    <a:ext uri="{9D8B030D-6E8A-4147-A177-3AD203B41FA5}">
                      <a16:colId xmlns="" xmlns:a16="http://schemas.microsoft.com/office/drawing/2014/main" val="20002"/>
                    </a:ext>
                  </a:extLst>
                </a:gridCol>
                <a:gridCol w="647700">
                  <a:extLst>
                    <a:ext uri="{9D8B030D-6E8A-4147-A177-3AD203B41FA5}">
                      <a16:colId xmlns="" xmlns:a16="http://schemas.microsoft.com/office/drawing/2014/main" val="20003"/>
                    </a:ext>
                  </a:extLst>
                </a:gridCol>
                <a:gridCol w="792163">
                  <a:extLst>
                    <a:ext uri="{9D8B030D-6E8A-4147-A177-3AD203B41FA5}">
                      <a16:colId xmlns="" xmlns:a16="http://schemas.microsoft.com/office/drawing/2014/main" val="20004"/>
                    </a:ext>
                  </a:extLst>
                </a:gridCol>
                <a:gridCol w="827087">
                  <a:extLst>
                    <a:ext uri="{9D8B030D-6E8A-4147-A177-3AD203B41FA5}">
                      <a16:colId xmlns="" xmlns:a16="http://schemas.microsoft.com/office/drawing/2014/main" val="20005"/>
                    </a:ext>
                  </a:extLst>
                </a:gridCol>
                <a:gridCol w="792163">
                  <a:extLst>
                    <a:ext uri="{9D8B030D-6E8A-4147-A177-3AD203B41FA5}">
                      <a16:colId xmlns="" xmlns:a16="http://schemas.microsoft.com/office/drawing/2014/main" val="20006"/>
                    </a:ext>
                  </a:extLst>
                </a:gridCol>
                <a:gridCol w="792162">
                  <a:extLst>
                    <a:ext uri="{9D8B030D-6E8A-4147-A177-3AD203B41FA5}">
                      <a16:colId xmlns="" xmlns:a16="http://schemas.microsoft.com/office/drawing/2014/main" val="20007"/>
                    </a:ext>
                  </a:extLst>
                </a:gridCol>
                <a:gridCol w="792163">
                  <a:extLst>
                    <a:ext uri="{9D8B030D-6E8A-4147-A177-3AD203B41FA5}">
                      <a16:colId xmlns="" xmlns:a16="http://schemas.microsoft.com/office/drawing/2014/main" val="20008"/>
                    </a:ext>
                  </a:extLst>
                </a:gridCol>
                <a:gridCol w="576262">
                  <a:extLst>
                    <a:ext uri="{9D8B030D-6E8A-4147-A177-3AD203B41FA5}">
                      <a16:colId xmlns="" xmlns:a16="http://schemas.microsoft.com/office/drawing/2014/main" val="20009"/>
                    </a:ext>
                  </a:extLst>
                </a:gridCol>
              </a:tblGrid>
              <a:tr h="43022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分支指令</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 (</a:t>
                      </a: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成功</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01" marB="46801"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IF</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ID</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EX</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MEM</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WB</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2279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延迟分支指令</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i+1</a:t>
                      </a:r>
                    </a:p>
                  </a:txBody>
                  <a:tcPr marL="90000" marR="90000" marT="46801" marB="4680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IF</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ID</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EX</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MEM</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WB</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44512">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分支目标指令</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j</a:t>
                      </a:r>
                    </a:p>
                  </a:txBody>
                  <a:tcPr marL="90000" marR="90000" marT="46801" marB="4680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IF</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ID</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EX</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MEM</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WB</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2279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分支目标指令</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j+1</a:t>
                      </a:r>
                    </a:p>
                  </a:txBody>
                  <a:tcPr marL="90000" marR="90000" marT="46801" marB="4680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IF</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ID</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EX</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MEM</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WB</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2279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分支目标指令</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j+2</a:t>
                      </a:r>
                    </a:p>
                  </a:txBody>
                  <a:tcPr marL="90000" marR="90000" marT="46801" marB="4680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IF</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ID</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EX</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MEM</a:t>
                      </a:r>
                    </a:p>
                  </a:txBody>
                  <a:tcPr marL="90000" marR="90000" marT="46801" marB="4680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WB</a:t>
                      </a:r>
                    </a:p>
                  </a:txBody>
                  <a:tcPr marL="90000" marR="90000" marT="46801" marB="46801"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68</a:t>
            </a:fld>
            <a:endParaRPr lang="en-US" altLang="zh-CN" dirty="0"/>
          </a:p>
        </p:txBody>
      </p:sp>
    </p:spTree>
    <p:extLst>
      <p:ext uri="{BB962C8B-B14F-4D97-AF65-F5344CB8AC3E}">
        <p14:creationId xmlns:p14="http://schemas.microsoft.com/office/powerpoint/2010/main" val="7475636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A8DEECF-B327-4D0F-93DD-423EF7B268E3}" type="datetime1">
              <a:rPr lang="zh-CN" altLang="en-US" sz="1400" smtClean="0"/>
              <a:t>2021/11/7</a:t>
            </a:fld>
            <a:endParaRPr lang="en-US" altLang="zh-CN" sz="1400" smtClean="0"/>
          </a:p>
        </p:txBody>
      </p:sp>
      <p:sp>
        <p:nvSpPr>
          <p:cNvPr id="12185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246210" name="Text Box 2"/>
          <p:cNvSpPr txBox="1">
            <a:spLocks noChangeArrowheads="1"/>
          </p:cNvSpPr>
          <p:nvPr/>
        </p:nvSpPr>
        <p:spPr bwMode="auto">
          <a:xfrm>
            <a:off x="0" y="765175"/>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改进循环程序的处理方法</a:t>
            </a:r>
          </a:p>
        </p:txBody>
      </p:sp>
      <p:sp>
        <p:nvSpPr>
          <p:cNvPr id="1246211" name="Text Box 3"/>
          <p:cNvSpPr txBox="1">
            <a:spLocks noChangeArrowheads="1"/>
          </p:cNvSpPr>
          <p:nvPr/>
        </p:nvSpPr>
        <p:spPr bwMode="auto">
          <a:xfrm>
            <a:off x="71438" y="981075"/>
            <a:ext cx="8604250"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dirty="0"/>
              <a:t/>
            </a:r>
            <a:br>
              <a:rPr lang="en-US" altLang="zh-CN" sz="1600" dirty="0"/>
            </a:br>
            <a:r>
              <a:rPr lang="en-US" altLang="zh-CN" sz="1600" dirty="0"/>
              <a:t>    </a:t>
            </a:r>
            <a:r>
              <a:rPr lang="zh-CN" altLang="en-US" sz="1600" dirty="0"/>
              <a:t>循环操作是程序中广泛使用的一种特殊条件转移。循环操作是否结束，取决于循环操作次数是否已达到原来规定次数。所谓改进循环程序的处理，就是通过软件方法用编译器来支持条件转移指令的执行。</a:t>
            </a:r>
            <a:br>
              <a:rPr lang="zh-CN" altLang="en-US" sz="1600" dirty="0"/>
            </a:br>
            <a:r>
              <a:rPr lang="zh-CN" altLang="en-US" sz="1600" dirty="0"/>
              <a:t>    图</a:t>
            </a:r>
            <a:r>
              <a:rPr lang="en-US" altLang="zh-CN" sz="1600" dirty="0"/>
              <a:t>29</a:t>
            </a:r>
            <a:r>
              <a:rPr lang="zh-CN" altLang="en-US" sz="1600" dirty="0"/>
              <a:t>用编译器支持条件转移指令的执行 从前面分析看出，当转移不成功时，条件转移指令对流水线的影响比较小。基于这种原因，编译器在对源程序进行编译时，要尽量提高出现转移不成功的概率</a:t>
            </a:r>
            <a:r>
              <a:rPr lang="zh-CN" altLang="en-US" sz="1600" dirty="0" smtClean="0"/>
              <a:t>。</a:t>
            </a:r>
            <a:endParaRPr lang="en-US" altLang="zh-CN" sz="1600" dirty="0" smtClean="0"/>
          </a:p>
          <a:p>
            <a:pPr eaLnBrk="1" hangingPunct="1"/>
            <a:endParaRPr lang="en-US" altLang="zh-CN" sz="1600" dirty="0">
              <a:hlinkClick r:id="rId3" action="ppaction://hlinkfile"/>
            </a:endParaRPr>
          </a:p>
          <a:p>
            <a:pPr eaLnBrk="1" hangingPunct="1"/>
            <a:endParaRPr lang="en-US" altLang="zh-CN" sz="1600" dirty="0" smtClean="0">
              <a:hlinkClick r:id="rId3" action="ppaction://hlinkfile"/>
            </a:endParaRPr>
          </a:p>
          <a:p>
            <a:pPr eaLnBrk="1" hangingPunct="1"/>
            <a:endParaRPr lang="en-US" altLang="zh-CN" sz="1600" dirty="0">
              <a:hlinkClick r:id="rId3" action="ppaction://hlinkfile"/>
            </a:endParaRPr>
          </a:p>
          <a:p>
            <a:pPr eaLnBrk="1" hangingPunct="1"/>
            <a:endParaRPr lang="en-US" altLang="zh-CN" sz="1600" dirty="0" smtClean="0">
              <a:hlinkClick r:id="rId3" action="ppaction://hlinkfile"/>
            </a:endParaRPr>
          </a:p>
          <a:p>
            <a:pPr eaLnBrk="1" hangingPunct="1"/>
            <a:endParaRPr lang="en-US" altLang="zh-CN" sz="1600" dirty="0">
              <a:hlinkClick r:id="rId3" action="ppaction://hlinkfile"/>
            </a:endParaRPr>
          </a:p>
          <a:p>
            <a:pPr eaLnBrk="1" hangingPunct="1"/>
            <a:endParaRPr lang="zh-CN" altLang="en-US" sz="1600" dirty="0">
              <a:hlinkClick r:id="rId3" action="ppaction://hlinkfile"/>
            </a:endParaRPr>
          </a:p>
          <a:p>
            <a:pPr eaLnBrk="1" hangingPunct="1"/>
            <a:r>
              <a:rPr lang="zh-CN" altLang="en-US" sz="1600" dirty="0">
                <a:hlinkClick r:id="rId3" action="ppaction://hlinkfile"/>
              </a:rPr>
              <a:t> </a:t>
            </a:r>
            <a:endParaRPr lang="zh-CN" altLang="en-US" sz="1600" dirty="0"/>
          </a:p>
          <a:p>
            <a:pPr eaLnBrk="1" hangingPunct="1"/>
            <a:r>
              <a:rPr lang="zh-CN" altLang="en-US" sz="1600" dirty="0"/>
              <a:t>    如图</a:t>
            </a:r>
            <a:r>
              <a:rPr lang="en-US" altLang="zh-CN" sz="1600" dirty="0"/>
              <a:t>29(a)</a:t>
            </a:r>
            <a:r>
              <a:rPr lang="zh-CN" altLang="en-US" sz="1600" dirty="0"/>
              <a:t>所示的一个源程序，如果在一般编译器中进行编译，编译结果生成的目标程序，其转移成功的概率很高，而转移不成功的只有一次。这种编译结果对流水线的影响非常大。</a:t>
            </a:r>
            <a:br>
              <a:rPr lang="zh-CN" altLang="en-US" sz="1600" dirty="0"/>
            </a:br>
            <a:r>
              <a:rPr lang="zh-CN" altLang="en-US" sz="1600" dirty="0"/>
              <a:t>    如果在编译器中进行适当处理，编译成如图</a:t>
            </a:r>
            <a:r>
              <a:rPr lang="en-US" altLang="zh-CN" sz="1600" dirty="0"/>
              <a:t>29(b)</a:t>
            </a:r>
            <a:r>
              <a:rPr lang="zh-CN" altLang="en-US" sz="1600" dirty="0"/>
              <a:t>所示的结果，此时转移成功与不成功的概率正好反过来。例如，一个循环执行</a:t>
            </a:r>
            <a:r>
              <a:rPr lang="en-US" altLang="zh-CN" sz="1600" dirty="0"/>
              <a:t>1000</a:t>
            </a:r>
            <a:r>
              <a:rPr lang="zh-CN" altLang="en-US" sz="1600" dirty="0"/>
              <a:t>次的程序，其中</a:t>
            </a:r>
            <a:r>
              <a:rPr lang="en-US" altLang="zh-CN" sz="1600" dirty="0"/>
              <a:t>999</a:t>
            </a:r>
            <a:r>
              <a:rPr lang="zh-CN" altLang="en-US" sz="1600" dirty="0"/>
              <a:t>次转移不成功，只有一次转移成功。这种编译结果很适合在流水线中执行。</a:t>
            </a:r>
            <a:br>
              <a:rPr lang="zh-CN" altLang="en-US" sz="1600" dirty="0"/>
            </a:br>
            <a:r>
              <a:rPr lang="zh-CN" altLang="en-US" sz="1600" dirty="0"/>
              <a:t>    如果处理要支持复合型条件转移指令</a:t>
            </a:r>
            <a:r>
              <a:rPr lang="en-US" altLang="zh-CN" sz="1600" dirty="0"/>
              <a:t>(</a:t>
            </a:r>
            <a:r>
              <a:rPr lang="zh-CN" altLang="en-US" sz="1600" dirty="0"/>
              <a:t>条件码形成与转移目标地址计算功能用一条指令实现</a:t>
            </a:r>
            <a:r>
              <a:rPr lang="en-US" altLang="zh-CN" sz="1600" dirty="0"/>
              <a:t>)</a:t>
            </a:r>
            <a:r>
              <a:rPr lang="zh-CN" altLang="en-US" sz="1600" dirty="0"/>
              <a:t>，编译器也可以把源程序编译成如图</a:t>
            </a:r>
            <a:r>
              <a:rPr lang="en-US" altLang="zh-CN" sz="1600" dirty="0"/>
              <a:t>29(c)</a:t>
            </a:r>
            <a:r>
              <a:rPr lang="zh-CN" altLang="en-US" sz="1600" dirty="0"/>
              <a:t>所示的结果。这种编译结果也只有一次转移成功，因而对流水线的影响同图</a:t>
            </a:r>
            <a:r>
              <a:rPr lang="en-US" altLang="zh-CN" sz="1600" dirty="0"/>
              <a:t>(b)</a:t>
            </a:r>
            <a:r>
              <a:rPr lang="zh-CN" altLang="en-US" sz="1600" dirty="0"/>
              <a:t>一样。</a:t>
            </a:r>
          </a:p>
        </p:txBody>
      </p:sp>
      <p:graphicFrame>
        <p:nvGraphicFramePr>
          <p:cNvPr id="121863" name="Object 4">
            <a:hlinkClick r:id="" action="ppaction://ole?verb=0"/>
          </p:cNvPr>
          <p:cNvGraphicFramePr>
            <a:graphicFrameLocks noChangeAspect="1"/>
          </p:cNvGraphicFramePr>
          <p:nvPr>
            <p:extLst>
              <p:ext uri="{D42A27DB-BD31-4B8C-83A1-F6EECF244321}">
                <p14:modId xmlns:p14="http://schemas.microsoft.com/office/powerpoint/2010/main" val="2943382990"/>
              </p:ext>
            </p:extLst>
          </p:nvPr>
        </p:nvGraphicFramePr>
        <p:xfrm>
          <a:off x="5999163" y="2943225"/>
          <a:ext cx="1106487" cy="719138"/>
        </p:xfrm>
        <a:graphic>
          <a:graphicData uri="http://schemas.openxmlformats.org/presentationml/2006/ole">
            <mc:AlternateContent xmlns:mc="http://schemas.openxmlformats.org/markup-compatibility/2006">
              <mc:Choice xmlns:v="urn:schemas-microsoft-com:vml" Requires="v">
                <p:oleObj spid="_x0000_s121942" name="包装程序外壳对象" showAsIcon="1" r:id="rId4" imgW="1105200" imgH="711360" progId="Package">
                  <p:embed/>
                </p:oleObj>
              </mc:Choice>
              <mc:Fallback>
                <p:oleObj name="包装程序外壳对象" showAsIcon="1" r:id="rId4" imgW="1105200" imgH="711360" progId="Package">
                  <p:embed/>
                  <p:pic>
                    <p:nvPicPr>
                      <p:cNvPr id="0" name="Object 4"/>
                      <p:cNvPicPr>
                        <a:picLocks noChangeAspect="1" noChangeArrowheads="1"/>
                      </p:cNvPicPr>
                      <p:nvPr/>
                    </p:nvPicPr>
                    <p:blipFill>
                      <a:blip r:embed="rId5"/>
                      <a:srcRect/>
                      <a:stretch>
                        <a:fillRect/>
                      </a:stretch>
                    </p:blipFill>
                    <p:spPr bwMode="auto">
                      <a:xfrm>
                        <a:off x="5999163" y="2943225"/>
                        <a:ext cx="1106487"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64" name="Rectangle 5"/>
          <p:cNvSpPr>
            <a:spLocks noChangeArrowheads="1"/>
          </p:cNvSpPr>
          <p:nvPr/>
        </p:nvSpPr>
        <p:spPr bwMode="auto">
          <a:xfrm>
            <a:off x="381000" y="0"/>
            <a:ext cx="853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4400">
                <a:solidFill>
                  <a:schemeClr val="tx2"/>
                </a:solidFill>
              </a:rPr>
              <a:t>Control Hazard – loop </a:t>
            </a:r>
          </a:p>
        </p:txBody>
      </p:sp>
      <p:pic>
        <p:nvPicPr>
          <p:cNvPr id="12186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636912"/>
            <a:ext cx="338437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69</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462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46211"/>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121867"/>
                                        </p:tgtEl>
                                        <p:attrNameLst>
                                          <p:attrName>style.visibility</p:attrName>
                                        </p:attrNameLst>
                                      </p:cBhvr>
                                      <p:to>
                                        <p:strVal val="visible"/>
                                      </p:to>
                                    </p:set>
                                    <p:anim calcmode="lin" valueType="num">
                                      <p:cBhvr additive="base">
                                        <p:cTn id="13" dur="500" fill="hold"/>
                                        <p:tgtEl>
                                          <p:spTgt spid="121867"/>
                                        </p:tgtEl>
                                        <p:attrNameLst>
                                          <p:attrName>ppt_x</p:attrName>
                                        </p:attrNameLst>
                                      </p:cBhvr>
                                      <p:tavLst>
                                        <p:tav tm="0">
                                          <p:val>
                                            <p:strVal val="#ppt_x"/>
                                          </p:val>
                                        </p:tav>
                                        <p:tav tm="100000">
                                          <p:val>
                                            <p:strVal val="#ppt_x"/>
                                          </p:val>
                                        </p:tav>
                                      </p:tavLst>
                                    </p:anim>
                                    <p:anim calcmode="lin" valueType="num">
                                      <p:cBhvr additive="base">
                                        <p:cTn id="14" dur="500" fill="hold"/>
                                        <p:tgtEl>
                                          <p:spTgt spid="12186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1863"/>
                                        </p:tgtEl>
                                        <p:attrNameLst>
                                          <p:attrName>style.visibility</p:attrName>
                                        </p:attrNameLst>
                                      </p:cBhvr>
                                      <p:to>
                                        <p:strVal val="visible"/>
                                      </p:to>
                                    </p:set>
                                    <p:anim calcmode="lin" valueType="num">
                                      <p:cBhvr additive="base">
                                        <p:cTn id="17" dur="500" fill="hold"/>
                                        <p:tgtEl>
                                          <p:spTgt spid="121863"/>
                                        </p:tgtEl>
                                        <p:attrNameLst>
                                          <p:attrName>ppt_x</p:attrName>
                                        </p:attrNameLst>
                                      </p:cBhvr>
                                      <p:tavLst>
                                        <p:tav tm="0">
                                          <p:val>
                                            <p:strVal val="#ppt_x"/>
                                          </p:val>
                                        </p:tav>
                                        <p:tav tm="100000">
                                          <p:val>
                                            <p:strVal val="#ppt_x"/>
                                          </p:val>
                                        </p:tav>
                                      </p:tavLst>
                                    </p:anim>
                                    <p:anim calcmode="lin" valueType="num">
                                      <p:cBhvr additive="base">
                                        <p:cTn id="18" dur="500" fill="hold"/>
                                        <p:tgtEl>
                                          <p:spTgt spid="1218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6210" grpId="0" autoUpdateAnimBg="0"/>
      <p:bldP spid="124621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C3E11547-5807-46F4-BD3A-929F32A6E4AF}" type="datetime1">
              <a:rPr lang="zh-CN" altLang="en-US" sz="1400" smtClean="0"/>
              <a:t>2021/11/7</a:t>
            </a:fld>
            <a:endParaRPr lang="en-US" altLang="zh-CN" sz="1400" smtClean="0"/>
          </a:p>
        </p:txBody>
      </p:sp>
      <p:sp>
        <p:nvSpPr>
          <p:cNvPr id="2969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29701" name="Rectangle 2"/>
          <p:cNvSpPr>
            <a:spLocks noGrp="1" noChangeArrowheads="1"/>
          </p:cNvSpPr>
          <p:nvPr>
            <p:ph type="body" idx="1"/>
          </p:nvPr>
        </p:nvSpPr>
        <p:spPr>
          <a:xfrm>
            <a:off x="971600" y="1899444"/>
            <a:ext cx="8001000" cy="4154487"/>
          </a:xfrm>
        </p:spPr>
        <p:txBody>
          <a:bodyPr/>
          <a:lstStyle/>
          <a:p>
            <a:pPr>
              <a:spcBef>
                <a:spcPct val="0"/>
              </a:spcBef>
              <a:buFontTx/>
              <a:buNone/>
            </a:pPr>
            <a:r>
              <a:rPr lang="zh-CN" altLang="en-US" dirty="0" smtClean="0">
                <a:latin typeface="隶书" pitchFamily="49" charset="-122"/>
                <a:ea typeface="隶书" pitchFamily="49" charset="-122"/>
              </a:rPr>
              <a:t>如何加快指令的解释过程是计算机组成设计的基本任务。除了采用高速部件外，一次重叠，先行控制和流水等控制方式是常用的，意在提高指令的并行性，从而加速指令的解释过程。控制方式分类： </a:t>
            </a:r>
          </a:p>
          <a:p>
            <a:pPr>
              <a:spcBef>
                <a:spcPct val="0"/>
              </a:spcBef>
              <a:buFontTx/>
              <a:buNone/>
            </a:pPr>
            <a:r>
              <a:rPr lang="zh-CN" altLang="en-US" dirty="0" smtClean="0">
                <a:latin typeface="隶书" pitchFamily="49" charset="-122"/>
                <a:ea typeface="隶书" pitchFamily="49" charset="-122"/>
              </a:rPr>
              <a:t>  顺序方式、</a:t>
            </a:r>
          </a:p>
          <a:p>
            <a:pPr>
              <a:spcBef>
                <a:spcPct val="0"/>
              </a:spcBef>
              <a:buFontTx/>
              <a:buNone/>
            </a:pPr>
            <a:r>
              <a:rPr lang="zh-CN" altLang="en-US" dirty="0" smtClean="0">
                <a:latin typeface="隶书" pitchFamily="49" charset="-122"/>
                <a:ea typeface="隶书" pitchFamily="49" charset="-122"/>
              </a:rPr>
              <a:t>  重叠方式、</a:t>
            </a:r>
          </a:p>
          <a:p>
            <a:pPr>
              <a:spcBef>
                <a:spcPct val="0"/>
              </a:spcBef>
              <a:buFontTx/>
              <a:buNone/>
            </a:pPr>
            <a:r>
              <a:rPr lang="zh-CN" altLang="en-US" dirty="0" smtClean="0">
                <a:latin typeface="隶书" pitchFamily="49" charset="-122"/>
                <a:ea typeface="隶书" pitchFamily="49" charset="-122"/>
              </a:rPr>
              <a:t>  流水方式。</a:t>
            </a:r>
          </a:p>
        </p:txBody>
      </p:sp>
      <p:sp>
        <p:nvSpPr>
          <p:cNvPr id="29702" name="WordArt 3"/>
          <p:cNvSpPr>
            <a:spLocks noChangeArrowheads="1" noChangeShapeType="1"/>
          </p:cNvSpPr>
          <p:nvPr/>
        </p:nvSpPr>
        <p:spPr bwMode="auto">
          <a:xfrm>
            <a:off x="1752600" y="838200"/>
            <a:ext cx="4267200" cy="6381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4800" kern="10" spc="960">
                <a:solidFill>
                  <a:srgbClr val="FF66FF"/>
                </a:solidFill>
                <a:effectLst>
                  <a:outerShdw dist="45791" dir="3378596" algn="ctr" rotWithShape="0">
                    <a:srgbClr val="4D4D4D"/>
                  </a:outerShdw>
                </a:effectLst>
                <a:latin typeface="华文行楷"/>
                <a:ea typeface="华文行楷"/>
              </a:rPr>
              <a:t>流水线结构原理</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7</a:t>
            </a:fld>
            <a:endParaRPr lang="en-US" altLang="zh-CN" dirty="0"/>
          </a:p>
        </p:txBody>
      </p:sp>
    </p:spTree>
  </p:cSld>
  <p:clrMapOvr>
    <a:masterClrMapping/>
  </p:clrMapOvr>
  <p:transition>
    <p:random/>
    <p:sndAc>
      <p:stSnd>
        <p:snd r:embed="rId2" name="chimes.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3BEA621-C7AE-410C-99A6-C57F10D24ECD}" type="datetime1">
              <a:rPr lang="zh-CN" altLang="en-US" sz="1400" smtClean="0"/>
              <a:t>2021/11/7</a:t>
            </a:fld>
            <a:endParaRPr lang="en-US" altLang="zh-CN" sz="1400" smtClean="0"/>
          </a:p>
        </p:txBody>
      </p:sp>
      <p:sp>
        <p:nvSpPr>
          <p:cNvPr id="12390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23909" name="Text Box 2"/>
          <p:cNvSpPr txBox="1">
            <a:spLocks noChangeArrowheads="1"/>
          </p:cNvSpPr>
          <p:nvPr/>
        </p:nvSpPr>
        <p:spPr bwMode="auto">
          <a:xfrm>
            <a:off x="228600" y="2413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a:solidFill>
                  <a:srgbClr val="FF0066"/>
                </a:solidFill>
                <a:latin typeface="宋体" pitchFamily="2" charset="-122"/>
              </a:rPr>
              <a:t>猜测方法</a:t>
            </a:r>
          </a:p>
        </p:txBody>
      </p:sp>
      <p:sp>
        <p:nvSpPr>
          <p:cNvPr id="1079299" name="Text Box 3"/>
          <p:cNvSpPr txBox="1">
            <a:spLocks noChangeArrowheads="1"/>
          </p:cNvSpPr>
          <p:nvPr/>
        </p:nvSpPr>
        <p:spPr bwMode="auto">
          <a:xfrm>
            <a:off x="228600" y="762000"/>
            <a:ext cx="7620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t>选取发生概率较高的分支为猜测方向，运行但不写回结果。若猜对，继续执行；否则</a:t>
            </a:r>
            <a:r>
              <a:rPr lang="en-US" altLang="zh-CN" sz="2800" b="1"/>
              <a:t>,</a:t>
            </a:r>
            <a:r>
              <a:rPr lang="zh-CN" altLang="en-US" sz="2800" b="1"/>
              <a:t>作废猜测方向的执行，返回实际转移处。</a:t>
            </a:r>
          </a:p>
        </p:txBody>
      </p:sp>
      <p:sp>
        <p:nvSpPr>
          <p:cNvPr id="1079300" name="Text Box 4"/>
          <p:cNvSpPr txBox="1">
            <a:spLocks noChangeArrowheads="1"/>
          </p:cNvSpPr>
          <p:nvPr/>
        </p:nvSpPr>
        <p:spPr bwMode="auto">
          <a:xfrm>
            <a:off x="228600" y="22098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a:solidFill>
                  <a:srgbClr val="CC3300"/>
                </a:solidFill>
                <a:latin typeface="宋体" pitchFamily="2" charset="-122"/>
              </a:rPr>
              <a:t>（</a:t>
            </a:r>
            <a:r>
              <a:rPr lang="en-US" altLang="zh-CN" sz="2800" b="1">
                <a:solidFill>
                  <a:srgbClr val="CC3300"/>
                </a:solidFill>
                <a:latin typeface="宋体" pitchFamily="2" charset="-122"/>
              </a:rPr>
              <a:t>1</a:t>
            </a:r>
            <a:r>
              <a:rPr lang="zh-CN" altLang="en-US" sz="2800" b="1">
                <a:solidFill>
                  <a:srgbClr val="CC3300"/>
                </a:solidFill>
                <a:latin typeface="宋体" pitchFamily="2" charset="-122"/>
              </a:rPr>
              <a:t>）如何提高猜测命中率</a:t>
            </a:r>
          </a:p>
        </p:txBody>
      </p:sp>
      <p:sp>
        <p:nvSpPr>
          <p:cNvPr id="1079301" name="Text Box 5"/>
          <p:cNvSpPr txBox="1">
            <a:spLocks noChangeArrowheads="1"/>
          </p:cNvSpPr>
          <p:nvPr/>
        </p:nvSpPr>
        <p:spPr bwMode="auto">
          <a:xfrm>
            <a:off x="228600" y="27432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solidFill>
                  <a:srgbClr val="CC6600"/>
                </a:solidFill>
              </a:rPr>
              <a:t>静态猜测法：</a:t>
            </a:r>
            <a:r>
              <a:rPr lang="zh-CN" altLang="en-US" sz="2800" b="1"/>
              <a:t>猜测不成功方向。</a:t>
            </a:r>
          </a:p>
        </p:txBody>
      </p:sp>
      <p:sp>
        <p:nvSpPr>
          <p:cNvPr id="1079302" name="Text Box 6"/>
          <p:cNvSpPr txBox="1">
            <a:spLocks noChangeArrowheads="1"/>
          </p:cNvSpPr>
          <p:nvPr/>
        </p:nvSpPr>
        <p:spPr bwMode="auto">
          <a:xfrm>
            <a:off x="215900" y="3276600"/>
            <a:ext cx="86995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latin typeface="宋体" pitchFamily="2" charset="-122"/>
              </a:rPr>
              <a:t>由程序员和编译程序把发生概率高的分支安排在猜测方向。</a:t>
            </a:r>
            <a:r>
              <a:rPr lang="zh-CN" altLang="en-US" sz="2800" b="1">
                <a:solidFill>
                  <a:schemeClr val="folHlink"/>
                </a:solidFill>
                <a:latin typeface="宋体" pitchFamily="2" charset="-122"/>
              </a:rPr>
              <a:t>（为什么？）</a:t>
            </a:r>
          </a:p>
        </p:txBody>
      </p:sp>
      <p:sp>
        <p:nvSpPr>
          <p:cNvPr id="1079303" name="Text Box 7"/>
          <p:cNvSpPr txBox="1">
            <a:spLocks noChangeArrowheads="1"/>
          </p:cNvSpPr>
          <p:nvPr/>
        </p:nvSpPr>
        <p:spPr bwMode="auto">
          <a:xfrm>
            <a:off x="228600" y="4281488"/>
            <a:ext cx="6719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solidFill>
                  <a:srgbClr val="CC6600"/>
                </a:solidFill>
              </a:rPr>
              <a:t>动态猜测法：</a:t>
            </a:r>
            <a:r>
              <a:rPr lang="zh-CN" altLang="en-US" sz="2800" b="1"/>
              <a:t>根据转移历史猜测。</a:t>
            </a:r>
          </a:p>
        </p:txBody>
      </p:sp>
      <p:sp>
        <p:nvSpPr>
          <p:cNvPr id="1079304" name="Text Box 8"/>
          <p:cNvSpPr txBox="1">
            <a:spLocks noChangeArrowheads="1"/>
          </p:cNvSpPr>
          <p:nvPr/>
        </p:nvSpPr>
        <p:spPr bwMode="auto">
          <a:xfrm>
            <a:off x="228600" y="4891088"/>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solidFill>
                  <a:srgbClr val="990099"/>
                </a:solidFill>
                <a:latin typeface="宋体" pitchFamily="2" charset="-122"/>
              </a:rPr>
              <a:t>硬件</a:t>
            </a:r>
            <a:r>
              <a:rPr lang="zh-CN" altLang="en-US" sz="2800" b="1">
                <a:solidFill>
                  <a:srgbClr val="990099"/>
                </a:solidFill>
              </a:rPr>
              <a:t>要求：</a:t>
            </a:r>
            <a:r>
              <a:rPr lang="zh-CN" altLang="en-US" sz="2800" b="1"/>
              <a:t>增设转移目标缓冲器</a:t>
            </a:r>
            <a:r>
              <a:rPr lang="en-US" altLang="zh-CN" sz="2800" b="1"/>
              <a:t>BTB</a:t>
            </a:r>
            <a:r>
              <a:rPr lang="zh-CN" altLang="en-US" sz="2800" b="1"/>
              <a:t>。</a:t>
            </a: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70</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92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793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793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793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7930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79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299" grpId="0" autoUpdateAnimBg="0"/>
      <p:bldP spid="1079300" grpId="0" autoUpdateAnimBg="0"/>
      <p:bldP spid="1079301" grpId="0" autoUpdateAnimBg="0"/>
      <p:bldP spid="1079302" grpId="0" autoUpdateAnimBg="0"/>
      <p:bldP spid="1079303" grpId="0" autoUpdateAnimBg="0"/>
      <p:bldP spid="107930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10284EB-F403-449F-B83B-54E4F337E067}" type="datetime1">
              <a:rPr lang="zh-CN" altLang="en-US" sz="1600" smtClean="0">
                <a:latin typeface="Times New Roman" panose="02020603050405020304" pitchFamily="18" charset="0"/>
              </a:rPr>
              <a:t>2021/11/7</a:t>
            </a:fld>
            <a:endParaRPr lang="en-US" altLang="zh-CN" sz="1600" smtClean="0">
              <a:latin typeface="Times New Roman" panose="02020603050405020304" pitchFamily="18" charset="0"/>
            </a:endParaRPr>
          </a:p>
        </p:txBody>
      </p:sp>
      <p:sp>
        <p:nvSpPr>
          <p:cNvPr id="20483" name="页脚占位符 4"/>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FF3399"/>
                </a:solidFill>
                <a:ea typeface="楷体_GB2312" pitchFamily="49" charset="-122"/>
              </a:rPr>
              <a:t>余腊生   版权所有，违者必究</a:t>
            </a:r>
          </a:p>
        </p:txBody>
      </p:sp>
      <p:sp>
        <p:nvSpPr>
          <p:cNvPr id="20485"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20486"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20488" name="Rectangle 5"/>
          <p:cNvSpPr>
            <a:spLocks noChangeArrowheads="1"/>
          </p:cNvSpPr>
          <p:nvPr/>
        </p:nvSpPr>
        <p:spPr bwMode="auto">
          <a:xfrm>
            <a:off x="2091928" y="228600"/>
            <a:ext cx="4427537"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动态</a:t>
            </a:r>
            <a:r>
              <a:rPr lang="zh-CN" altLang="en-US" sz="3600" dirty="0">
                <a:solidFill>
                  <a:srgbClr val="FF0000"/>
                </a:solidFill>
                <a:ea typeface="黑体" panose="02010609060101010101" pitchFamily="49" charset="-122"/>
              </a:rPr>
              <a:t>分支预测</a:t>
            </a:r>
          </a:p>
        </p:txBody>
      </p:sp>
      <p:sp>
        <p:nvSpPr>
          <p:cNvPr id="20489" name="Rectangle 6"/>
          <p:cNvSpPr>
            <a:spLocks noChangeArrowheads="1"/>
          </p:cNvSpPr>
          <p:nvPr/>
        </p:nvSpPr>
        <p:spPr bwMode="auto">
          <a:xfrm>
            <a:off x="250825" y="1052513"/>
            <a:ext cx="8713788"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366838" indent="-414338"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774825" indent="-4064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193925" indent="-417513"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6511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1083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655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0227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20491" name="Rectangle 8"/>
          <p:cNvSpPr>
            <a:spLocks noChangeArrowheads="1"/>
          </p:cNvSpPr>
          <p:nvPr/>
        </p:nvSpPr>
        <p:spPr bwMode="auto">
          <a:xfrm>
            <a:off x="1212057" y="1358925"/>
            <a:ext cx="7499350"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80000"/>
              <a:buFont typeface="Wingdings" panose="05000000000000000000" pitchFamily="2" charset="2"/>
              <a:buChar char="l"/>
            </a:pPr>
            <a:r>
              <a:rPr kumimoji="1" lang="zh-CN" altLang="en-US" sz="2400" dirty="0">
                <a:solidFill>
                  <a:schemeClr val="accent2"/>
                </a:solidFill>
                <a:latin typeface="微软雅黑" panose="020B0503020204020204" pitchFamily="34" charset="-122"/>
                <a:ea typeface="微软雅黑" panose="020B0503020204020204" pitchFamily="34" charset="-122"/>
              </a:rPr>
              <a:t>动态分支预测必须解决</a:t>
            </a:r>
            <a:r>
              <a:rPr kumimoji="1" lang="zh-CN" altLang="en-US" sz="2400" dirty="0">
                <a:solidFill>
                  <a:srgbClr val="FF0000"/>
                </a:solidFill>
                <a:latin typeface="微软雅黑" panose="020B0503020204020204" pitchFamily="34" charset="-122"/>
                <a:ea typeface="微软雅黑" panose="020B0503020204020204" pitchFamily="34" charset="-122"/>
              </a:rPr>
              <a:t>两个问题</a:t>
            </a:r>
            <a:r>
              <a:rPr kumimoji="1" lang="zh-CN" altLang="en-US" sz="2400" dirty="0">
                <a:solidFill>
                  <a:schemeClr val="accent2"/>
                </a:solidFill>
                <a:latin typeface="微软雅黑" panose="020B0503020204020204" pitchFamily="34" charset="-122"/>
                <a:ea typeface="微软雅黑" panose="020B0503020204020204" pitchFamily="34" charset="-122"/>
              </a:rPr>
              <a:t>：</a:t>
            </a:r>
          </a:p>
          <a:p>
            <a:pPr lvl="1" eaLnBrk="1" hangingPunct="1">
              <a:buClr>
                <a:schemeClr val="tx1"/>
              </a:buClr>
              <a:buSzPct val="80000"/>
              <a:buFont typeface="Wingdings" panose="05000000000000000000" pitchFamily="2" charset="2"/>
              <a:buChar char="Ø"/>
            </a:pPr>
            <a:r>
              <a:rPr kumimoji="1" lang="zh-CN" altLang="en-US" sz="2400" dirty="0">
                <a:solidFill>
                  <a:schemeClr val="accent2"/>
                </a:solidFill>
                <a:latin typeface="微软雅黑" panose="020B0503020204020204" pitchFamily="34" charset="-122"/>
                <a:ea typeface="微软雅黑" panose="020B0503020204020204" pitchFamily="34" charset="-122"/>
              </a:rPr>
              <a:t> 如何记录一个分支操作的历史；</a:t>
            </a:r>
          </a:p>
          <a:p>
            <a:pPr lvl="1" eaLnBrk="1" hangingPunct="1">
              <a:buClr>
                <a:schemeClr val="tx1"/>
              </a:buClr>
              <a:buSzPct val="80000"/>
              <a:buFont typeface="Wingdings" panose="05000000000000000000" pitchFamily="2" charset="2"/>
              <a:buChar char="Ø"/>
            </a:pPr>
            <a:r>
              <a:rPr kumimoji="1" lang="zh-CN" altLang="en-US" sz="2400" dirty="0">
                <a:solidFill>
                  <a:schemeClr val="accent2"/>
                </a:solidFill>
                <a:latin typeface="微软雅黑" panose="020B0503020204020204" pitchFamily="34" charset="-122"/>
                <a:ea typeface="微软雅黑" panose="020B0503020204020204" pitchFamily="34" charset="-122"/>
              </a:rPr>
              <a:t> 决定预测的走向。</a:t>
            </a:r>
          </a:p>
          <a:p>
            <a:pPr eaLnBrk="1" hangingPunct="1">
              <a:buClr>
                <a:srgbClr val="64EC77"/>
              </a:buClr>
              <a:buSzPct val="80000"/>
              <a:buFont typeface="Wingdings 2" panose="05020102010507070707" pitchFamily="18" charset="2"/>
              <a:buNone/>
            </a:pPr>
            <a:endParaRPr kumimoji="1" lang="zh-CN" altLang="en-US" sz="1000" dirty="0">
              <a:solidFill>
                <a:schemeClr val="accent2"/>
              </a:solidFill>
              <a:latin typeface="微软雅黑" panose="020B0503020204020204" pitchFamily="34" charset="-122"/>
              <a:ea typeface="微软雅黑" panose="020B0503020204020204" pitchFamily="34" charset="-122"/>
            </a:endParaRPr>
          </a:p>
          <a:p>
            <a:pPr eaLnBrk="1" hangingPunct="1">
              <a:buClr>
                <a:srgbClr val="FF0000"/>
              </a:buClr>
              <a:buSzPct val="80000"/>
              <a:buFont typeface="Wingdings" panose="05000000000000000000" pitchFamily="2" charset="2"/>
              <a:buChar char="l"/>
            </a:pPr>
            <a:r>
              <a:rPr kumimoji="1" lang="zh-CN" altLang="en-US" sz="2400" dirty="0">
                <a:solidFill>
                  <a:schemeClr val="accent2"/>
                </a:solidFill>
                <a:latin typeface="微软雅黑" panose="020B0503020204020204" pitchFamily="34" charset="-122"/>
                <a:ea typeface="微软雅黑" panose="020B0503020204020204" pitchFamily="34" charset="-122"/>
              </a:rPr>
              <a:t>记录分支历史的方法有以下几种：</a:t>
            </a:r>
          </a:p>
          <a:p>
            <a:pPr eaLnBrk="1" hangingPunct="1">
              <a:buClr>
                <a:srgbClr val="64EC77"/>
              </a:buClr>
              <a:buSzPct val="80000"/>
              <a:buFont typeface="Wingdings 2" panose="05020102010507070707" pitchFamily="18" charset="2"/>
              <a:buNone/>
            </a:pPr>
            <a:r>
              <a:rPr kumimoji="1" lang="zh-CN" altLang="en-US" sz="2400" dirty="0">
                <a:solidFill>
                  <a:schemeClr val="accent2"/>
                </a:solidFill>
                <a:latin typeface="微软雅黑" panose="020B0503020204020204" pitchFamily="34" charset="-122"/>
                <a:ea typeface="微软雅黑" panose="020B0503020204020204" pitchFamily="34" charset="-122"/>
              </a:rPr>
              <a:t>     </a:t>
            </a:r>
            <a:r>
              <a:rPr kumimoji="1" lang="en-US" altLang="zh-CN" sz="2400" dirty="0">
                <a:solidFill>
                  <a:schemeClr val="accent2"/>
                </a:solidFill>
                <a:latin typeface="微软雅黑" panose="020B0503020204020204" pitchFamily="34" charset="-122"/>
                <a:ea typeface="微软雅黑" panose="020B0503020204020204" pitchFamily="34" charset="-122"/>
              </a:rPr>
              <a:t>(1) </a:t>
            </a:r>
            <a:r>
              <a:rPr kumimoji="1" lang="zh-CN" altLang="en-US" sz="2400" dirty="0">
                <a:solidFill>
                  <a:schemeClr val="accent2"/>
                </a:solidFill>
                <a:latin typeface="微软雅黑" panose="020B0503020204020204" pitchFamily="34" charset="-122"/>
                <a:ea typeface="微软雅黑" panose="020B0503020204020204" pitchFamily="34" charset="-122"/>
              </a:rPr>
              <a:t>仅仅记录最近一次或最近几次的分支历史；</a:t>
            </a:r>
          </a:p>
          <a:p>
            <a:pPr eaLnBrk="1" hangingPunct="1">
              <a:buClr>
                <a:srgbClr val="64EC77"/>
              </a:buClr>
              <a:buSzPct val="80000"/>
              <a:buFont typeface="Wingdings 2" panose="05020102010507070707" pitchFamily="18" charset="2"/>
              <a:buNone/>
            </a:pPr>
            <a:r>
              <a:rPr kumimoji="1" lang="zh-CN" altLang="en-US" sz="2400" dirty="0">
                <a:solidFill>
                  <a:schemeClr val="accent2"/>
                </a:solidFill>
                <a:latin typeface="微软雅黑" panose="020B0503020204020204" pitchFamily="34" charset="-122"/>
                <a:ea typeface="微软雅黑" panose="020B0503020204020204" pitchFamily="34" charset="-122"/>
              </a:rPr>
              <a:t>     </a:t>
            </a:r>
            <a:r>
              <a:rPr kumimoji="1" lang="en-US" altLang="zh-CN" sz="2400" dirty="0">
                <a:solidFill>
                  <a:schemeClr val="accent2"/>
                </a:solidFill>
                <a:latin typeface="微软雅黑" panose="020B0503020204020204" pitchFamily="34" charset="-122"/>
                <a:ea typeface="微软雅黑" panose="020B0503020204020204" pitchFamily="34" charset="-122"/>
              </a:rPr>
              <a:t>(2) </a:t>
            </a:r>
            <a:r>
              <a:rPr kumimoji="1" lang="zh-CN" altLang="en-US" sz="2400" dirty="0">
                <a:solidFill>
                  <a:schemeClr val="accent2"/>
                </a:solidFill>
                <a:latin typeface="微软雅黑" panose="020B0503020204020204" pitchFamily="34" charset="-122"/>
                <a:ea typeface="微软雅黑" panose="020B0503020204020204" pitchFamily="34" charset="-122"/>
              </a:rPr>
              <a:t>记录分支成功的目标地址；</a:t>
            </a:r>
          </a:p>
          <a:p>
            <a:pPr eaLnBrk="1" hangingPunct="1">
              <a:buClr>
                <a:srgbClr val="64EC77"/>
              </a:buClr>
              <a:buSzPct val="80000"/>
              <a:buFont typeface="Wingdings 2" panose="05020102010507070707" pitchFamily="18" charset="2"/>
              <a:buNone/>
            </a:pPr>
            <a:r>
              <a:rPr kumimoji="1" lang="zh-CN" altLang="en-US" sz="2400" dirty="0">
                <a:solidFill>
                  <a:schemeClr val="accent2"/>
                </a:solidFill>
                <a:latin typeface="微软雅黑" panose="020B0503020204020204" pitchFamily="34" charset="-122"/>
                <a:ea typeface="微软雅黑" panose="020B0503020204020204" pitchFamily="34" charset="-122"/>
              </a:rPr>
              <a:t>     </a:t>
            </a:r>
            <a:r>
              <a:rPr kumimoji="1" lang="en-US" altLang="zh-CN" sz="2400" dirty="0">
                <a:solidFill>
                  <a:schemeClr val="accent2"/>
                </a:solidFill>
                <a:latin typeface="微软雅黑" panose="020B0503020204020204" pitchFamily="34" charset="-122"/>
                <a:ea typeface="微软雅黑" panose="020B0503020204020204" pitchFamily="34" charset="-122"/>
              </a:rPr>
              <a:t>(3) </a:t>
            </a:r>
            <a:r>
              <a:rPr kumimoji="1" lang="zh-CN" altLang="en-US" sz="2400" dirty="0">
                <a:solidFill>
                  <a:schemeClr val="accent2"/>
                </a:solidFill>
                <a:latin typeface="微软雅黑" panose="020B0503020204020204" pitchFamily="34" charset="-122"/>
                <a:ea typeface="微软雅黑" panose="020B0503020204020204" pitchFamily="34" charset="-122"/>
              </a:rPr>
              <a:t>记录分支历史和分支目标地址，相当于前面</a:t>
            </a:r>
          </a:p>
          <a:p>
            <a:pPr eaLnBrk="1" hangingPunct="1">
              <a:buClr>
                <a:srgbClr val="64EC77"/>
              </a:buClr>
              <a:buSzPct val="80000"/>
              <a:buFont typeface="Wingdings 2" panose="05020102010507070707" pitchFamily="18" charset="2"/>
              <a:buNone/>
            </a:pPr>
            <a:r>
              <a:rPr kumimoji="1" lang="zh-CN" altLang="en-US" sz="2400" dirty="0">
                <a:solidFill>
                  <a:schemeClr val="accent2"/>
                </a:solidFill>
                <a:latin typeface="微软雅黑" panose="020B0503020204020204" pitchFamily="34" charset="-122"/>
                <a:ea typeface="微软雅黑" panose="020B0503020204020204" pitchFamily="34" charset="-122"/>
              </a:rPr>
              <a:t>           两种方式的结合；</a:t>
            </a:r>
          </a:p>
          <a:p>
            <a:pPr eaLnBrk="1" hangingPunct="1">
              <a:buClr>
                <a:srgbClr val="64EC77"/>
              </a:buClr>
              <a:buSzPct val="80000"/>
              <a:buFont typeface="Wingdings 2" panose="05020102010507070707" pitchFamily="18" charset="2"/>
              <a:buNone/>
            </a:pPr>
            <a:r>
              <a:rPr kumimoji="1" lang="zh-CN" altLang="en-US" sz="2400" dirty="0">
                <a:solidFill>
                  <a:schemeClr val="accent2"/>
                </a:solidFill>
                <a:latin typeface="微软雅黑" panose="020B0503020204020204" pitchFamily="34" charset="-122"/>
                <a:ea typeface="微软雅黑" panose="020B0503020204020204" pitchFamily="34" charset="-122"/>
              </a:rPr>
              <a:t>     </a:t>
            </a:r>
            <a:r>
              <a:rPr kumimoji="1" lang="en-US" altLang="zh-CN" sz="2400" dirty="0">
                <a:solidFill>
                  <a:schemeClr val="accent2"/>
                </a:solidFill>
                <a:latin typeface="微软雅黑" panose="020B0503020204020204" pitchFamily="34" charset="-122"/>
                <a:ea typeface="微软雅黑" panose="020B0503020204020204" pitchFamily="34" charset="-122"/>
              </a:rPr>
              <a:t>(4) </a:t>
            </a:r>
            <a:r>
              <a:rPr kumimoji="1" lang="zh-CN" altLang="en-US" sz="2400" dirty="0">
                <a:solidFill>
                  <a:schemeClr val="accent2"/>
                </a:solidFill>
                <a:latin typeface="微软雅黑" panose="020B0503020204020204" pitchFamily="34" charset="-122"/>
                <a:ea typeface="微软雅黑" panose="020B0503020204020204" pitchFamily="34" charset="-122"/>
              </a:rPr>
              <a:t>记录分支目标地址的一条或若干条指令。  </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71</a:t>
            </a:fld>
            <a:endParaRPr lang="en-US" altLang="zh-CN" dirty="0"/>
          </a:p>
        </p:txBody>
      </p:sp>
    </p:spTree>
    <p:extLst>
      <p:ext uri="{BB962C8B-B14F-4D97-AF65-F5344CB8AC3E}">
        <p14:creationId xmlns:p14="http://schemas.microsoft.com/office/powerpoint/2010/main" val="4118316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CE0B5BF-F909-4DD2-A81F-5CEFFA1CFC08}" type="datetime1">
              <a:rPr lang="zh-CN" altLang="en-US" sz="1400" smtClean="0"/>
              <a:t>2021/11/7</a:t>
            </a:fld>
            <a:endParaRPr lang="en-US" altLang="zh-CN" sz="1400" smtClean="0"/>
          </a:p>
        </p:txBody>
      </p:sp>
      <p:sp>
        <p:nvSpPr>
          <p:cNvPr id="12493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24933" name="Rectangle 2"/>
          <p:cNvSpPr>
            <a:spLocks noGrp="1" noChangeArrowheads="1"/>
          </p:cNvSpPr>
          <p:nvPr>
            <p:ph type="title"/>
          </p:nvPr>
        </p:nvSpPr>
        <p:spPr/>
        <p:txBody>
          <a:bodyPr/>
          <a:lstStyle/>
          <a:p>
            <a:pPr eaLnBrk="1" hangingPunct="1"/>
            <a:r>
              <a:rPr lang="en-US" altLang="zh-CN" smtClean="0"/>
              <a:t>How to predict</a:t>
            </a:r>
          </a:p>
        </p:txBody>
      </p:sp>
      <p:sp>
        <p:nvSpPr>
          <p:cNvPr id="124934" name="Rectangle 3"/>
          <p:cNvSpPr>
            <a:spLocks noGrp="1" noChangeArrowheads="1"/>
          </p:cNvSpPr>
          <p:nvPr>
            <p:ph type="body" idx="1"/>
          </p:nvPr>
        </p:nvSpPr>
        <p:spPr/>
        <p:txBody>
          <a:bodyPr/>
          <a:lstStyle/>
          <a:p>
            <a:pPr eaLnBrk="1" hangingPunct="1">
              <a:lnSpc>
                <a:spcPct val="90000"/>
              </a:lnSpc>
            </a:pPr>
            <a:r>
              <a:rPr lang="en-US" altLang="zh-CN" sz="2800" dirty="0" smtClean="0"/>
              <a:t>If we predict correctly then there is no branch penalty since we fetched the right instructions</a:t>
            </a:r>
          </a:p>
          <a:p>
            <a:pPr eaLnBrk="1" hangingPunct="1">
              <a:lnSpc>
                <a:spcPct val="90000"/>
              </a:lnSpc>
            </a:pPr>
            <a:r>
              <a:rPr lang="en-US" altLang="zh-CN" sz="2800" dirty="0" smtClean="0"/>
              <a:t>If we predict incorrectly (a </a:t>
            </a:r>
            <a:r>
              <a:rPr lang="en-US" altLang="zh-CN" sz="2800" i="1" dirty="0" err="1" smtClean="0"/>
              <a:t>mispredict</a:t>
            </a:r>
            <a:r>
              <a:rPr lang="en-US" altLang="zh-CN" sz="2800" dirty="0" smtClean="0"/>
              <a:t>) then we must </a:t>
            </a:r>
            <a:r>
              <a:rPr lang="en-US" altLang="zh-CN" sz="2800" i="1" dirty="0" smtClean="0"/>
              <a:t>flush</a:t>
            </a:r>
            <a:r>
              <a:rPr lang="en-US" altLang="zh-CN" sz="2800" dirty="0" smtClean="0"/>
              <a:t> the erroneous instructions from the pipeline</a:t>
            </a:r>
          </a:p>
          <a:p>
            <a:pPr eaLnBrk="1" hangingPunct="1">
              <a:lnSpc>
                <a:spcPct val="90000"/>
              </a:lnSpc>
            </a:pPr>
            <a:r>
              <a:rPr lang="en-US" altLang="zh-CN" sz="2800" dirty="0" smtClean="0"/>
              <a:t>Simplest predictor: </a:t>
            </a:r>
            <a:r>
              <a:rPr lang="en-US" altLang="zh-CN" sz="2800" dirty="0" smtClean="0">
                <a:solidFill>
                  <a:srgbClr val="FF3399"/>
                </a:solidFill>
              </a:rPr>
              <a:t>always predict not taken</a:t>
            </a:r>
          </a:p>
          <a:p>
            <a:pPr eaLnBrk="1" hangingPunct="1">
              <a:lnSpc>
                <a:spcPct val="90000"/>
              </a:lnSpc>
            </a:pPr>
            <a:r>
              <a:rPr lang="en-US" altLang="zh-CN" sz="2800" dirty="0" smtClean="0"/>
              <a:t>Dynamic branch predictors keep track of past behavior in a </a:t>
            </a:r>
            <a:r>
              <a:rPr lang="en-US" altLang="zh-CN" sz="2800" i="1" dirty="0" smtClean="0">
                <a:solidFill>
                  <a:srgbClr val="FF3399"/>
                </a:solidFill>
              </a:rPr>
              <a:t>branch history table</a:t>
            </a:r>
            <a:r>
              <a:rPr lang="en-US" altLang="zh-CN" sz="2800" dirty="0" smtClean="0">
                <a:solidFill>
                  <a:srgbClr val="FF3399"/>
                </a:solidFill>
              </a:rPr>
              <a:t> </a:t>
            </a:r>
            <a:r>
              <a:rPr lang="en-US" altLang="zh-CN" sz="2800" dirty="0" smtClean="0"/>
              <a:t>(BHT), aka </a:t>
            </a:r>
            <a:r>
              <a:rPr lang="en-US" altLang="zh-CN" sz="2800" i="1" dirty="0" smtClean="0"/>
              <a:t>branch prediction buffer</a:t>
            </a:r>
            <a:endParaRPr lang="en-US" altLang="zh-CN" sz="2800" dirty="0" smtClean="0"/>
          </a:p>
          <a:p>
            <a:pPr eaLnBrk="1" hangingPunct="1">
              <a:lnSpc>
                <a:spcPct val="90000"/>
              </a:lnSpc>
            </a:pPr>
            <a:endParaRPr lang="en-US" altLang="zh-CN" sz="2800" dirty="0" smtClean="0"/>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72</a:t>
            </a:fld>
            <a:endParaRPr lang="en-US" altLang="zh-CN"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E47A2E1-5A91-4BB3-AB45-0233FBA7E148}" type="datetime1">
              <a:rPr lang="zh-CN" altLang="en-US" sz="1400" smtClean="0"/>
              <a:t>2021/11/7</a:t>
            </a:fld>
            <a:endParaRPr lang="en-US" altLang="zh-CN" sz="1400" smtClean="0"/>
          </a:p>
        </p:txBody>
      </p:sp>
      <p:sp>
        <p:nvSpPr>
          <p:cNvPr id="12595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25957" name="Rectangle 2"/>
          <p:cNvSpPr>
            <a:spLocks noGrp="1" noChangeArrowheads="1"/>
          </p:cNvSpPr>
          <p:nvPr>
            <p:ph type="title"/>
          </p:nvPr>
        </p:nvSpPr>
        <p:spPr/>
        <p:txBody>
          <a:bodyPr/>
          <a:lstStyle/>
          <a:p>
            <a:pPr eaLnBrk="1" hangingPunct="1"/>
            <a:r>
              <a:rPr lang="en-US" altLang="en-US" smtClean="0"/>
              <a:t>Branch Prediction Schemes</a:t>
            </a:r>
          </a:p>
        </p:txBody>
      </p:sp>
      <p:sp>
        <p:nvSpPr>
          <p:cNvPr id="125958" name="Rectangle 3"/>
          <p:cNvSpPr>
            <a:spLocks noGrp="1" noChangeArrowheads="1"/>
          </p:cNvSpPr>
          <p:nvPr>
            <p:ph type="body" idx="1"/>
          </p:nvPr>
        </p:nvSpPr>
        <p:spPr/>
        <p:txBody>
          <a:bodyPr/>
          <a:lstStyle/>
          <a:p>
            <a:pPr marL="457200" indent="-457200" eaLnBrk="1" hangingPunct="1"/>
            <a:r>
              <a:rPr lang="en-US" altLang="en-US" sz="2800" smtClean="0"/>
              <a:t>Static Branch Prediction </a:t>
            </a:r>
          </a:p>
          <a:p>
            <a:pPr marL="457200" indent="-457200" eaLnBrk="1" hangingPunct="1"/>
            <a:r>
              <a:rPr lang="en-US" altLang="en-US" sz="2800" smtClean="0"/>
              <a:t>1-bit Branch-Prediction Buffer</a:t>
            </a:r>
          </a:p>
          <a:p>
            <a:pPr marL="457200" indent="-457200" eaLnBrk="1" hangingPunct="1"/>
            <a:r>
              <a:rPr lang="en-US" altLang="en-US" sz="2800" smtClean="0"/>
              <a:t>2-bit Branch-Prediction Buffer</a:t>
            </a:r>
          </a:p>
          <a:p>
            <a:pPr marL="457200" indent="-457200" eaLnBrk="1" hangingPunct="1"/>
            <a:r>
              <a:rPr lang="en-US" altLang="en-US" sz="2800" smtClean="0"/>
              <a:t>Correlating (Two-level) Branch Prediction Buffer</a:t>
            </a:r>
          </a:p>
          <a:p>
            <a:pPr marL="457200" indent="-457200" eaLnBrk="1" hangingPunct="1"/>
            <a:r>
              <a:rPr lang="en-US" altLang="en-US" sz="2800" smtClean="0"/>
              <a:t>Tournament Branch Predictor</a:t>
            </a:r>
          </a:p>
          <a:p>
            <a:pPr marL="457200" indent="-457200" eaLnBrk="1" hangingPunct="1"/>
            <a:r>
              <a:rPr lang="en-US" altLang="en-US" sz="2800" smtClean="0"/>
              <a:t>Branch Target Buffer</a:t>
            </a:r>
          </a:p>
          <a:p>
            <a:pPr marL="457200" indent="-457200" eaLnBrk="1" hangingPunct="1"/>
            <a:r>
              <a:rPr lang="en-US" altLang="en-US" sz="2800" smtClean="0"/>
              <a:t>Integrated Instruction Fetch Units</a:t>
            </a:r>
          </a:p>
          <a:p>
            <a:pPr marL="457200" indent="-457200" eaLnBrk="1" hangingPunct="1"/>
            <a:r>
              <a:rPr lang="en-US" altLang="en-US" sz="2800" smtClean="0"/>
              <a:t>Return Address Predictors</a:t>
            </a:r>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73</a:t>
            </a:fld>
            <a:endParaRPr lang="en-US" altLang="zh-CN" dirty="0"/>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3"/>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8C7B21D-C38E-42F6-9DBD-F493864F3076}" type="datetime1">
              <a:rPr lang="zh-CN" altLang="en-US" sz="1600" smtClean="0">
                <a:latin typeface="Times New Roman" panose="02020603050405020304" pitchFamily="18" charset="0"/>
              </a:rPr>
              <a:t>2021/11/7</a:t>
            </a:fld>
            <a:endParaRPr lang="en-US" altLang="zh-CN" sz="1600" smtClean="0">
              <a:latin typeface="Times New Roman" panose="02020603050405020304" pitchFamily="18" charset="0"/>
            </a:endParaRPr>
          </a:p>
        </p:txBody>
      </p:sp>
      <p:sp>
        <p:nvSpPr>
          <p:cNvPr id="22531" name="页脚占位符 4"/>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FF3399"/>
                </a:solidFill>
                <a:ea typeface="楷体_GB2312" pitchFamily="49" charset="-122"/>
              </a:rPr>
              <a:t>余腊生   版权所有，违者必究</a:t>
            </a:r>
          </a:p>
        </p:txBody>
      </p:sp>
      <p:sp>
        <p:nvSpPr>
          <p:cNvPr id="22534"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22536" name="Rectangle 5"/>
          <p:cNvSpPr>
            <a:spLocks noChangeArrowheads="1"/>
          </p:cNvSpPr>
          <p:nvPr/>
        </p:nvSpPr>
        <p:spPr bwMode="auto">
          <a:xfrm>
            <a:off x="1835696" y="222796"/>
            <a:ext cx="4427537"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动态</a:t>
            </a:r>
            <a:r>
              <a:rPr lang="zh-CN" altLang="en-US" sz="3600" dirty="0">
                <a:solidFill>
                  <a:srgbClr val="FF0000"/>
                </a:solidFill>
                <a:ea typeface="黑体" panose="02010609060101010101" pitchFamily="49" charset="-122"/>
              </a:rPr>
              <a:t>分支预测</a:t>
            </a:r>
          </a:p>
        </p:txBody>
      </p:sp>
      <p:sp>
        <p:nvSpPr>
          <p:cNvPr id="22537" name="Rectangle 6"/>
          <p:cNvSpPr>
            <a:spLocks noChangeArrowheads="1"/>
          </p:cNvSpPr>
          <p:nvPr/>
        </p:nvSpPr>
        <p:spPr bwMode="auto">
          <a:xfrm>
            <a:off x="250825" y="1052513"/>
            <a:ext cx="8713788"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366838" indent="-414338"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774825" indent="-4064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193925" indent="-417513"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6511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1083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655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0227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22538" name="Rectangle 7"/>
          <p:cNvSpPr>
            <a:spLocks noChangeArrowheads="1"/>
          </p:cNvSpPr>
          <p:nvPr/>
        </p:nvSpPr>
        <p:spPr bwMode="auto">
          <a:xfrm>
            <a:off x="827088" y="908050"/>
            <a:ext cx="77057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257300" indent="-342900">
              <a:spcBef>
                <a:spcPct val="20000"/>
              </a:spcBef>
              <a:buChar char="•"/>
              <a:defRPr sz="2400">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Arial" panose="020B0604020202020204" pitchFamily="34" charset="0"/>
                <a:ea typeface="宋体" panose="02010600030101010101" pitchFamily="2" charset="-122"/>
              </a:defRPr>
            </a:lvl4pPr>
            <a:lvl5pPr marL="2171700" indent="-342900">
              <a:spcBef>
                <a:spcPct val="20000"/>
              </a:spcBef>
              <a:buChar char="»"/>
              <a:defRPr sz="2000">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SzPct val="80000"/>
              <a:buFont typeface="Wingdings" panose="05000000000000000000" pitchFamily="2" charset="2"/>
              <a:buNone/>
            </a:pPr>
            <a:r>
              <a:rPr kumimoji="1" lang="en-US" altLang="zh-CN" sz="2400" dirty="0">
                <a:latin typeface="Times New Roman" panose="02020603050405020304" pitchFamily="18" charset="0"/>
              </a:rPr>
              <a:t>1. </a:t>
            </a:r>
            <a:r>
              <a:rPr kumimoji="1" lang="zh-CN" altLang="en-US" sz="2400" dirty="0">
                <a:latin typeface="Times New Roman" panose="02020603050405020304" pitchFamily="18" charset="0"/>
              </a:rPr>
              <a:t>只有</a:t>
            </a:r>
            <a:r>
              <a:rPr kumimoji="1" lang="en-US" altLang="zh-CN" sz="2400" dirty="0">
                <a:solidFill>
                  <a:srgbClr val="FF0000"/>
                </a:solidFill>
                <a:latin typeface="Times New Roman" panose="02020603050405020304" pitchFamily="18" charset="0"/>
              </a:rPr>
              <a:t>1</a:t>
            </a:r>
            <a:r>
              <a:rPr kumimoji="1" lang="zh-CN" altLang="en-US" sz="2400" dirty="0">
                <a:solidFill>
                  <a:srgbClr val="FF0000"/>
                </a:solidFill>
                <a:latin typeface="Times New Roman" panose="02020603050405020304" pitchFamily="18" charset="0"/>
              </a:rPr>
              <a:t>个</a:t>
            </a:r>
            <a:r>
              <a:rPr kumimoji="1" lang="zh-CN" altLang="en-US" sz="2400" dirty="0">
                <a:latin typeface="Times New Roman" panose="02020603050405020304" pitchFamily="18" charset="0"/>
              </a:rPr>
              <a:t>预测位的分支预测缓冲</a:t>
            </a:r>
            <a:r>
              <a:rPr kumimoji="1" lang="zh-CN" altLang="en-US" sz="2400" dirty="0">
                <a:solidFill>
                  <a:schemeClr val="accent2"/>
                </a:solidFill>
                <a:latin typeface="Times New Roman" panose="02020603050405020304" pitchFamily="18" charset="0"/>
              </a:rPr>
              <a:t> </a:t>
            </a:r>
          </a:p>
          <a:p>
            <a:pPr lvl="1" eaLnBrk="1" hangingPunct="1">
              <a:lnSpc>
                <a:spcPct val="110000"/>
              </a:lnSpc>
              <a:buClr>
                <a:srgbClr val="FF0000"/>
              </a:buClr>
              <a:buSzPct val="80000"/>
              <a:buFont typeface="Wingdings" panose="05000000000000000000" pitchFamily="2" charset="2"/>
              <a:buChar char="l"/>
            </a:pPr>
            <a:r>
              <a:rPr kumimoji="1" lang="zh-CN" altLang="en-US" sz="2400" dirty="0">
                <a:solidFill>
                  <a:srgbClr val="FF0000"/>
                </a:solidFill>
                <a:latin typeface="Times New Roman" panose="02020603050405020304" pitchFamily="18" charset="0"/>
              </a:rPr>
              <a:t>索引</a:t>
            </a:r>
            <a:r>
              <a:rPr kumimoji="1" lang="zh-CN" altLang="en-US" sz="2400" dirty="0">
                <a:solidFill>
                  <a:schemeClr val="accent2"/>
                </a:solidFill>
                <a:latin typeface="Times New Roman" panose="02020603050405020304" pitchFamily="18" charset="0"/>
              </a:rPr>
              <a:t>：分支指令地址的低位。</a:t>
            </a:r>
          </a:p>
          <a:p>
            <a:pPr lvl="1" eaLnBrk="1" hangingPunct="1">
              <a:lnSpc>
                <a:spcPct val="110000"/>
              </a:lnSpc>
              <a:buClr>
                <a:srgbClr val="FF0000"/>
              </a:buClr>
              <a:buSzPct val="80000"/>
              <a:buFont typeface="Wingdings" panose="05000000000000000000" pitchFamily="2" charset="2"/>
              <a:buChar char="l"/>
            </a:pPr>
            <a:r>
              <a:rPr kumimoji="1" lang="zh-CN" altLang="en-US" sz="2400" dirty="0">
                <a:solidFill>
                  <a:srgbClr val="FF0000"/>
                </a:solidFill>
                <a:latin typeface="Times New Roman" panose="02020603050405020304" pitchFamily="18" charset="0"/>
              </a:rPr>
              <a:t>存储区</a:t>
            </a:r>
            <a:r>
              <a:rPr kumimoji="1" lang="zh-CN" altLang="en-US" sz="2400" dirty="0">
                <a:solidFill>
                  <a:schemeClr val="accent2"/>
                </a:solidFill>
                <a:latin typeface="Times New Roman" panose="02020603050405020304" pitchFamily="18" charset="0"/>
              </a:rPr>
              <a:t>：</a:t>
            </a:r>
            <a:r>
              <a:rPr kumimoji="1" lang="en-US" altLang="zh-CN" sz="2400" dirty="0">
                <a:solidFill>
                  <a:schemeClr val="accent2"/>
                </a:solidFill>
                <a:latin typeface="Times New Roman" panose="02020603050405020304" pitchFamily="18" charset="0"/>
              </a:rPr>
              <a:t>1</a:t>
            </a:r>
            <a:r>
              <a:rPr kumimoji="1" lang="zh-CN" altLang="en-US" sz="2400" dirty="0">
                <a:solidFill>
                  <a:schemeClr val="accent2"/>
                </a:solidFill>
                <a:latin typeface="Times New Roman" panose="02020603050405020304" pitchFamily="18" charset="0"/>
              </a:rPr>
              <a:t>位的分支历史记录位，又称为预测位，</a:t>
            </a:r>
          </a:p>
          <a:p>
            <a:pPr lvl="1" eaLnBrk="1" hangingPunct="1">
              <a:lnSpc>
                <a:spcPct val="110000"/>
              </a:lnSpc>
              <a:buClr>
                <a:srgbClr val="FF0000"/>
              </a:buClr>
              <a:buSzPct val="80000"/>
              <a:buFont typeface="Wingdings" panose="05000000000000000000" pitchFamily="2" charset="2"/>
              <a:buNone/>
            </a:pPr>
            <a:r>
              <a:rPr kumimoji="1" lang="zh-CN" altLang="en-US" sz="2400" dirty="0">
                <a:solidFill>
                  <a:schemeClr val="accent2"/>
                </a:solidFill>
                <a:latin typeface="Times New Roman" panose="02020603050405020304" pitchFamily="18" charset="0"/>
              </a:rPr>
              <a:t>                     记录该指令最近一次分支是否成功。</a:t>
            </a:r>
          </a:p>
          <a:p>
            <a:pPr lvl="2" eaLnBrk="1" hangingPunct="1">
              <a:lnSpc>
                <a:spcPct val="110000"/>
              </a:lnSpc>
              <a:buClr>
                <a:schemeClr val="tx1"/>
              </a:buClr>
              <a:buSzPct val="80000"/>
              <a:buFont typeface="Wingdings" panose="05000000000000000000" pitchFamily="2" charset="2"/>
              <a:buChar char="Ø"/>
            </a:pPr>
            <a:r>
              <a:rPr kumimoji="1" lang="zh-CN" altLang="en-US" dirty="0">
                <a:solidFill>
                  <a:schemeClr val="accent2"/>
                </a:solidFill>
                <a:latin typeface="Times New Roman" panose="02020603050405020304" pitchFamily="18" charset="0"/>
              </a:rPr>
              <a:t>“</a:t>
            </a:r>
            <a:r>
              <a:rPr kumimoji="1" lang="en-US" altLang="zh-CN" dirty="0">
                <a:solidFill>
                  <a:srgbClr val="FF0000"/>
                </a:solidFill>
                <a:latin typeface="Times New Roman" panose="02020603050405020304" pitchFamily="18" charset="0"/>
              </a:rPr>
              <a:t>0</a:t>
            </a:r>
            <a:r>
              <a:rPr kumimoji="1" lang="en-US" altLang="zh-CN" dirty="0">
                <a:solidFill>
                  <a:schemeClr val="accent2"/>
                </a:solidFill>
                <a:latin typeface="Times New Roman" panose="02020603050405020304" pitchFamily="18" charset="0"/>
              </a:rPr>
              <a:t>”</a:t>
            </a:r>
            <a:r>
              <a:rPr kumimoji="1" lang="zh-CN" altLang="en-US" dirty="0">
                <a:solidFill>
                  <a:schemeClr val="accent2"/>
                </a:solidFill>
                <a:latin typeface="Times New Roman" panose="02020603050405020304" pitchFamily="18" charset="0"/>
              </a:rPr>
              <a:t>记录分支不成功 </a:t>
            </a:r>
          </a:p>
          <a:p>
            <a:pPr lvl="2" eaLnBrk="1" hangingPunct="1">
              <a:lnSpc>
                <a:spcPct val="110000"/>
              </a:lnSpc>
              <a:buClr>
                <a:schemeClr val="tx1"/>
              </a:buClr>
              <a:buSzPct val="80000"/>
              <a:buFont typeface="Wingdings" panose="05000000000000000000" pitchFamily="2" charset="2"/>
              <a:buChar char="Ø"/>
            </a:pPr>
            <a:r>
              <a:rPr kumimoji="1" lang="zh-CN" altLang="en-US" dirty="0">
                <a:solidFill>
                  <a:schemeClr val="accent2"/>
                </a:solidFill>
                <a:latin typeface="Times New Roman" panose="02020603050405020304" pitchFamily="18" charset="0"/>
              </a:rPr>
              <a:t>“</a:t>
            </a:r>
            <a:r>
              <a:rPr kumimoji="1" lang="en-US" altLang="zh-CN" dirty="0">
                <a:solidFill>
                  <a:srgbClr val="FF0000"/>
                </a:solidFill>
                <a:latin typeface="Times New Roman" panose="02020603050405020304" pitchFamily="18" charset="0"/>
              </a:rPr>
              <a:t>1</a:t>
            </a:r>
            <a:r>
              <a:rPr kumimoji="1" lang="en-US" altLang="zh-CN" dirty="0">
                <a:solidFill>
                  <a:schemeClr val="accent2"/>
                </a:solidFill>
                <a:latin typeface="Times New Roman" panose="02020603050405020304" pitchFamily="18" charset="0"/>
              </a:rPr>
              <a:t>”</a:t>
            </a:r>
            <a:r>
              <a:rPr kumimoji="1" lang="zh-CN" altLang="en-US" dirty="0">
                <a:solidFill>
                  <a:schemeClr val="accent2"/>
                </a:solidFill>
                <a:latin typeface="Times New Roman" panose="02020603050405020304" pitchFamily="18" charset="0"/>
              </a:rPr>
              <a:t>记录分支成功</a:t>
            </a:r>
          </a:p>
          <a:p>
            <a:pPr lvl="1" eaLnBrk="1" hangingPunct="1">
              <a:lnSpc>
                <a:spcPct val="110000"/>
              </a:lnSpc>
              <a:buClr>
                <a:srgbClr val="FF0000"/>
              </a:buClr>
              <a:buSzPct val="80000"/>
              <a:buFont typeface="Wingdings" panose="05000000000000000000" pitchFamily="2" charset="2"/>
              <a:buChar char="l"/>
            </a:pPr>
            <a:r>
              <a:rPr kumimoji="1" lang="zh-CN" altLang="en-US" sz="2400" dirty="0">
                <a:solidFill>
                  <a:schemeClr val="accent2"/>
                </a:solidFill>
                <a:latin typeface="Times New Roman" panose="02020603050405020304" pitchFamily="18" charset="0"/>
              </a:rPr>
              <a:t>状态转换图 </a:t>
            </a:r>
          </a:p>
          <a:p>
            <a:pPr eaLnBrk="1" hangingPunct="1">
              <a:buSzPct val="80000"/>
              <a:buFont typeface="Wingdings" panose="05000000000000000000" pitchFamily="2" charset="2"/>
              <a:buNone/>
            </a:pPr>
            <a:endParaRPr kumimoji="1" lang="en-US" altLang="zh-CN" sz="2400" dirty="0">
              <a:solidFill>
                <a:schemeClr val="accent2"/>
              </a:solidFill>
              <a:latin typeface="Times New Roman" panose="02020603050405020304" pitchFamily="18" charset="0"/>
            </a:endParaRPr>
          </a:p>
        </p:txBody>
      </p:sp>
      <p:pic>
        <p:nvPicPr>
          <p:cNvPr id="2253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4365625"/>
            <a:ext cx="6427788" cy="1397000"/>
          </a:xfrm>
          <a:prstGeom prst="rect">
            <a:avLst/>
          </a:prstGeom>
          <a:solidFill>
            <a:schemeClr val="accent1"/>
          </a:solidFill>
          <a:ln w="9525">
            <a:solidFill>
              <a:schemeClr val="bg1"/>
            </a:solidFill>
            <a:miter lim="800000"/>
            <a:headEnd/>
            <a:tailEnd/>
          </a:ln>
        </p:spPr>
      </p:pic>
      <p:sp>
        <p:nvSpPr>
          <p:cNvPr id="22540" name="Text Box 10"/>
          <p:cNvSpPr txBox="1">
            <a:spLocks noChangeArrowheads="1"/>
          </p:cNvSpPr>
          <p:nvPr/>
        </p:nvSpPr>
        <p:spPr bwMode="auto">
          <a:xfrm>
            <a:off x="1319213" y="58293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latin typeface="Times New Roman" panose="02020603050405020304" pitchFamily="18" charset="0"/>
              </a:rPr>
              <a:t> </a:t>
            </a:r>
            <a:r>
              <a:rPr kumimoji="1" lang="zh-CN" altLang="en-US" sz="2400">
                <a:latin typeface="Times New Roman" panose="02020603050405020304" pitchFamily="18" charset="0"/>
              </a:rPr>
              <a:t>只有</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个预测位的分支预测缓冲状态转换图 </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74</a:t>
            </a:fld>
            <a:endParaRPr lang="en-US" altLang="zh-CN" dirty="0"/>
          </a:p>
        </p:txBody>
      </p:sp>
    </p:spTree>
    <p:extLst>
      <p:ext uri="{BB962C8B-B14F-4D97-AF65-F5344CB8AC3E}">
        <p14:creationId xmlns:p14="http://schemas.microsoft.com/office/powerpoint/2010/main" val="18795814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3F0078A-5A46-4B32-9F00-3C632B2FD5F9}" type="datetime1">
              <a:rPr lang="zh-CN" altLang="en-US" sz="1600" smtClean="0">
                <a:latin typeface="Times New Roman" panose="02020603050405020304" pitchFamily="18" charset="0"/>
              </a:rPr>
              <a:t>2021/11/7</a:t>
            </a:fld>
            <a:endParaRPr lang="en-US" altLang="zh-CN" sz="1600" smtClean="0">
              <a:latin typeface="Times New Roman" panose="02020603050405020304" pitchFamily="18" charset="0"/>
            </a:endParaRPr>
          </a:p>
        </p:txBody>
      </p:sp>
      <p:sp>
        <p:nvSpPr>
          <p:cNvPr id="23555" name="页脚占位符 4"/>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FF3399"/>
                </a:solidFill>
                <a:ea typeface="楷体_GB2312" pitchFamily="49" charset="-122"/>
              </a:rPr>
              <a:t>余腊生   版权所有，违者必究</a:t>
            </a:r>
          </a:p>
        </p:txBody>
      </p:sp>
      <p:sp>
        <p:nvSpPr>
          <p:cNvPr id="23558"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23560" name="Rectangle 5"/>
          <p:cNvSpPr>
            <a:spLocks noChangeArrowheads="1"/>
          </p:cNvSpPr>
          <p:nvPr/>
        </p:nvSpPr>
        <p:spPr bwMode="auto">
          <a:xfrm>
            <a:off x="2682081" y="191295"/>
            <a:ext cx="4427537"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动态</a:t>
            </a:r>
            <a:r>
              <a:rPr lang="zh-CN" altLang="en-US" sz="3600" dirty="0">
                <a:solidFill>
                  <a:srgbClr val="FF0000"/>
                </a:solidFill>
                <a:ea typeface="黑体" panose="02010609060101010101" pitchFamily="49" charset="-122"/>
              </a:rPr>
              <a:t>分支预测</a:t>
            </a:r>
          </a:p>
        </p:txBody>
      </p:sp>
      <p:sp>
        <p:nvSpPr>
          <p:cNvPr id="23561" name="Rectangle 6"/>
          <p:cNvSpPr>
            <a:spLocks noChangeArrowheads="1"/>
          </p:cNvSpPr>
          <p:nvPr/>
        </p:nvSpPr>
        <p:spPr bwMode="auto">
          <a:xfrm>
            <a:off x="250825" y="1052513"/>
            <a:ext cx="8713788"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366838" indent="-414338"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774825" indent="-4064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193925" indent="-417513"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6511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1083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655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0227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23562" name="Rectangle 7"/>
          <p:cNvSpPr>
            <a:spLocks noChangeArrowheads="1"/>
          </p:cNvSpPr>
          <p:nvPr/>
        </p:nvSpPr>
        <p:spPr bwMode="auto">
          <a:xfrm>
            <a:off x="1042988" y="1300163"/>
            <a:ext cx="74993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a:latin typeface="Times New Roman" panose="02020603050405020304" pitchFamily="18" charset="0"/>
              </a:rPr>
              <a:t>2. </a:t>
            </a:r>
            <a:r>
              <a:rPr kumimoji="1" lang="zh-CN" altLang="en-US" sz="2400">
                <a:latin typeface="Times New Roman" panose="02020603050405020304" pitchFamily="18" charset="0"/>
              </a:rPr>
              <a:t>分支预测缓冲技术包括两个步骤</a:t>
            </a:r>
            <a:r>
              <a:rPr kumimoji="1" lang="zh-CN" altLang="en-US" sz="2400">
                <a:solidFill>
                  <a:schemeClr val="accent2"/>
                </a:solidFill>
                <a:latin typeface="Times New Roman" panose="02020603050405020304" pitchFamily="18" charset="0"/>
              </a:rPr>
              <a:t> </a:t>
            </a:r>
          </a:p>
        </p:txBody>
      </p:sp>
      <p:sp>
        <p:nvSpPr>
          <p:cNvPr id="23563" name="Rectangle 8"/>
          <p:cNvSpPr>
            <a:spLocks noChangeArrowheads="1"/>
          </p:cNvSpPr>
          <p:nvPr/>
        </p:nvSpPr>
        <p:spPr bwMode="auto">
          <a:xfrm>
            <a:off x="1331913" y="1731963"/>
            <a:ext cx="71278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FF0000"/>
              </a:buClr>
              <a:buSzPct val="80000"/>
              <a:buFont typeface="Wingdings" panose="05000000000000000000" pitchFamily="2" charset="2"/>
              <a:buChar char="l"/>
            </a:pPr>
            <a:r>
              <a:rPr kumimoji="1" lang="zh-CN" altLang="en-US" sz="2400">
                <a:solidFill>
                  <a:schemeClr val="accent2"/>
                </a:solidFill>
                <a:latin typeface="Times New Roman" panose="02020603050405020304" pitchFamily="18" charset="0"/>
              </a:rPr>
              <a:t>分支预测</a:t>
            </a:r>
            <a:br>
              <a:rPr kumimoji="1" lang="zh-CN" altLang="en-US" sz="2400">
                <a:solidFill>
                  <a:schemeClr val="accent2"/>
                </a:solidFill>
                <a:latin typeface="Times New Roman" panose="02020603050405020304" pitchFamily="18" charset="0"/>
              </a:rPr>
            </a:br>
            <a:r>
              <a:rPr kumimoji="1" lang="zh-CN" altLang="en-US" sz="2400">
                <a:solidFill>
                  <a:schemeClr val="accent2"/>
                </a:solidFill>
                <a:latin typeface="Times New Roman" panose="02020603050405020304" pitchFamily="18" charset="0"/>
              </a:rPr>
              <a:t>如果当前缓冲记录的预测位为“</a:t>
            </a:r>
            <a:r>
              <a:rPr kumimoji="1" lang="en-US" altLang="zh-CN" sz="2400">
                <a:solidFill>
                  <a:srgbClr val="FF0000"/>
                </a:solidFill>
                <a:latin typeface="Times New Roman" panose="02020603050405020304" pitchFamily="18" charset="0"/>
              </a:rPr>
              <a:t>1</a:t>
            </a:r>
            <a:r>
              <a:rPr kumimoji="1" lang="en-US" altLang="zh-CN" sz="2400">
                <a:solidFill>
                  <a:schemeClr val="accent2"/>
                </a:solidFill>
                <a:latin typeface="Times New Roman" panose="02020603050405020304" pitchFamily="18" charset="0"/>
              </a:rPr>
              <a:t>”</a:t>
            </a:r>
            <a:r>
              <a:rPr kumimoji="1" lang="zh-CN" altLang="en-US" sz="2400">
                <a:solidFill>
                  <a:schemeClr val="accent2"/>
                </a:solidFill>
                <a:latin typeface="Times New Roman" panose="02020603050405020304" pitchFamily="18" charset="0"/>
              </a:rPr>
              <a:t>，则预测分支</a:t>
            </a:r>
          </a:p>
          <a:p>
            <a:pPr eaLnBrk="1" hangingPunct="1">
              <a:lnSpc>
                <a:spcPct val="150000"/>
              </a:lnSpc>
              <a:buClr>
                <a:srgbClr val="FF0000"/>
              </a:buClr>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为成功；如果预测位为“</a:t>
            </a:r>
            <a:r>
              <a:rPr kumimoji="1" lang="en-US" altLang="zh-CN" sz="2400">
                <a:solidFill>
                  <a:srgbClr val="FF0000"/>
                </a:solidFill>
                <a:latin typeface="Times New Roman" panose="02020603050405020304" pitchFamily="18" charset="0"/>
              </a:rPr>
              <a:t>0</a:t>
            </a:r>
            <a:r>
              <a:rPr kumimoji="1" lang="en-US" altLang="zh-CN" sz="2400">
                <a:solidFill>
                  <a:schemeClr val="accent2"/>
                </a:solidFill>
                <a:latin typeface="Times New Roman" panose="02020603050405020304" pitchFamily="18" charset="0"/>
              </a:rPr>
              <a:t>”</a:t>
            </a:r>
            <a:r>
              <a:rPr kumimoji="1" lang="zh-CN" altLang="en-US" sz="2400">
                <a:solidFill>
                  <a:schemeClr val="accent2"/>
                </a:solidFill>
                <a:latin typeface="Times New Roman" panose="02020603050405020304" pitchFamily="18" charset="0"/>
              </a:rPr>
              <a:t>，则预测分支为不成功。</a:t>
            </a:r>
          </a:p>
          <a:p>
            <a:pPr eaLnBrk="1" hangingPunct="1">
              <a:lnSpc>
                <a:spcPct val="150000"/>
              </a:lnSpc>
              <a:buClr>
                <a:srgbClr val="FF0000"/>
              </a:buClr>
              <a:buSzPct val="80000"/>
              <a:buFont typeface="Wingdings" panose="05000000000000000000" pitchFamily="2" charset="2"/>
              <a:buChar char="l"/>
            </a:pPr>
            <a:r>
              <a:rPr kumimoji="1" lang="zh-CN" altLang="en-US" sz="2400">
                <a:solidFill>
                  <a:schemeClr val="accent2"/>
                </a:solidFill>
                <a:latin typeface="Times New Roman" panose="02020603050405020304" pitchFamily="18" charset="0"/>
              </a:rPr>
              <a:t>预测位修改</a:t>
            </a:r>
            <a:br>
              <a:rPr kumimoji="1" lang="zh-CN" altLang="en-US" sz="2400">
                <a:solidFill>
                  <a:schemeClr val="accent2"/>
                </a:solidFill>
                <a:latin typeface="Times New Roman" panose="02020603050405020304" pitchFamily="18" charset="0"/>
              </a:rPr>
            </a:br>
            <a:r>
              <a:rPr kumimoji="1" lang="zh-CN" altLang="en-US" sz="2400">
                <a:solidFill>
                  <a:schemeClr val="accent2"/>
                </a:solidFill>
                <a:latin typeface="Times New Roman" panose="02020603050405020304" pitchFamily="18" charset="0"/>
              </a:rPr>
              <a:t>如果当前分支成功，则预测位置为“</a:t>
            </a:r>
            <a:r>
              <a:rPr kumimoji="1" lang="en-US" altLang="zh-CN" sz="2400">
                <a:solidFill>
                  <a:srgbClr val="FF0000"/>
                </a:solidFill>
                <a:latin typeface="Times New Roman" panose="02020603050405020304" pitchFamily="18" charset="0"/>
              </a:rPr>
              <a:t>1</a:t>
            </a:r>
            <a:r>
              <a:rPr kumimoji="1" lang="en-US" altLang="zh-CN" sz="2400">
                <a:solidFill>
                  <a:schemeClr val="accent2"/>
                </a:solidFill>
                <a:latin typeface="Times New Roman" panose="02020603050405020304" pitchFamily="18" charset="0"/>
              </a:rPr>
              <a:t>”</a:t>
            </a:r>
            <a:r>
              <a:rPr kumimoji="1" lang="zh-CN" altLang="en-US" sz="2400">
                <a:solidFill>
                  <a:schemeClr val="accent2"/>
                </a:solidFill>
                <a:latin typeface="Times New Roman" panose="02020603050405020304" pitchFamily="18" charset="0"/>
              </a:rPr>
              <a:t>；如果当</a:t>
            </a:r>
          </a:p>
          <a:p>
            <a:pPr eaLnBrk="1" hangingPunct="1">
              <a:lnSpc>
                <a:spcPct val="150000"/>
              </a:lnSpc>
              <a:buClr>
                <a:srgbClr val="FF0000"/>
              </a:buClr>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前分支不成功，预测位置为“</a:t>
            </a:r>
            <a:r>
              <a:rPr kumimoji="1" lang="en-US" altLang="zh-CN" sz="2400">
                <a:solidFill>
                  <a:srgbClr val="FF0000"/>
                </a:solidFill>
                <a:latin typeface="Times New Roman" panose="02020603050405020304" pitchFamily="18" charset="0"/>
              </a:rPr>
              <a:t>0</a:t>
            </a:r>
            <a:r>
              <a:rPr kumimoji="1" lang="en-US" altLang="zh-CN" sz="2400">
                <a:solidFill>
                  <a:schemeClr val="accent2"/>
                </a:solidFill>
                <a:latin typeface="Times New Roman" panose="02020603050405020304" pitchFamily="18" charset="0"/>
              </a:rPr>
              <a:t>”</a:t>
            </a:r>
            <a:r>
              <a:rPr kumimoji="1" lang="zh-CN" altLang="en-US" sz="2400">
                <a:solidFill>
                  <a:schemeClr val="accent2"/>
                </a:solidFill>
                <a:latin typeface="Times New Roman" panose="02020603050405020304" pitchFamily="18" charset="0"/>
              </a:rPr>
              <a:t>。</a:t>
            </a:r>
            <a:r>
              <a:rPr kumimoji="1" lang="zh-CN" altLang="en-US" sz="2400" b="0">
                <a:solidFill>
                  <a:schemeClr val="accent2"/>
                </a:solidFill>
                <a:latin typeface="Times New Roman" panose="02020603050405020304" pitchFamily="18" charset="0"/>
              </a:rPr>
              <a:t> </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75</a:t>
            </a:fld>
            <a:endParaRPr lang="en-US" altLang="zh-CN" dirty="0"/>
          </a:p>
        </p:txBody>
      </p:sp>
    </p:spTree>
    <p:extLst>
      <p:ext uri="{BB962C8B-B14F-4D97-AF65-F5344CB8AC3E}">
        <p14:creationId xmlns:p14="http://schemas.microsoft.com/office/powerpoint/2010/main" val="34349764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352481E-C77A-4CA0-BB7D-946AE4A2FA8D}" type="datetime1">
              <a:rPr lang="zh-CN" altLang="en-US" sz="1600" smtClean="0">
                <a:latin typeface="Times New Roman" panose="02020603050405020304" pitchFamily="18" charset="0"/>
              </a:rPr>
              <a:t>2021/11/7</a:t>
            </a:fld>
            <a:endParaRPr lang="en-US" altLang="zh-CN" sz="1600" smtClean="0">
              <a:latin typeface="Times New Roman" panose="02020603050405020304" pitchFamily="18" charset="0"/>
            </a:endParaRPr>
          </a:p>
        </p:txBody>
      </p:sp>
      <p:sp>
        <p:nvSpPr>
          <p:cNvPr id="24579" name="页脚占位符 4"/>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FF3399"/>
                </a:solidFill>
                <a:ea typeface="楷体_GB2312" pitchFamily="49" charset="-122"/>
              </a:rPr>
              <a:t>余腊生   版权所有，违者必究</a:t>
            </a:r>
          </a:p>
        </p:txBody>
      </p:sp>
      <p:sp>
        <p:nvSpPr>
          <p:cNvPr id="24581"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24582"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24584" name="Rectangle 5"/>
          <p:cNvSpPr>
            <a:spLocks noChangeArrowheads="1"/>
          </p:cNvSpPr>
          <p:nvPr/>
        </p:nvSpPr>
        <p:spPr bwMode="auto">
          <a:xfrm>
            <a:off x="2358231" y="228600"/>
            <a:ext cx="4427537"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动态</a:t>
            </a:r>
            <a:r>
              <a:rPr lang="zh-CN" altLang="en-US" sz="3600" dirty="0">
                <a:solidFill>
                  <a:srgbClr val="FF0000"/>
                </a:solidFill>
                <a:ea typeface="黑体" panose="02010609060101010101" pitchFamily="49" charset="-122"/>
              </a:rPr>
              <a:t>分支预测</a:t>
            </a:r>
          </a:p>
        </p:txBody>
      </p:sp>
      <p:sp>
        <p:nvSpPr>
          <p:cNvPr id="24585" name="Rectangle 6"/>
          <p:cNvSpPr>
            <a:spLocks noChangeArrowheads="1"/>
          </p:cNvSpPr>
          <p:nvPr/>
        </p:nvSpPr>
        <p:spPr bwMode="auto">
          <a:xfrm>
            <a:off x="250825" y="1052513"/>
            <a:ext cx="8713788"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366838" indent="-414338"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774825" indent="-4064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193925" indent="-417513"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6511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1083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655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0227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24586" name="Text Box 7"/>
          <p:cNvSpPr txBox="1">
            <a:spLocks noChangeArrowheads="1"/>
          </p:cNvSpPr>
          <p:nvPr/>
        </p:nvSpPr>
        <p:spPr bwMode="auto">
          <a:xfrm>
            <a:off x="1042988" y="1125538"/>
            <a:ext cx="7345362"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kumimoji="1" lang="en-US" altLang="zh-CN" sz="2400">
                <a:latin typeface="Times New Roman" panose="02020603050405020304" pitchFamily="18" charset="0"/>
              </a:rPr>
              <a:t>3. </a:t>
            </a:r>
            <a:r>
              <a:rPr kumimoji="1" lang="zh-CN" altLang="en-US" sz="2400">
                <a:latin typeface="Times New Roman" panose="02020603050405020304" pitchFamily="18" charset="0"/>
              </a:rPr>
              <a:t>分支预测错误时，预测位就被修改，并且需要恢复</a:t>
            </a:r>
          </a:p>
          <a:p>
            <a:pPr eaLnBrk="1" hangingPunct="1">
              <a:lnSpc>
                <a:spcPct val="120000"/>
              </a:lnSpc>
              <a:buFontTx/>
              <a:buNone/>
            </a:pPr>
            <a:r>
              <a:rPr kumimoji="1" lang="zh-CN" altLang="en-US" sz="2400">
                <a:latin typeface="Times New Roman" panose="02020603050405020304" pitchFamily="18" charset="0"/>
              </a:rPr>
              <a:t>    现场，程序从分支指令处重新执行</a:t>
            </a:r>
            <a:r>
              <a:rPr kumimoji="1" lang="zh-CN" altLang="en-US" sz="2400" b="0">
                <a:latin typeface="Times New Roman" panose="02020603050405020304" pitchFamily="18" charset="0"/>
              </a:rPr>
              <a:t>。</a:t>
            </a:r>
            <a:r>
              <a:rPr kumimoji="1" lang="zh-CN" altLang="en-US" sz="2400" b="0">
                <a:solidFill>
                  <a:schemeClr val="accent2"/>
                </a:solidFill>
                <a:latin typeface="Times New Roman" panose="02020603050405020304" pitchFamily="18" charset="0"/>
                <a:cs typeface="Times New Roman" panose="02020603050405020304" pitchFamily="18" charset="0"/>
              </a:rPr>
              <a:t> </a:t>
            </a:r>
            <a:endParaRPr kumimoji="1" lang="zh-CN" altLang="en-US" sz="2400" b="0">
              <a:solidFill>
                <a:schemeClr val="accent2"/>
              </a:solidFill>
              <a:latin typeface="Times New Roman" panose="02020603050405020304" pitchFamily="18" charset="0"/>
            </a:endParaRPr>
          </a:p>
        </p:txBody>
      </p:sp>
      <p:pic>
        <p:nvPicPr>
          <p:cNvPr id="2458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276475"/>
            <a:ext cx="5873750" cy="3200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588" name="Text Box 9"/>
          <p:cNvSpPr txBox="1">
            <a:spLocks noChangeArrowheads="1"/>
          </p:cNvSpPr>
          <p:nvPr/>
        </p:nvSpPr>
        <p:spPr bwMode="auto">
          <a:xfrm>
            <a:off x="1476375" y="5705475"/>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a:latin typeface="Times New Roman" panose="02020603050405020304" pitchFamily="18" charset="0"/>
              </a:rPr>
              <a:t> </a:t>
            </a:r>
            <a:r>
              <a:rPr kumimoji="1" lang="zh-CN" altLang="en-US" sz="2400">
                <a:latin typeface="Times New Roman" panose="02020603050405020304" pitchFamily="18" charset="0"/>
              </a:rPr>
              <a:t>分支预测执行不成功和重新执行过程 </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76</a:t>
            </a:fld>
            <a:endParaRPr lang="en-US" altLang="zh-CN" dirty="0"/>
          </a:p>
        </p:txBody>
      </p:sp>
    </p:spTree>
    <p:extLst>
      <p:ext uri="{BB962C8B-B14F-4D97-AF65-F5344CB8AC3E}">
        <p14:creationId xmlns:p14="http://schemas.microsoft.com/office/powerpoint/2010/main" val="34877165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3"/>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E0110B0-C528-4151-9459-0480D1EAD747}" type="datetime1">
              <a:rPr lang="zh-CN" altLang="en-US" sz="1600" smtClean="0">
                <a:latin typeface="Times New Roman" panose="02020603050405020304" pitchFamily="18" charset="0"/>
              </a:rPr>
              <a:t>2021/11/7</a:t>
            </a:fld>
            <a:endParaRPr lang="en-US" altLang="zh-CN" sz="1600" smtClean="0">
              <a:latin typeface="Times New Roman" panose="02020603050405020304" pitchFamily="18" charset="0"/>
            </a:endParaRPr>
          </a:p>
        </p:txBody>
      </p:sp>
      <p:sp>
        <p:nvSpPr>
          <p:cNvPr id="25603" name="页脚占位符 4"/>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FF3399"/>
                </a:solidFill>
                <a:ea typeface="楷体_GB2312" pitchFamily="49" charset="-122"/>
              </a:rPr>
              <a:t>余腊生   版权所有，违者必究</a:t>
            </a:r>
          </a:p>
        </p:txBody>
      </p:sp>
      <p:sp>
        <p:nvSpPr>
          <p:cNvPr id="25606"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25608" name="Rectangle 5"/>
          <p:cNvSpPr>
            <a:spLocks noChangeArrowheads="1"/>
          </p:cNvSpPr>
          <p:nvPr/>
        </p:nvSpPr>
        <p:spPr bwMode="auto">
          <a:xfrm>
            <a:off x="2358231" y="254794"/>
            <a:ext cx="4427537"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动态</a:t>
            </a:r>
            <a:r>
              <a:rPr lang="zh-CN" altLang="en-US" sz="3600" dirty="0">
                <a:solidFill>
                  <a:srgbClr val="FF0000"/>
                </a:solidFill>
                <a:ea typeface="黑体" panose="02010609060101010101" pitchFamily="49" charset="-122"/>
              </a:rPr>
              <a:t>分支预测</a:t>
            </a:r>
          </a:p>
        </p:txBody>
      </p:sp>
      <p:sp>
        <p:nvSpPr>
          <p:cNvPr id="25609" name="Rectangle 6"/>
          <p:cNvSpPr>
            <a:spLocks noChangeArrowheads="1"/>
          </p:cNvSpPr>
          <p:nvPr/>
        </p:nvSpPr>
        <p:spPr bwMode="auto">
          <a:xfrm>
            <a:off x="250825" y="1052513"/>
            <a:ext cx="8713788"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366838" indent="-414338"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774825" indent="-4064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193925" indent="-417513"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6511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1083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655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0227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25610" name="Rectangle 7"/>
          <p:cNvSpPr>
            <a:spLocks noChangeArrowheads="1"/>
          </p:cNvSpPr>
          <p:nvPr/>
        </p:nvSpPr>
        <p:spPr bwMode="auto">
          <a:xfrm>
            <a:off x="900113" y="1066800"/>
            <a:ext cx="7559675"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 typeface="Wingdings" panose="05000000000000000000" pitchFamily="2" charset="2"/>
              <a:buNone/>
            </a:pPr>
            <a:r>
              <a:rPr kumimoji="1" lang="zh-CN" altLang="en-US" sz="2400" dirty="0" smtClean="0">
                <a:latin typeface="Times New Roman" panose="02020603050405020304" pitchFamily="18" charset="0"/>
              </a:rPr>
              <a:t>例</a:t>
            </a:r>
            <a:r>
              <a:rPr kumimoji="1" lang="en-US" altLang="zh-CN" sz="2400" dirty="0" smtClean="0">
                <a:solidFill>
                  <a:schemeClr val="accent2"/>
                </a:solidFill>
                <a:latin typeface="Times New Roman" panose="02020603050405020304" pitchFamily="18" charset="0"/>
              </a:rPr>
              <a:t> </a:t>
            </a:r>
            <a:r>
              <a:rPr kumimoji="1" lang="zh-CN" altLang="en-US" sz="2400" dirty="0">
                <a:solidFill>
                  <a:schemeClr val="accent2"/>
                </a:solidFill>
                <a:latin typeface="Times New Roman" panose="02020603050405020304" pitchFamily="18" charset="0"/>
              </a:rPr>
              <a:t>一个循环共循环</a:t>
            </a:r>
            <a:r>
              <a:rPr kumimoji="1" lang="en-US" altLang="zh-CN" sz="2400" dirty="0">
                <a:solidFill>
                  <a:srgbClr val="FF0000"/>
                </a:solidFill>
                <a:latin typeface="Times New Roman" panose="02020603050405020304" pitchFamily="18" charset="0"/>
              </a:rPr>
              <a:t>10</a:t>
            </a:r>
            <a:r>
              <a:rPr kumimoji="1" lang="zh-CN" altLang="en-US" sz="2400" dirty="0">
                <a:solidFill>
                  <a:schemeClr val="accent2"/>
                </a:solidFill>
                <a:latin typeface="Times New Roman" panose="02020603050405020304" pitchFamily="18" charset="0"/>
              </a:rPr>
              <a:t>次，它将分支成功</a:t>
            </a:r>
            <a:r>
              <a:rPr kumimoji="1" lang="en-US" altLang="zh-CN" sz="2400" dirty="0">
                <a:solidFill>
                  <a:srgbClr val="FF0000"/>
                </a:solidFill>
                <a:latin typeface="Times New Roman" panose="02020603050405020304" pitchFamily="18" charset="0"/>
              </a:rPr>
              <a:t>9</a:t>
            </a:r>
            <a:r>
              <a:rPr kumimoji="1" lang="zh-CN" altLang="en-US" sz="2400" dirty="0">
                <a:solidFill>
                  <a:schemeClr val="accent2"/>
                </a:solidFill>
                <a:latin typeface="Times New Roman" panose="02020603050405020304" pitchFamily="18" charset="0"/>
              </a:rPr>
              <a:t>次，</a:t>
            </a:r>
            <a:r>
              <a:rPr kumimoji="1" lang="en-US" altLang="zh-CN" sz="2400" dirty="0">
                <a:solidFill>
                  <a:srgbClr val="FF0000"/>
                </a:solidFill>
                <a:latin typeface="Times New Roman" panose="02020603050405020304" pitchFamily="18" charset="0"/>
              </a:rPr>
              <a:t>1</a:t>
            </a:r>
            <a:r>
              <a:rPr kumimoji="1" lang="zh-CN" altLang="en-US" sz="2400" dirty="0">
                <a:solidFill>
                  <a:schemeClr val="accent2"/>
                </a:solidFill>
                <a:latin typeface="Times New Roman" panose="02020603050405020304" pitchFamily="18" charset="0"/>
              </a:rPr>
              <a:t>次</a:t>
            </a:r>
          </a:p>
          <a:p>
            <a:pPr eaLnBrk="1" hangingPunct="1">
              <a:buSzPct val="80000"/>
              <a:buFont typeface="Wingdings" panose="05000000000000000000" pitchFamily="2" charset="2"/>
              <a:buNone/>
            </a:pPr>
            <a:r>
              <a:rPr kumimoji="1" lang="zh-CN" altLang="en-US" sz="2400" dirty="0">
                <a:solidFill>
                  <a:schemeClr val="accent2"/>
                </a:solidFill>
                <a:latin typeface="Times New Roman" panose="02020603050405020304" pitchFamily="18" charset="0"/>
              </a:rPr>
              <a:t>          不成功。假设此分支的预测位始终在缓冲区中。</a:t>
            </a:r>
          </a:p>
          <a:p>
            <a:pPr eaLnBrk="1" hangingPunct="1">
              <a:buSzPct val="80000"/>
              <a:buFont typeface="Wingdings" panose="05000000000000000000" pitchFamily="2" charset="2"/>
              <a:buNone/>
            </a:pPr>
            <a:r>
              <a:rPr kumimoji="1" lang="zh-CN" altLang="en-US" sz="2400" dirty="0">
                <a:solidFill>
                  <a:schemeClr val="accent2"/>
                </a:solidFill>
                <a:latin typeface="Times New Roman" panose="02020603050405020304" pitchFamily="18" charset="0"/>
              </a:rPr>
              <a:t>          那么分支预测的准确性是多少？</a:t>
            </a:r>
          </a:p>
          <a:p>
            <a:pPr eaLnBrk="1" hangingPunct="1">
              <a:spcBef>
                <a:spcPct val="50000"/>
              </a:spcBef>
              <a:buSzPct val="80000"/>
              <a:buFont typeface="Wingdings" panose="05000000000000000000" pitchFamily="2" charset="2"/>
              <a:buNone/>
            </a:pPr>
            <a:r>
              <a:rPr kumimoji="1" lang="zh-CN" altLang="en-US" sz="2400" dirty="0">
                <a:latin typeface="Times New Roman" panose="02020603050405020304" pitchFamily="18" charset="0"/>
              </a:rPr>
              <a:t>解：</a:t>
            </a:r>
            <a:r>
              <a:rPr kumimoji="1" lang="zh-CN" altLang="en-US" sz="2400" dirty="0">
                <a:solidFill>
                  <a:schemeClr val="accent2"/>
                </a:solidFill>
                <a:latin typeface="Times New Roman" panose="02020603050405020304" pitchFamily="18" charset="0"/>
              </a:rPr>
              <a:t>这种固定的预测将会在第一次和最后一次循环中</a:t>
            </a:r>
          </a:p>
          <a:p>
            <a:pPr eaLnBrk="1" hangingPunct="1">
              <a:buSzPct val="80000"/>
              <a:buFont typeface="Wingdings" panose="05000000000000000000" pitchFamily="2" charset="2"/>
              <a:buNone/>
            </a:pPr>
            <a:r>
              <a:rPr kumimoji="1" lang="zh-CN" altLang="en-US" sz="2400" dirty="0">
                <a:solidFill>
                  <a:schemeClr val="accent2"/>
                </a:solidFill>
                <a:latin typeface="Times New Roman" panose="02020603050405020304" pitchFamily="18" charset="0"/>
              </a:rPr>
              <a:t>        出现预测错误。</a:t>
            </a:r>
          </a:p>
          <a:p>
            <a:pPr eaLnBrk="1" hangingPunct="1">
              <a:buSzPct val="80000"/>
              <a:buFont typeface="Wingdings" panose="05000000000000000000" pitchFamily="2" charset="2"/>
              <a:buNone/>
            </a:pPr>
            <a:r>
              <a:rPr kumimoji="1" lang="zh-CN" altLang="en-US" sz="2400" dirty="0">
                <a:solidFill>
                  <a:schemeClr val="accent2"/>
                </a:solidFill>
                <a:latin typeface="Times New Roman" panose="02020603050405020304" pitchFamily="18" charset="0"/>
              </a:rPr>
              <a:t>        第一次预测错误是源于上次程序的执行，因为上</a:t>
            </a:r>
          </a:p>
          <a:p>
            <a:pPr eaLnBrk="1" hangingPunct="1">
              <a:buSzPct val="80000"/>
              <a:buFont typeface="Wingdings" panose="05000000000000000000" pitchFamily="2" charset="2"/>
              <a:buNone/>
            </a:pPr>
            <a:r>
              <a:rPr kumimoji="1" lang="zh-CN" altLang="en-US" sz="2400" dirty="0">
                <a:solidFill>
                  <a:schemeClr val="accent2"/>
                </a:solidFill>
                <a:latin typeface="Times New Roman" panose="02020603050405020304" pitchFamily="18" charset="0"/>
              </a:rPr>
              <a:t>        一次程序最后一次分支是不成功的。</a:t>
            </a:r>
          </a:p>
          <a:p>
            <a:pPr eaLnBrk="1" hangingPunct="1">
              <a:buSzPct val="80000"/>
              <a:buFont typeface="Wingdings" panose="05000000000000000000" pitchFamily="2" charset="2"/>
              <a:buNone/>
            </a:pPr>
            <a:r>
              <a:rPr kumimoji="1" lang="zh-CN" altLang="en-US" sz="2400" dirty="0">
                <a:solidFill>
                  <a:schemeClr val="accent2"/>
                </a:solidFill>
                <a:latin typeface="Times New Roman" panose="02020603050405020304" pitchFamily="18" charset="0"/>
              </a:rPr>
              <a:t>       最后一次预测错误是不可避免的，因为前面的分</a:t>
            </a:r>
          </a:p>
          <a:p>
            <a:pPr eaLnBrk="1" hangingPunct="1">
              <a:buSzPct val="80000"/>
              <a:buFont typeface="Wingdings" panose="05000000000000000000" pitchFamily="2" charset="2"/>
              <a:buNone/>
            </a:pPr>
            <a:r>
              <a:rPr kumimoji="1" lang="zh-CN" altLang="en-US" sz="2400" dirty="0">
                <a:solidFill>
                  <a:schemeClr val="accent2"/>
                </a:solidFill>
                <a:latin typeface="Times New Roman" panose="02020603050405020304" pitchFamily="18" charset="0"/>
              </a:rPr>
              <a:t>       支总是成功，共</a:t>
            </a:r>
            <a:r>
              <a:rPr kumimoji="1" lang="zh-CN" altLang="en-US" sz="2400" dirty="0">
                <a:solidFill>
                  <a:srgbClr val="FF0000"/>
                </a:solidFill>
                <a:latin typeface="Times New Roman" panose="02020603050405020304" pitchFamily="18" charset="0"/>
              </a:rPr>
              <a:t>九</a:t>
            </a:r>
            <a:r>
              <a:rPr kumimoji="1" lang="zh-CN" altLang="en-US" sz="2400" dirty="0">
                <a:solidFill>
                  <a:schemeClr val="accent2"/>
                </a:solidFill>
                <a:latin typeface="Times New Roman" panose="02020603050405020304" pitchFamily="18" charset="0"/>
              </a:rPr>
              <a:t>次。</a:t>
            </a:r>
          </a:p>
          <a:p>
            <a:pPr eaLnBrk="1" hangingPunct="1">
              <a:buSzPct val="80000"/>
              <a:buFont typeface="Wingdings" panose="05000000000000000000" pitchFamily="2" charset="2"/>
              <a:buNone/>
            </a:pPr>
            <a:r>
              <a:rPr kumimoji="1" lang="zh-CN" altLang="en-US" sz="2400" dirty="0">
                <a:solidFill>
                  <a:schemeClr val="accent2"/>
                </a:solidFill>
                <a:latin typeface="Times New Roman" panose="02020603050405020304" pitchFamily="18" charset="0"/>
              </a:rPr>
              <a:t>       因此，尽管分支成功的比例率是</a:t>
            </a:r>
            <a:r>
              <a:rPr kumimoji="1" lang="en-US" altLang="zh-CN" sz="2400" dirty="0">
                <a:solidFill>
                  <a:srgbClr val="FF0000"/>
                </a:solidFill>
                <a:latin typeface="Times New Roman" panose="02020603050405020304" pitchFamily="18" charset="0"/>
              </a:rPr>
              <a:t>90%</a:t>
            </a:r>
            <a:r>
              <a:rPr kumimoji="1" lang="zh-CN" altLang="en-US" sz="2400" dirty="0">
                <a:solidFill>
                  <a:schemeClr val="accent2"/>
                </a:solidFill>
                <a:latin typeface="Times New Roman" panose="02020603050405020304" pitchFamily="18" charset="0"/>
              </a:rPr>
              <a:t>，但分支预</a:t>
            </a:r>
          </a:p>
          <a:p>
            <a:pPr eaLnBrk="1" hangingPunct="1">
              <a:buSzPct val="80000"/>
              <a:buFont typeface="Wingdings" panose="05000000000000000000" pitchFamily="2" charset="2"/>
              <a:buNone/>
            </a:pPr>
            <a:r>
              <a:rPr kumimoji="1" lang="zh-CN" altLang="en-US" sz="2400" dirty="0">
                <a:solidFill>
                  <a:schemeClr val="accent2"/>
                </a:solidFill>
                <a:latin typeface="Times New Roman" panose="02020603050405020304" pitchFamily="18" charset="0"/>
              </a:rPr>
              <a:t>       测的准确性为</a:t>
            </a:r>
            <a:r>
              <a:rPr kumimoji="1" lang="en-US" altLang="zh-CN" sz="2400" dirty="0">
                <a:solidFill>
                  <a:srgbClr val="FF0000"/>
                </a:solidFill>
                <a:latin typeface="Times New Roman" panose="02020603050405020304" pitchFamily="18" charset="0"/>
              </a:rPr>
              <a:t>80%</a:t>
            </a:r>
            <a:r>
              <a:rPr kumimoji="1" lang="zh-CN" altLang="en-US" sz="2400" dirty="0">
                <a:solidFill>
                  <a:schemeClr val="accent2"/>
                </a:solidFill>
                <a:latin typeface="Times New Roman" panose="02020603050405020304" pitchFamily="18" charset="0"/>
              </a:rPr>
              <a:t>（两次不正确，</a:t>
            </a:r>
            <a:r>
              <a:rPr kumimoji="1" lang="en-US" altLang="zh-CN" sz="2400" dirty="0">
                <a:solidFill>
                  <a:schemeClr val="accent2"/>
                </a:solidFill>
                <a:latin typeface="Times New Roman" panose="02020603050405020304" pitchFamily="18" charset="0"/>
              </a:rPr>
              <a:t>8</a:t>
            </a:r>
            <a:r>
              <a:rPr kumimoji="1" lang="zh-CN" altLang="en-US" sz="2400" dirty="0">
                <a:solidFill>
                  <a:schemeClr val="accent2"/>
                </a:solidFill>
                <a:latin typeface="Times New Roman" panose="02020603050405020304" pitchFamily="18" charset="0"/>
              </a:rPr>
              <a:t>次确）。 </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77</a:t>
            </a:fld>
            <a:endParaRPr lang="en-US" altLang="zh-CN" dirty="0"/>
          </a:p>
        </p:txBody>
      </p:sp>
    </p:spTree>
    <p:extLst>
      <p:ext uri="{BB962C8B-B14F-4D97-AF65-F5344CB8AC3E}">
        <p14:creationId xmlns:p14="http://schemas.microsoft.com/office/powerpoint/2010/main" val="26354191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827332F-5A71-4982-A870-61BDF724895C}" type="datetime1">
              <a:rPr lang="zh-CN" altLang="en-US" sz="1600" smtClean="0">
                <a:latin typeface="Times New Roman" panose="02020603050405020304" pitchFamily="18" charset="0"/>
              </a:rPr>
              <a:t>2021/11/7</a:t>
            </a:fld>
            <a:endParaRPr lang="en-US" altLang="zh-CN" sz="1600" smtClean="0">
              <a:latin typeface="Times New Roman" panose="02020603050405020304" pitchFamily="18" charset="0"/>
            </a:endParaRPr>
          </a:p>
        </p:txBody>
      </p:sp>
      <p:sp>
        <p:nvSpPr>
          <p:cNvPr id="26627" name="页脚占位符 4"/>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FF3399"/>
                </a:solidFill>
                <a:ea typeface="楷体_GB2312" pitchFamily="49" charset="-122"/>
              </a:rPr>
              <a:t>余腊生   版权所有，违者必究</a:t>
            </a:r>
          </a:p>
        </p:txBody>
      </p:sp>
      <p:sp>
        <p:nvSpPr>
          <p:cNvPr id="26630"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26632" name="Rectangle 5"/>
          <p:cNvSpPr>
            <a:spLocks noChangeArrowheads="1"/>
          </p:cNvSpPr>
          <p:nvPr/>
        </p:nvSpPr>
        <p:spPr bwMode="auto">
          <a:xfrm>
            <a:off x="2358231" y="250826"/>
            <a:ext cx="4427537"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动态</a:t>
            </a:r>
            <a:r>
              <a:rPr lang="zh-CN" altLang="en-US" sz="3600" dirty="0">
                <a:solidFill>
                  <a:srgbClr val="FF0000"/>
                </a:solidFill>
                <a:ea typeface="黑体" panose="02010609060101010101" pitchFamily="49" charset="-122"/>
              </a:rPr>
              <a:t>分支预测</a:t>
            </a:r>
          </a:p>
        </p:txBody>
      </p:sp>
      <p:sp>
        <p:nvSpPr>
          <p:cNvPr id="26633" name="Rectangle 6"/>
          <p:cNvSpPr>
            <a:spLocks noChangeArrowheads="1"/>
          </p:cNvSpPr>
          <p:nvPr/>
        </p:nvSpPr>
        <p:spPr bwMode="auto">
          <a:xfrm>
            <a:off x="250825" y="1052513"/>
            <a:ext cx="8713788"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366838" indent="-414338"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774825" indent="-4064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193925" indent="-417513"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6511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1083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655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0227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26634" name="Rectangle 7"/>
          <p:cNvSpPr>
            <a:spLocks noChangeArrowheads="1"/>
          </p:cNvSpPr>
          <p:nvPr/>
        </p:nvSpPr>
        <p:spPr bwMode="auto">
          <a:xfrm>
            <a:off x="1042988" y="908050"/>
            <a:ext cx="7129462"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 typeface="Wingdings" panose="05000000000000000000" pitchFamily="2" charset="2"/>
              <a:buNone/>
            </a:pPr>
            <a:r>
              <a:rPr kumimoji="1" lang="en-US" altLang="zh-CN" sz="2400">
                <a:latin typeface="Times New Roman" panose="02020603050405020304" pitchFamily="18" charset="0"/>
              </a:rPr>
              <a:t>4. </a:t>
            </a:r>
            <a:r>
              <a:rPr kumimoji="1" lang="en-US" altLang="zh-CN" sz="2400">
                <a:solidFill>
                  <a:srgbClr val="FF0000"/>
                </a:solidFill>
                <a:latin typeface="Times New Roman" panose="02020603050405020304" pitchFamily="18" charset="0"/>
              </a:rPr>
              <a:t>1</a:t>
            </a:r>
            <a:r>
              <a:rPr kumimoji="1" lang="zh-CN" altLang="en-US" sz="2400">
                <a:solidFill>
                  <a:srgbClr val="FF0000"/>
                </a:solidFill>
                <a:latin typeface="Times New Roman" panose="02020603050405020304" pitchFamily="18" charset="0"/>
              </a:rPr>
              <a:t>位</a:t>
            </a:r>
            <a:r>
              <a:rPr kumimoji="1" lang="zh-CN" altLang="en-US" sz="2400">
                <a:latin typeface="Times New Roman" panose="02020603050405020304" pitchFamily="18" charset="0"/>
              </a:rPr>
              <a:t>预测机制的缺点</a:t>
            </a:r>
          </a:p>
          <a:p>
            <a:pPr eaLnBrk="1" hangingPunct="1">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只要预测出错，往往是连续两次而不是一次。</a:t>
            </a:r>
          </a:p>
          <a:p>
            <a:pPr eaLnBrk="1" hangingPunct="1">
              <a:buSzPct val="80000"/>
              <a:buFont typeface="Wingdings" panose="05000000000000000000" pitchFamily="2" charset="2"/>
              <a:buNone/>
            </a:pPr>
            <a:r>
              <a:rPr kumimoji="1" lang="en-US" altLang="zh-CN" sz="2400">
                <a:latin typeface="Times New Roman" panose="02020603050405020304" pitchFamily="18" charset="0"/>
              </a:rPr>
              <a:t>5. </a:t>
            </a:r>
            <a:r>
              <a:rPr kumimoji="1" lang="zh-CN" altLang="en-US" sz="2400">
                <a:latin typeface="Times New Roman" panose="02020603050405020304" pitchFamily="18" charset="0"/>
              </a:rPr>
              <a:t>解决方法：</a:t>
            </a:r>
            <a:r>
              <a:rPr kumimoji="1" lang="zh-CN" altLang="en-US" sz="2400">
                <a:solidFill>
                  <a:schemeClr val="accent2"/>
                </a:solidFill>
                <a:latin typeface="Times New Roman" panose="02020603050405020304" pitchFamily="18" charset="0"/>
              </a:rPr>
              <a:t>采用</a:t>
            </a:r>
            <a:r>
              <a:rPr kumimoji="1" lang="zh-CN" altLang="en-US" sz="2400">
                <a:solidFill>
                  <a:srgbClr val="FF0000"/>
                </a:solidFill>
                <a:latin typeface="Times New Roman" panose="02020603050405020304" pitchFamily="18" charset="0"/>
              </a:rPr>
              <a:t>两个预测位的预测机制</a:t>
            </a:r>
            <a:r>
              <a:rPr kumimoji="1" lang="zh-CN" altLang="en-US" sz="2400">
                <a:solidFill>
                  <a:schemeClr val="accent2"/>
                </a:solidFill>
                <a:latin typeface="Times New Roman" panose="02020603050405020304" pitchFamily="18" charset="0"/>
              </a:rPr>
              <a:t>。</a:t>
            </a:r>
          </a:p>
          <a:p>
            <a:pPr eaLnBrk="1" hangingPunct="1">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在两个预测位的分支预测中，更改对分支的预测</a:t>
            </a:r>
          </a:p>
          <a:p>
            <a:pPr eaLnBrk="1" hangingPunct="1">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必须有两次连续预测错误。</a:t>
            </a:r>
          </a:p>
        </p:txBody>
      </p:sp>
      <p:pic>
        <p:nvPicPr>
          <p:cNvPr id="2663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375" y="3213100"/>
            <a:ext cx="5851525" cy="2705100"/>
          </a:xfrm>
          <a:prstGeom prst="rect">
            <a:avLst/>
          </a:prstGeom>
          <a:solidFill>
            <a:schemeClr val="accent1"/>
          </a:solidFill>
          <a:ln w="9525">
            <a:solidFill>
              <a:schemeClr val="bg1"/>
            </a:solidFill>
            <a:miter lim="800000"/>
            <a:headEnd/>
            <a:tailEnd/>
          </a:ln>
        </p:spPr>
      </p:pic>
      <p:sp>
        <p:nvSpPr>
          <p:cNvPr id="26636" name="Text Box 9"/>
          <p:cNvSpPr txBox="1">
            <a:spLocks noChangeArrowheads="1"/>
          </p:cNvSpPr>
          <p:nvPr/>
        </p:nvSpPr>
        <p:spPr bwMode="auto">
          <a:xfrm>
            <a:off x="827088" y="5908675"/>
            <a:ext cx="713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000">
                <a:latin typeface="Times New Roman" panose="02020603050405020304" pitchFamily="18" charset="0"/>
              </a:rPr>
              <a:t> </a:t>
            </a:r>
            <a:r>
              <a:rPr kumimoji="1" lang="zh-CN" altLang="en-US" sz="2000">
                <a:latin typeface="Times New Roman" panose="02020603050405020304" pitchFamily="18" charset="0"/>
              </a:rPr>
              <a:t>具有两个分支预测位的分支预测缓冲状态转换机制 </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78</a:t>
            </a:fld>
            <a:endParaRPr lang="en-US" altLang="zh-CN" dirty="0"/>
          </a:p>
        </p:txBody>
      </p:sp>
    </p:spTree>
    <p:extLst>
      <p:ext uri="{BB962C8B-B14F-4D97-AF65-F5344CB8AC3E}">
        <p14:creationId xmlns:p14="http://schemas.microsoft.com/office/powerpoint/2010/main" val="27775213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62DE5B4-BA95-4F7E-9265-A1049539710A}" type="datetime1">
              <a:rPr lang="zh-CN" altLang="en-US" sz="1600" smtClean="0">
                <a:latin typeface="Times New Roman" panose="02020603050405020304" pitchFamily="18" charset="0"/>
              </a:rPr>
              <a:t>2021/11/7</a:t>
            </a:fld>
            <a:endParaRPr lang="en-US" altLang="zh-CN" sz="1600" smtClean="0">
              <a:latin typeface="Times New Roman" panose="02020603050405020304" pitchFamily="18" charset="0"/>
            </a:endParaRPr>
          </a:p>
        </p:txBody>
      </p:sp>
      <p:sp>
        <p:nvSpPr>
          <p:cNvPr id="27651" name="页脚占位符 4"/>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FF3399"/>
                </a:solidFill>
                <a:ea typeface="楷体_GB2312" pitchFamily="49" charset="-122"/>
              </a:rPr>
              <a:t>余腊生   版权所有，违者必究</a:t>
            </a:r>
          </a:p>
        </p:txBody>
      </p:sp>
      <p:sp>
        <p:nvSpPr>
          <p:cNvPr id="27653" name="Rectangle 2"/>
          <p:cNvSpPr>
            <a:spLocks noGrp="1" noChangeArrowheads="1"/>
          </p:cNvSpPr>
          <p:nvPr>
            <p:ph type="ctrTitle"/>
          </p:nvPr>
        </p:nvSpPr>
        <p:spPr>
          <a:xfrm>
            <a:off x="685800" y="2130425"/>
            <a:ext cx="7772400" cy="1470025"/>
          </a:xfrm>
        </p:spPr>
        <p:txBody>
          <a:bodyPr anchor="ctr"/>
          <a:lstStyle/>
          <a:p>
            <a:pPr eaLnBrk="1" hangingPunct="1"/>
            <a:endParaRPr lang="zh-CN" altLang="zh-CN" sz="4400" smtClean="0"/>
          </a:p>
        </p:txBody>
      </p:sp>
      <p:sp>
        <p:nvSpPr>
          <p:cNvPr id="27654"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27656" name="Rectangle 5"/>
          <p:cNvSpPr>
            <a:spLocks noChangeArrowheads="1"/>
          </p:cNvSpPr>
          <p:nvPr/>
        </p:nvSpPr>
        <p:spPr bwMode="auto">
          <a:xfrm>
            <a:off x="2555776" y="193676"/>
            <a:ext cx="4427537"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动态</a:t>
            </a:r>
            <a:r>
              <a:rPr lang="zh-CN" altLang="en-US" sz="3600" dirty="0">
                <a:solidFill>
                  <a:srgbClr val="FF0000"/>
                </a:solidFill>
                <a:ea typeface="黑体" panose="02010609060101010101" pitchFamily="49" charset="-122"/>
              </a:rPr>
              <a:t>分支预测</a:t>
            </a:r>
          </a:p>
        </p:txBody>
      </p:sp>
      <p:sp>
        <p:nvSpPr>
          <p:cNvPr id="27657" name="Rectangle 6"/>
          <p:cNvSpPr>
            <a:spLocks noChangeArrowheads="1"/>
          </p:cNvSpPr>
          <p:nvPr/>
        </p:nvSpPr>
        <p:spPr bwMode="auto">
          <a:xfrm>
            <a:off x="250825" y="1052513"/>
            <a:ext cx="8713788"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366838" indent="-414338"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774825" indent="-4064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193925" indent="-417513"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6511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1083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655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0227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27658" name="Rectangle 7"/>
          <p:cNvSpPr>
            <a:spLocks noChangeArrowheads="1"/>
          </p:cNvSpPr>
          <p:nvPr/>
        </p:nvSpPr>
        <p:spPr bwMode="auto">
          <a:xfrm>
            <a:off x="755650" y="1196975"/>
            <a:ext cx="74993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SzPct val="80000"/>
              <a:buFont typeface="Wingdings" panose="05000000000000000000" pitchFamily="2" charset="2"/>
              <a:buNone/>
            </a:pPr>
            <a:r>
              <a:rPr kumimoji="1" lang="en-US" altLang="zh-CN" sz="2400">
                <a:latin typeface="Times New Roman" panose="02020603050405020304" pitchFamily="18" charset="0"/>
              </a:rPr>
              <a:t>6. </a:t>
            </a:r>
            <a:r>
              <a:rPr kumimoji="1" lang="en-US" altLang="zh-CN" sz="2400">
                <a:solidFill>
                  <a:srgbClr val="FF0000"/>
                </a:solidFill>
                <a:latin typeface="Times New Roman" panose="02020603050405020304" pitchFamily="18" charset="0"/>
              </a:rPr>
              <a:t>n</a:t>
            </a:r>
            <a:r>
              <a:rPr kumimoji="1" lang="zh-CN" altLang="en-US" sz="2400">
                <a:solidFill>
                  <a:srgbClr val="FF0000"/>
                </a:solidFill>
                <a:latin typeface="Times New Roman" panose="02020603050405020304" pitchFamily="18" charset="0"/>
              </a:rPr>
              <a:t>位</a:t>
            </a:r>
            <a:r>
              <a:rPr kumimoji="1" lang="zh-CN" altLang="en-US" sz="2400">
                <a:latin typeface="Times New Roman" panose="02020603050405020304" pitchFamily="18" charset="0"/>
              </a:rPr>
              <a:t>分支预测缓冲</a:t>
            </a:r>
          </a:p>
        </p:txBody>
      </p:sp>
      <p:sp>
        <p:nvSpPr>
          <p:cNvPr id="27659" name="Rectangle 8"/>
          <p:cNvSpPr>
            <a:spLocks noChangeArrowheads="1"/>
          </p:cNvSpPr>
          <p:nvPr/>
        </p:nvSpPr>
        <p:spPr bwMode="auto">
          <a:xfrm>
            <a:off x="1042988" y="1773238"/>
            <a:ext cx="7705725"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rgbClr val="FF0000"/>
              </a:buClr>
              <a:buSzPct val="80000"/>
              <a:buFont typeface="Wingdings" panose="05000000000000000000" pitchFamily="2" charset="2"/>
              <a:buChar char="l"/>
            </a:pPr>
            <a:r>
              <a:rPr kumimoji="1" lang="zh-CN" altLang="en-US" sz="2400">
                <a:solidFill>
                  <a:schemeClr val="accent2"/>
                </a:solidFill>
                <a:latin typeface="Times New Roman" panose="02020603050405020304" pitchFamily="18" charset="0"/>
              </a:rPr>
              <a:t>采用</a:t>
            </a:r>
            <a:r>
              <a:rPr kumimoji="1" lang="en-US" altLang="zh-CN" sz="2400">
                <a:solidFill>
                  <a:srgbClr val="FF0000"/>
                </a:solidFill>
                <a:latin typeface="Times New Roman" panose="02020603050405020304" pitchFamily="18" charset="0"/>
              </a:rPr>
              <a:t>n</a:t>
            </a:r>
            <a:r>
              <a:rPr kumimoji="1" lang="zh-CN" altLang="en-US" sz="2400">
                <a:solidFill>
                  <a:srgbClr val="FF0000"/>
                </a:solidFill>
                <a:latin typeface="Times New Roman" panose="02020603050405020304" pitchFamily="18" charset="0"/>
              </a:rPr>
              <a:t>位</a:t>
            </a:r>
            <a:r>
              <a:rPr kumimoji="1" lang="zh-CN" altLang="en-US" sz="2400">
                <a:solidFill>
                  <a:schemeClr val="accent2"/>
                </a:solidFill>
                <a:latin typeface="Times New Roman" panose="02020603050405020304" pitchFamily="18" charset="0"/>
              </a:rPr>
              <a:t>计数器，则计数器的值在</a:t>
            </a:r>
            <a:r>
              <a:rPr kumimoji="1" lang="en-US" altLang="zh-CN" sz="2400">
                <a:solidFill>
                  <a:srgbClr val="FF0000"/>
                </a:solidFill>
                <a:latin typeface="Times New Roman" panose="02020603050405020304" pitchFamily="18" charset="0"/>
              </a:rPr>
              <a:t>0</a:t>
            </a:r>
            <a:r>
              <a:rPr kumimoji="1" lang="zh-CN" altLang="en-US" sz="2400">
                <a:solidFill>
                  <a:srgbClr val="FF0000"/>
                </a:solidFill>
                <a:latin typeface="Times New Roman" panose="02020603050405020304" pitchFamily="18" charset="0"/>
              </a:rPr>
              <a:t>到</a:t>
            </a:r>
            <a:r>
              <a:rPr kumimoji="1" lang="en-US" altLang="zh-CN" sz="2400">
                <a:solidFill>
                  <a:srgbClr val="FF0000"/>
                </a:solidFill>
                <a:latin typeface="Times New Roman" panose="02020603050405020304" pitchFamily="18" charset="0"/>
              </a:rPr>
              <a:t>2</a:t>
            </a:r>
            <a:r>
              <a:rPr kumimoji="1" lang="en-US" altLang="zh-CN" sz="2400" baseline="30000">
                <a:solidFill>
                  <a:srgbClr val="FF0000"/>
                </a:solidFill>
                <a:latin typeface="Times New Roman" panose="02020603050405020304" pitchFamily="18" charset="0"/>
              </a:rPr>
              <a:t>n</a:t>
            </a:r>
            <a:r>
              <a:rPr kumimoji="1" lang="en-US" altLang="zh-CN" sz="2400">
                <a:solidFill>
                  <a:srgbClr val="FF0000"/>
                </a:solidFill>
                <a:latin typeface="Times New Roman" panose="02020603050405020304" pitchFamily="18" charset="0"/>
              </a:rPr>
              <a:t>-1</a:t>
            </a:r>
            <a:r>
              <a:rPr kumimoji="1" lang="zh-CN" altLang="en-US" sz="2400">
                <a:solidFill>
                  <a:schemeClr val="accent2"/>
                </a:solidFill>
                <a:latin typeface="Times New Roman" panose="02020603050405020304" pitchFamily="18" charset="0"/>
              </a:rPr>
              <a:t>之间：</a:t>
            </a:r>
          </a:p>
          <a:p>
            <a:pPr eaLnBrk="1" hangingPunct="1">
              <a:lnSpc>
                <a:spcPct val="120000"/>
              </a:lnSpc>
              <a:buClr>
                <a:srgbClr val="FF0000"/>
              </a:buClr>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当计数器的值大于或等于最大值的一半</a:t>
            </a:r>
            <a:r>
              <a:rPr kumimoji="1" lang="zh-CN" altLang="en-US" sz="2400">
                <a:solidFill>
                  <a:srgbClr val="FF0000"/>
                </a:solidFill>
                <a:latin typeface="Times New Roman" panose="02020603050405020304" pitchFamily="18" charset="0"/>
              </a:rPr>
              <a:t>（</a:t>
            </a:r>
            <a:r>
              <a:rPr kumimoji="1" lang="en-US" altLang="zh-CN" sz="2400">
                <a:solidFill>
                  <a:srgbClr val="FF0000"/>
                </a:solidFill>
                <a:latin typeface="Times New Roman" panose="02020603050405020304" pitchFamily="18" charset="0"/>
              </a:rPr>
              <a:t>2</a:t>
            </a:r>
            <a:r>
              <a:rPr kumimoji="1" lang="en-US" altLang="zh-CN" sz="2400" baseline="30000">
                <a:solidFill>
                  <a:srgbClr val="FF0000"/>
                </a:solidFill>
                <a:latin typeface="Times New Roman" panose="02020603050405020304" pitchFamily="18" charset="0"/>
              </a:rPr>
              <a:t>n-1</a:t>
            </a:r>
            <a:r>
              <a:rPr kumimoji="1" lang="zh-CN" altLang="en-US" sz="2400">
                <a:solidFill>
                  <a:srgbClr val="FF0000"/>
                </a:solidFill>
                <a:latin typeface="Times New Roman" panose="02020603050405020304" pitchFamily="18" charset="0"/>
              </a:rPr>
              <a:t>）</a:t>
            </a:r>
            <a:r>
              <a:rPr kumimoji="1" lang="zh-CN" altLang="en-US" sz="2400">
                <a:solidFill>
                  <a:schemeClr val="accent2"/>
                </a:solidFill>
                <a:latin typeface="Times New Roman" panose="02020603050405020304" pitchFamily="18" charset="0"/>
              </a:rPr>
              <a:t>时，</a:t>
            </a:r>
          </a:p>
          <a:p>
            <a:pPr eaLnBrk="1" hangingPunct="1">
              <a:lnSpc>
                <a:spcPct val="120000"/>
              </a:lnSpc>
              <a:buClr>
                <a:srgbClr val="FF0000"/>
              </a:buClr>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预测下一次分支成功；否则预测下一次分支不成功。</a:t>
            </a:r>
          </a:p>
          <a:p>
            <a:pPr eaLnBrk="1" hangingPunct="1">
              <a:lnSpc>
                <a:spcPct val="120000"/>
              </a:lnSpc>
              <a:buClr>
                <a:srgbClr val="FF0000"/>
              </a:buClr>
              <a:buSzPct val="80000"/>
              <a:buFont typeface="Wingdings" panose="05000000000000000000" pitchFamily="2" charset="2"/>
              <a:buChar char="l"/>
            </a:pPr>
            <a:r>
              <a:rPr kumimoji="1" lang="zh-CN" altLang="en-US" sz="2400">
                <a:solidFill>
                  <a:schemeClr val="accent2"/>
                </a:solidFill>
                <a:latin typeface="Times New Roman" panose="02020603050405020304" pitchFamily="18" charset="0"/>
              </a:rPr>
              <a:t>预测位的修改和两位预测时相同：</a:t>
            </a:r>
          </a:p>
          <a:p>
            <a:pPr eaLnBrk="1" hangingPunct="1">
              <a:lnSpc>
                <a:spcPct val="120000"/>
              </a:lnSpc>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当分支成功时计数器的值</a:t>
            </a:r>
            <a:r>
              <a:rPr kumimoji="1" lang="zh-CN" altLang="en-US" sz="2400">
                <a:solidFill>
                  <a:srgbClr val="FF0000"/>
                </a:solidFill>
                <a:latin typeface="Times New Roman" panose="02020603050405020304" pitchFamily="18" charset="0"/>
              </a:rPr>
              <a:t>加</a:t>
            </a:r>
            <a:r>
              <a:rPr kumimoji="1" lang="en-US" altLang="zh-CN" sz="2400">
                <a:solidFill>
                  <a:srgbClr val="FF0000"/>
                </a:solidFill>
                <a:latin typeface="Times New Roman" panose="02020603050405020304" pitchFamily="18" charset="0"/>
              </a:rPr>
              <a:t>1</a:t>
            </a:r>
            <a:r>
              <a:rPr kumimoji="1" lang="zh-CN" altLang="en-US" sz="2400">
                <a:solidFill>
                  <a:schemeClr val="accent2"/>
                </a:solidFill>
                <a:latin typeface="Times New Roman" panose="02020603050405020304" pitchFamily="18" charset="0"/>
              </a:rPr>
              <a:t>，不成功时</a:t>
            </a:r>
            <a:r>
              <a:rPr kumimoji="1" lang="zh-CN" altLang="en-US" sz="2400">
                <a:solidFill>
                  <a:srgbClr val="FF0000"/>
                </a:solidFill>
                <a:latin typeface="Times New Roman" panose="02020603050405020304" pitchFamily="18" charset="0"/>
              </a:rPr>
              <a:t>减</a:t>
            </a:r>
            <a:r>
              <a:rPr kumimoji="1" lang="en-US" altLang="zh-CN" sz="2400">
                <a:solidFill>
                  <a:srgbClr val="FF0000"/>
                </a:solidFill>
                <a:latin typeface="Times New Roman" panose="02020603050405020304" pitchFamily="18" charset="0"/>
              </a:rPr>
              <a:t>1</a:t>
            </a:r>
            <a:r>
              <a:rPr kumimoji="1" lang="zh-CN" altLang="en-US" sz="2400">
                <a:solidFill>
                  <a:schemeClr val="accent2"/>
                </a:solidFill>
                <a:latin typeface="Times New Roman" panose="02020603050405020304" pitchFamily="18" charset="0"/>
              </a:rPr>
              <a:t>。</a:t>
            </a:r>
          </a:p>
          <a:p>
            <a:pPr eaLnBrk="1" hangingPunct="1">
              <a:lnSpc>
                <a:spcPct val="120000"/>
              </a:lnSpc>
              <a:buClr>
                <a:srgbClr val="FF0000"/>
              </a:buClr>
              <a:buSzPct val="80000"/>
              <a:buFont typeface="Wingdings" panose="05000000000000000000" pitchFamily="2" charset="2"/>
              <a:buChar char="l"/>
            </a:pPr>
            <a:r>
              <a:rPr kumimoji="1" lang="zh-CN" altLang="en-US" sz="2400">
                <a:solidFill>
                  <a:schemeClr val="accent2"/>
                </a:solidFill>
                <a:latin typeface="Times New Roman" panose="02020603050405020304" pitchFamily="18" charset="0"/>
              </a:rPr>
              <a:t>研究表明：</a:t>
            </a:r>
            <a:br>
              <a:rPr kumimoji="1" lang="zh-CN" altLang="en-US" sz="2400">
                <a:solidFill>
                  <a:schemeClr val="accent2"/>
                </a:solidFill>
                <a:latin typeface="Times New Roman" panose="02020603050405020304" pitchFamily="18" charset="0"/>
              </a:rPr>
            </a:br>
            <a:r>
              <a:rPr kumimoji="1" lang="en-US" altLang="zh-CN" sz="2400">
                <a:solidFill>
                  <a:srgbClr val="FF0000"/>
                </a:solidFill>
                <a:latin typeface="Times New Roman" panose="02020603050405020304" pitchFamily="18" charset="0"/>
              </a:rPr>
              <a:t>n</a:t>
            </a:r>
            <a:r>
              <a:rPr kumimoji="1" lang="zh-CN" altLang="en-US" sz="2400">
                <a:solidFill>
                  <a:srgbClr val="FF0000"/>
                </a:solidFill>
                <a:latin typeface="Times New Roman" panose="02020603050405020304" pitchFamily="18" charset="0"/>
              </a:rPr>
              <a:t>位</a:t>
            </a:r>
            <a:r>
              <a:rPr kumimoji="1" lang="zh-CN" altLang="en-US" sz="2400">
                <a:solidFill>
                  <a:schemeClr val="accent2"/>
                </a:solidFill>
                <a:latin typeface="Times New Roman" panose="02020603050405020304" pitchFamily="18" charset="0"/>
              </a:rPr>
              <a:t>分支预测的性能和两位分支预测差不多，因而</a:t>
            </a:r>
          </a:p>
          <a:p>
            <a:pPr eaLnBrk="1" hangingPunct="1">
              <a:lnSpc>
                <a:spcPct val="120000"/>
              </a:lnSpc>
              <a:buClr>
                <a:srgbClr val="FF0000"/>
              </a:buClr>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大多数处理器都只采用两位分支预测。</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79</a:t>
            </a:fld>
            <a:endParaRPr lang="en-US" altLang="zh-CN" dirty="0"/>
          </a:p>
        </p:txBody>
      </p:sp>
    </p:spTree>
    <p:extLst>
      <p:ext uri="{BB962C8B-B14F-4D97-AF65-F5344CB8AC3E}">
        <p14:creationId xmlns:p14="http://schemas.microsoft.com/office/powerpoint/2010/main" val="3955982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30723" name="Rectangle 2"/>
          <p:cNvSpPr>
            <a:spLocks noGrp="1" noChangeArrowheads="1"/>
          </p:cNvSpPr>
          <p:nvPr>
            <p:ph type="body" idx="1"/>
          </p:nvPr>
        </p:nvSpPr>
        <p:spPr>
          <a:xfrm>
            <a:off x="228600" y="1219200"/>
            <a:ext cx="8915400" cy="4343400"/>
          </a:xfrm>
          <a:noFill/>
        </p:spPr>
        <p:txBody>
          <a:bodyPr lIns="92075" tIns="46038" rIns="92075" bIns="46038"/>
          <a:lstStyle/>
          <a:p>
            <a:pPr lvl="2" eaLnBrk="1" hangingPunct="1">
              <a:lnSpc>
                <a:spcPts val="3600"/>
              </a:lnSpc>
              <a:spcBef>
                <a:spcPts val="0"/>
              </a:spcBef>
            </a:pPr>
            <a:r>
              <a:rPr lang="zh-CN" altLang="en-US" dirty="0" smtClean="0">
                <a:latin typeface="微软雅黑" panose="020B0503020204020204" pitchFamily="34" charset="-122"/>
                <a:ea typeface="微软雅黑" panose="020B0503020204020204" pitchFamily="34" charset="-122"/>
              </a:rPr>
              <a:t>计算机的各个部分几乎都可以采用</a:t>
            </a:r>
            <a:r>
              <a:rPr lang="en-US" altLang="zh-CN"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914400" lvl="2" indent="0" eaLnBrk="1" hangingPunct="1">
              <a:lnSpc>
                <a:spcPts val="3600"/>
              </a:lnSpc>
              <a:spcBef>
                <a:spcPts val="0"/>
              </a:spcBef>
              <a:buNone/>
            </a:pPr>
            <a:r>
              <a:rPr lang="en-US" altLang="zh-CN" b="1" dirty="0" smtClean="0">
                <a:latin typeface="微软雅黑" panose="020B0503020204020204" pitchFamily="34" charset="-122"/>
                <a:ea typeface="微软雅黑" panose="020B0503020204020204" pitchFamily="34" charset="-122"/>
              </a:rPr>
              <a:t>    (1)</a:t>
            </a:r>
            <a:r>
              <a:rPr lang="zh-CN" altLang="en-US" dirty="0" smtClean="0">
                <a:latin typeface="微软雅黑" panose="020B0503020204020204" pitchFamily="34" charset="-122"/>
                <a:ea typeface="微软雅黑" panose="020B0503020204020204" pitchFamily="34" charset="-122"/>
              </a:rPr>
              <a:t>指令的执行过程可以采用流水线，称为</a:t>
            </a:r>
            <a:r>
              <a:rPr lang="zh-CN" altLang="en-US" b="1" dirty="0" smtClean="0">
                <a:latin typeface="微软雅黑" panose="020B0503020204020204" pitchFamily="34" charset="-122"/>
                <a:ea typeface="微软雅黑" panose="020B0503020204020204" pitchFamily="34" charset="-122"/>
              </a:rPr>
              <a:t>指令流水线</a:t>
            </a:r>
            <a:r>
              <a:rPr lang="zh-CN" altLang="en-US" dirty="0" smtClean="0">
                <a:latin typeface="微软雅黑" panose="020B0503020204020204" pitchFamily="34" charset="-122"/>
                <a:ea typeface="微软雅黑" panose="020B0503020204020204" pitchFamily="34" charset="-122"/>
              </a:rPr>
              <a:t>。</a:t>
            </a:r>
            <a:endParaRPr lang="zh-CN" altLang="en-US" b="1" dirty="0" smtClean="0">
              <a:latin typeface="微软雅黑" panose="020B0503020204020204" pitchFamily="34" charset="-122"/>
              <a:ea typeface="微软雅黑" panose="020B0503020204020204" pitchFamily="34" charset="-122"/>
            </a:endParaRPr>
          </a:p>
          <a:p>
            <a:pPr marL="914400" lvl="2" indent="0" eaLnBrk="1" hangingPunct="1">
              <a:lnSpc>
                <a:spcPts val="3600"/>
              </a:lnSpc>
              <a:spcBef>
                <a:spcPts val="0"/>
              </a:spcBef>
              <a:buNone/>
            </a:pPr>
            <a:r>
              <a:rPr lang="zh-CN" altLang="en-US" b="1" dirty="0" smtClean="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运算器中的操作部件，如浮点加法器、浮点乘法器等可以采用流水线，称为</a:t>
            </a:r>
            <a:r>
              <a:rPr lang="zh-CN" altLang="en-US" b="1" dirty="0" smtClean="0">
                <a:latin typeface="微软雅黑" panose="020B0503020204020204" pitchFamily="34" charset="-122"/>
                <a:ea typeface="微软雅黑" panose="020B0503020204020204" pitchFamily="34" charset="-122"/>
              </a:rPr>
              <a:t>操作部件流水线</a:t>
            </a:r>
            <a:r>
              <a:rPr lang="zh-CN" altLang="en-US" dirty="0" smtClean="0">
                <a:latin typeface="微软雅黑" panose="020B0503020204020204" pitchFamily="34" charset="-122"/>
                <a:ea typeface="微软雅黑" panose="020B0503020204020204" pitchFamily="34" charset="-122"/>
              </a:rPr>
              <a:t>。</a:t>
            </a:r>
            <a:endParaRPr lang="zh-CN" altLang="en-US" b="1" dirty="0" smtClean="0">
              <a:latin typeface="微软雅黑" panose="020B0503020204020204" pitchFamily="34" charset="-122"/>
              <a:ea typeface="微软雅黑" panose="020B0503020204020204" pitchFamily="34" charset="-122"/>
            </a:endParaRPr>
          </a:p>
          <a:p>
            <a:pPr marL="914400" lvl="2" indent="0" eaLnBrk="1" hangingPunct="1">
              <a:lnSpc>
                <a:spcPts val="3600"/>
              </a:lnSpc>
              <a:spcBef>
                <a:spcPts val="0"/>
              </a:spcBef>
              <a:buNone/>
            </a:pPr>
            <a:r>
              <a:rPr lang="zh-CN" altLang="en-US" b="1" dirty="0" smtClean="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访问主存的部件可以采用</a:t>
            </a:r>
            <a:r>
              <a:rPr lang="zh-CN" altLang="en-US" b="1" dirty="0" smtClean="0">
                <a:latin typeface="微软雅黑" panose="020B0503020204020204" pitchFamily="34" charset="-122"/>
                <a:ea typeface="微软雅黑" panose="020B0503020204020204" pitchFamily="34" charset="-122"/>
              </a:rPr>
              <a:t>访存部件流水线</a:t>
            </a:r>
            <a:r>
              <a:rPr lang="zh-CN" altLang="en-US" dirty="0" smtClean="0">
                <a:latin typeface="微软雅黑" panose="020B0503020204020204" pitchFamily="34" charset="-122"/>
                <a:ea typeface="微软雅黑" panose="020B0503020204020204" pitchFamily="34" charset="-122"/>
              </a:rPr>
              <a:t>。多个计算机之间，通过存储器连接，也可以采用流水线，称为</a:t>
            </a:r>
            <a:r>
              <a:rPr lang="zh-CN" altLang="en-US" b="1" dirty="0" smtClean="0">
                <a:latin typeface="微软雅黑" panose="020B0503020204020204" pitchFamily="34" charset="-122"/>
                <a:ea typeface="微软雅黑" panose="020B0503020204020204" pitchFamily="34" charset="-122"/>
              </a:rPr>
              <a:t>宏流水线</a:t>
            </a:r>
            <a:r>
              <a:rPr lang="zh-CN" altLang="en-US" dirty="0" smtClean="0">
                <a:latin typeface="微软雅黑" panose="020B0503020204020204" pitchFamily="34" charset="-122"/>
                <a:ea typeface="微软雅黑" panose="020B0503020204020204" pitchFamily="34" charset="-122"/>
              </a:rPr>
              <a:t>。</a:t>
            </a:r>
          </a:p>
        </p:txBody>
      </p:sp>
      <p:sp>
        <p:nvSpPr>
          <p:cNvPr id="30724" name="Rectangle 11"/>
          <p:cNvSpPr>
            <a:spLocks noGrp="1" noChangeArrowheads="1"/>
          </p:cNvSpPr>
          <p:nvPr>
            <p:ph type="title"/>
          </p:nvPr>
        </p:nvSpPr>
        <p:spPr>
          <a:xfrm>
            <a:off x="685800" y="76200"/>
            <a:ext cx="7772400" cy="914400"/>
          </a:xfrm>
          <a:noFill/>
        </p:spPr>
        <p:txBody>
          <a:bodyPr lIns="92075" tIns="46038" rIns="92075" bIns="46038" anchor="b"/>
          <a:lstStyle/>
          <a:p>
            <a:pPr eaLnBrk="1" hangingPunct="1">
              <a:buFont typeface="Wingdings" pitchFamily="2" charset="2"/>
              <a:buChar char="Ø"/>
            </a:pPr>
            <a:r>
              <a:rPr lang="zh-CN" altLang="en-US" smtClean="0"/>
              <a:t>流水线技术</a:t>
            </a:r>
            <a:endParaRPr lang="zh-CN" altLang="en-US" sz="4000" b="1" i="1" smtClean="0">
              <a:latin typeface="楷体_GB2312" pitchFamily="49" charset="-122"/>
              <a:ea typeface="楷体_GB2312" pitchFamily="49" charset="-122"/>
            </a:endParaRPr>
          </a:p>
        </p:txBody>
      </p:sp>
      <p:sp>
        <p:nvSpPr>
          <p:cNvPr id="2" name="日期占位符 1"/>
          <p:cNvSpPr>
            <a:spLocks noGrp="1"/>
          </p:cNvSpPr>
          <p:nvPr>
            <p:ph type="dt" sz="half" idx="10"/>
          </p:nvPr>
        </p:nvSpPr>
        <p:spPr/>
        <p:txBody>
          <a:bodyPr/>
          <a:lstStyle/>
          <a:p>
            <a:pPr>
              <a:defRPr/>
            </a:pPr>
            <a:fld id="{747E503B-F374-4D5D-993F-5279F08F92D9}"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8</a:t>
            </a:fld>
            <a:endParaRPr lang="en-US" altLang="zh-CN"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 calcmode="lin" valueType="num">
                                      <p:cBhvr additive="base">
                                        <p:cTn id="7" dur="500" fill="hold"/>
                                        <p:tgtEl>
                                          <p:spTgt spid="307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anim calcmode="lin" valueType="num">
                                      <p:cBhvr additive="base">
                                        <p:cTn id="11" dur="500" fill="hold"/>
                                        <p:tgtEl>
                                          <p:spTgt spid="3072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072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 calcmode="lin" valueType="num">
                                      <p:cBhvr additive="base">
                                        <p:cTn id="15" dur="500" fill="hold"/>
                                        <p:tgtEl>
                                          <p:spTgt spid="3072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07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3"/>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6131127-65D1-4B32-8BBE-9EE1CF8C9154}" type="datetime1">
              <a:rPr lang="zh-CN" altLang="en-US" sz="1600" smtClean="0">
                <a:latin typeface="Times New Roman" panose="02020603050405020304" pitchFamily="18" charset="0"/>
              </a:rPr>
              <a:t>2021/11/7</a:t>
            </a:fld>
            <a:endParaRPr lang="en-US" altLang="zh-CN" sz="1600" smtClean="0">
              <a:latin typeface="Times New Roman" panose="02020603050405020304" pitchFamily="18" charset="0"/>
            </a:endParaRPr>
          </a:p>
        </p:txBody>
      </p:sp>
      <p:sp>
        <p:nvSpPr>
          <p:cNvPr id="28675" name="页脚占位符 4"/>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FF3399"/>
                </a:solidFill>
                <a:ea typeface="楷体_GB2312" pitchFamily="49" charset="-122"/>
              </a:rPr>
              <a:t>余腊生   版权所有，违者必究</a:t>
            </a:r>
          </a:p>
        </p:txBody>
      </p:sp>
      <p:sp>
        <p:nvSpPr>
          <p:cNvPr id="28678" name="Rectangle 3"/>
          <p:cNvSpPr>
            <a:spLocks noGrp="1" noChangeArrowheads="1"/>
          </p:cNvSpPr>
          <p:nvPr>
            <p:ph type="subTitle" idx="1"/>
          </p:nvPr>
        </p:nvSpPr>
        <p:spPr>
          <a:xfrm>
            <a:off x="1371600" y="3886200"/>
            <a:ext cx="6400800" cy="1752600"/>
          </a:xfrm>
        </p:spPr>
        <p:txBody>
          <a:bodyPr/>
          <a:lstStyle/>
          <a:p>
            <a:pPr eaLnBrk="1" hangingPunct="1"/>
            <a:endParaRPr lang="zh-CN" altLang="zh-CN" sz="3200" smtClean="0"/>
          </a:p>
        </p:txBody>
      </p:sp>
      <p:sp>
        <p:nvSpPr>
          <p:cNvPr id="28680" name="Rectangle 5"/>
          <p:cNvSpPr>
            <a:spLocks noChangeArrowheads="1"/>
          </p:cNvSpPr>
          <p:nvPr/>
        </p:nvSpPr>
        <p:spPr bwMode="auto">
          <a:xfrm>
            <a:off x="2358231" y="234158"/>
            <a:ext cx="4427537"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10000"/>
              </a:spcBef>
              <a:buFontTx/>
              <a:buNone/>
            </a:pPr>
            <a:r>
              <a:rPr lang="zh-CN" altLang="en-US" sz="3600" dirty="0" smtClean="0">
                <a:solidFill>
                  <a:srgbClr val="FF0000"/>
                </a:solidFill>
                <a:ea typeface="黑体" panose="02010609060101010101" pitchFamily="49" charset="-122"/>
              </a:rPr>
              <a:t>动态</a:t>
            </a:r>
            <a:r>
              <a:rPr lang="zh-CN" altLang="en-US" sz="3600" dirty="0">
                <a:solidFill>
                  <a:srgbClr val="FF0000"/>
                </a:solidFill>
                <a:ea typeface="黑体" panose="02010609060101010101" pitchFamily="49" charset="-122"/>
              </a:rPr>
              <a:t>分支预测</a:t>
            </a:r>
          </a:p>
        </p:txBody>
      </p:sp>
      <p:sp>
        <p:nvSpPr>
          <p:cNvPr id="28681" name="Rectangle 6"/>
          <p:cNvSpPr>
            <a:spLocks noChangeArrowheads="1"/>
          </p:cNvSpPr>
          <p:nvPr/>
        </p:nvSpPr>
        <p:spPr bwMode="auto">
          <a:xfrm>
            <a:off x="250825" y="1052513"/>
            <a:ext cx="8713788"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79" tIns="47890" rIns="95779" bIns="47890"/>
          <a:lstStyle>
            <a:lvl1pPr marL="492125" indent="-492125"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950913" indent="-45720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366838" indent="-414338"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774825" indent="-4064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193925" indent="-417513"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6511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1083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655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022725" indent="-417513"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SzPct val="80000"/>
              <a:buFont typeface="Wingdings" panose="05000000000000000000" pitchFamily="2" charset="2"/>
              <a:buChar char="q"/>
            </a:pPr>
            <a:endParaRPr lang="en-US" altLang="zh-CN" sz="2800">
              <a:solidFill>
                <a:schemeClr val="accent2"/>
              </a:solidFill>
              <a:latin typeface="Times New Roman" panose="02020603050405020304" pitchFamily="18" charset="0"/>
            </a:endParaRPr>
          </a:p>
          <a:p>
            <a:pPr lvl="1" algn="just" eaLnBrk="1" hangingPunct="1">
              <a:lnSpc>
                <a:spcPct val="125000"/>
              </a:lnSpc>
              <a:spcBef>
                <a:spcPct val="0"/>
              </a:spcBef>
              <a:buClr>
                <a:schemeClr val="tx1"/>
              </a:buClr>
              <a:buSzPct val="80000"/>
              <a:buFont typeface="Wingdings" panose="05000000000000000000" pitchFamily="2" charset="2"/>
              <a:buChar char="Ø"/>
            </a:pPr>
            <a:endParaRPr lang="en-US" altLang="zh-CN" sz="2400">
              <a:solidFill>
                <a:schemeClr val="accent2"/>
              </a:solidFill>
              <a:latin typeface="Times New Roman" panose="02020603050405020304" pitchFamily="18" charset="0"/>
            </a:endParaRPr>
          </a:p>
        </p:txBody>
      </p:sp>
      <p:sp>
        <p:nvSpPr>
          <p:cNvPr id="28682" name="Rectangle 8"/>
          <p:cNvSpPr>
            <a:spLocks noChangeArrowheads="1"/>
          </p:cNvSpPr>
          <p:nvPr/>
        </p:nvSpPr>
        <p:spPr bwMode="auto">
          <a:xfrm>
            <a:off x="1042988" y="1125538"/>
            <a:ext cx="72009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 typeface="Wingdings" panose="05000000000000000000" pitchFamily="2" charset="2"/>
              <a:buNone/>
            </a:pPr>
            <a:r>
              <a:rPr kumimoji="1" lang="en-US" altLang="zh-CN" sz="2400">
                <a:latin typeface="Times New Roman" panose="02020603050405020304" pitchFamily="18" charset="0"/>
              </a:rPr>
              <a:t>7. </a:t>
            </a:r>
            <a:r>
              <a:rPr kumimoji="1" lang="zh-CN" altLang="en-US" sz="2400">
                <a:latin typeface="Times New Roman" panose="02020603050405020304" pitchFamily="18" charset="0"/>
              </a:rPr>
              <a:t>对于真实的应用程序，两位的分支预测的准确率</a:t>
            </a:r>
          </a:p>
          <a:p>
            <a:pPr eaLnBrk="1" hangingPunct="1">
              <a:spcBef>
                <a:spcPct val="0"/>
              </a:spcBef>
              <a:buSzPct val="80000"/>
              <a:buFont typeface="Wingdings" panose="05000000000000000000" pitchFamily="2" charset="2"/>
              <a:buNone/>
            </a:pPr>
            <a:r>
              <a:rPr kumimoji="1" lang="zh-CN" altLang="en-US" sz="2400">
                <a:latin typeface="Times New Roman" panose="02020603050405020304" pitchFamily="18" charset="0"/>
              </a:rPr>
              <a:t>    可达到多少呢？</a:t>
            </a:r>
          </a:p>
          <a:p>
            <a:pPr eaLnBrk="1" hangingPunct="1">
              <a:spcBef>
                <a:spcPct val="0"/>
              </a:spcBef>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a:t>
            </a:r>
            <a:r>
              <a:rPr kumimoji="1" lang="en-US" altLang="zh-CN" sz="2400">
                <a:solidFill>
                  <a:srgbClr val="FF0000"/>
                </a:solidFill>
                <a:latin typeface="Times New Roman" panose="02020603050405020304" pitchFamily="18" charset="0"/>
              </a:rPr>
              <a:t>SPEC89</a:t>
            </a:r>
            <a:r>
              <a:rPr kumimoji="1" lang="zh-CN" altLang="en-US" sz="2400">
                <a:solidFill>
                  <a:schemeClr val="accent2"/>
                </a:solidFill>
                <a:latin typeface="Times New Roman" panose="02020603050405020304" pitchFamily="18" charset="0"/>
              </a:rPr>
              <a:t>标准程序的测试：</a:t>
            </a:r>
          </a:p>
          <a:p>
            <a:pPr eaLnBrk="1" hangingPunct="1">
              <a:spcBef>
                <a:spcPct val="0"/>
              </a:spcBef>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在使用</a:t>
            </a:r>
            <a:r>
              <a:rPr kumimoji="1" lang="en-US" altLang="zh-CN" sz="2400">
                <a:solidFill>
                  <a:srgbClr val="FF0000"/>
                </a:solidFill>
                <a:latin typeface="Times New Roman" panose="02020603050405020304" pitchFamily="18" charset="0"/>
              </a:rPr>
              <a:t>4096</a:t>
            </a:r>
            <a:r>
              <a:rPr kumimoji="1" lang="zh-CN" altLang="en-US" sz="2400">
                <a:solidFill>
                  <a:srgbClr val="FF0000"/>
                </a:solidFill>
                <a:latin typeface="Times New Roman" panose="02020603050405020304" pitchFamily="18" charset="0"/>
              </a:rPr>
              <a:t>个</a:t>
            </a:r>
            <a:r>
              <a:rPr kumimoji="1" lang="zh-CN" altLang="en-US" sz="2400">
                <a:solidFill>
                  <a:schemeClr val="accent2"/>
                </a:solidFill>
                <a:latin typeface="Times New Roman" panose="02020603050405020304" pitchFamily="18" charset="0"/>
              </a:rPr>
              <a:t>记录项的缓冲区时，分支预测</a:t>
            </a:r>
          </a:p>
          <a:p>
            <a:pPr eaLnBrk="1" hangingPunct="1">
              <a:spcBef>
                <a:spcPct val="0"/>
              </a:spcBef>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准确率可达到</a:t>
            </a:r>
            <a:r>
              <a:rPr kumimoji="1" lang="en-US" altLang="zh-CN" sz="2400">
                <a:solidFill>
                  <a:srgbClr val="FF0000"/>
                </a:solidFill>
                <a:latin typeface="Times New Roman" panose="02020603050405020304" pitchFamily="18" charset="0"/>
              </a:rPr>
              <a:t>99%</a:t>
            </a:r>
            <a:r>
              <a:rPr kumimoji="1" lang="zh-CN" altLang="en-US" sz="2400">
                <a:solidFill>
                  <a:srgbClr val="FF0000"/>
                </a:solidFill>
                <a:latin typeface="Times New Roman" panose="02020603050405020304" pitchFamily="18" charset="0"/>
              </a:rPr>
              <a:t>到</a:t>
            </a:r>
            <a:r>
              <a:rPr kumimoji="1" lang="en-US" altLang="zh-CN" sz="2400">
                <a:solidFill>
                  <a:srgbClr val="FF0000"/>
                </a:solidFill>
                <a:latin typeface="Times New Roman" panose="02020603050405020304" pitchFamily="18" charset="0"/>
              </a:rPr>
              <a:t>82%</a:t>
            </a:r>
            <a:r>
              <a:rPr kumimoji="1" lang="zh-CN" altLang="en-US" sz="2400">
                <a:solidFill>
                  <a:schemeClr val="accent2"/>
                </a:solidFill>
                <a:latin typeface="Times New Roman" panose="02020603050405020304" pitchFamily="18" charset="0"/>
              </a:rPr>
              <a:t>。</a:t>
            </a:r>
          </a:p>
          <a:p>
            <a:pPr eaLnBrk="1" hangingPunct="1">
              <a:spcBef>
                <a:spcPct val="0"/>
              </a:spcBef>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使用无穷多历史记录项的分支预测缓冲，只</a:t>
            </a:r>
          </a:p>
          <a:p>
            <a:pPr eaLnBrk="1" hangingPunct="1">
              <a:spcBef>
                <a:spcPct val="0"/>
              </a:spcBef>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有少量程序的分支预测准确率仅仅比</a:t>
            </a:r>
            <a:r>
              <a:rPr kumimoji="1" lang="en-US" altLang="zh-CN" sz="2400">
                <a:solidFill>
                  <a:srgbClr val="FF0000"/>
                </a:solidFill>
                <a:latin typeface="Times New Roman" panose="02020603050405020304" pitchFamily="18" charset="0"/>
              </a:rPr>
              <a:t>4096</a:t>
            </a:r>
            <a:r>
              <a:rPr kumimoji="1" lang="zh-CN" altLang="en-US" sz="2400">
                <a:solidFill>
                  <a:srgbClr val="FF0000"/>
                </a:solidFill>
                <a:latin typeface="Times New Roman" panose="02020603050405020304" pitchFamily="18" charset="0"/>
              </a:rPr>
              <a:t>个</a:t>
            </a:r>
            <a:r>
              <a:rPr kumimoji="1" lang="zh-CN" altLang="en-US" sz="2400">
                <a:solidFill>
                  <a:schemeClr val="accent2"/>
                </a:solidFill>
                <a:latin typeface="Times New Roman" panose="02020603050405020304" pitchFamily="18" charset="0"/>
              </a:rPr>
              <a:t>记录</a:t>
            </a:r>
          </a:p>
          <a:p>
            <a:pPr eaLnBrk="1" hangingPunct="1">
              <a:spcBef>
                <a:spcPct val="0"/>
              </a:spcBef>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项提高</a:t>
            </a:r>
            <a:r>
              <a:rPr kumimoji="1" lang="en-US" altLang="zh-CN" sz="2400">
                <a:solidFill>
                  <a:srgbClr val="FF0000"/>
                </a:solidFill>
                <a:latin typeface="Times New Roman" panose="02020603050405020304" pitchFamily="18" charset="0"/>
              </a:rPr>
              <a:t>1%</a:t>
            </a:r>
            <a:r>
              <a:rPr kumimoji="1" lang="zh-CN" altLang="en-US" sz="2400">
                <a:solidFill>
                  <a:schemeClr val="accent2"/>
                </a:solidFill>
                <a:latin typeface="Times New Roman" panose="02020603050405020304" pitchFamily="18" charset="0"/>
              </a:rPr>
              <a:t>，多数程序的预测精度是相同的。</a:t>
            </a:r>
          </a:p>
          <a:p>
            <a:pPr eaLnBrk="1" hangingPunct="1">
              <a:spcBef>
                <a:spcPct val="0"/>
              </a:spcBef>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因此，对于</a:t>
            </a:r>
            <a:r>
              <a:rPr kumimoji="1" lang="en-US" altLang="zh-CN" sz="2400">
                <a:solidFill>
                  <a:srgbClr val="FF0000"/>
                </a:solidFill>
                <a:latin typeface="Times New Roman" panose="02020603050405020304" pitchFamily="18" charset="0"/>
              </a:rPr>
              <a:t>SPEC89</a:t>
            </a:r>
            <a:r>
              <a:rPr kumimoji="1" lang="zh-CN" altLang="en-US" sz="2400">
                <a:solidFill>
                  <a:schemeClr val="accent2"/>
                </a:solidFill>
                <a:latin typeface="Times New Roman" panose="02020603050405020304" pitchFamily="18" charset="0"/>
              </a:rPr>
              <a:t>应用环境而言，</a:t>
            </a:r>
            <a:r>
              <a:rPr kumimoji="1" lang="en-US" altLang="zh-CN" sz="2400">
                <a:solidFill>
                  <a:srgbClr val="FF0000"/>
                </a:solidFill>
                <a:latin typeface="Times New Roman" panose="02020603050405020304" pitchFamily="18" charset="0"/>
              </a:rPr>
              <a:t>4K</a:t>
            </a:r>
            <a:r>
              <a:rPr kumimoji="1" lang="zh-CN" altLang="en-US" sz="2400">
                <a:solidFill>
                  <a:schemeClr val="accent2"/>
                </a:solidFill>
                <a:latin typeface="Times New Roman" panose="02020603050405020304" pitchFamily="18" charset="0"/>
              </a:rPr>
              <a:t>的缓</a:t>
            </a:r>
          </a:p>
          <a:p>
            <a:pPr eaLnBrk="1" hangingPunct="1">
              <a:spcBef>
                <a:spcPct val="0"/>
              </a:spcBef>
              <a:buSzPct val="80000"/>
              <a:buFont typeface="Wingdings" panose="05000000000000000000" pitchFamily="2" charset="2"/>
              <a:buNone/>
            </a:pPr>
            <a:r>
              <a:rPr kumimoji="1" lang="zh-CN" altLang="en-US" sz="2400">
                <a:solidFill>
                  <a:schemeClr val="accent2"/>
                </a:solidFill>
                <a:latin typeface="Times New Roman" panose="02020603050405020304" pitchFamily="18" charset="0"/>
              </a:rPr>
              <a:t>    冲区是恰当的。</a:t>
            </a:r>
          </a:p>
          <a:p>
            <a:pPr eaLnBrk="1" hangingPunct="1">
              <a:spcBef>
                <a:spcPct val="0"/>
              </a:spcBef>
              <a:buSzPct val="80000"/>
              <a:buFont typeface="Wingdings" panose="05000000000000000000" pitchFamily="2" charset="2"/>
              <a:buNone/>
            </a:pPr>
            <a:endParaRPr kumimoji="1" lang="zh-CN" altLang="en-US" sz="2400">
              <a:latin typeface="Times New Roman" panose="02020603050405020304" pitchFamily="18" charset="0"/>
            </a:endParaRPr>
          </a:p>
          <a:p>
            <a:pPr eaLnBrk="1" hangingPunct="1">
              <a:spcBef>
                <a:spcPct val="0"/>
              </a:spcBef>
              <a:buSzPct val="80000"/>
              <a:buFont typeface="Wingdings" panose="05000000000000000000" pitchFamily="2" charset="2"/>
              <a:buNone/>
            </a:pPr>
            <a:r>
              <a:rPr kumimoji="1" lang="en-US" altLang="zh-CN" sz="2400">
                <a:latin typeface="Times New Roman" panose="02020603050405020304" pitchFamily="18" charset="0"/>
              </a:rPr>
              <a:t>8. </a:t>
            </a:r>
            <a:r>
              <a:rPr kumimoji="1" lang="zh-CN" altLang="en-US" sz="2400">
                <a:latin typeface="Times New Roman" panose="02020603050405020304" pitchFamily="18" charset="0"/>
              </a:rPr>
              <a:t>上述分支预测机制对于改进后的</a:t>
            </a:r>
            <a:r>
              <a:rPr kumimoji="1" lang="en-US" altLang="zh-CN" sz="2400">
                <a:solidFill>
                  <a:srgbClr val="FF0000"/>
                </a:solidFill>
                <a:latin typeface="Times New Roman" panose="02020603050405020304" pitchFamily="18" charset="0"/>
              </a:rPr>
              <a:t>MIPS</a:t>
            </a:r>
            <a:r>
              <a:rPr kumimoji="1" lang="zh-CN" altLang="en-US" sz="2400">
                <a:latin typeface="Times New Roman" panose="02020603050405020304" pitchFamily="18" charset="0"/>
              </a:rPr>
              <a:t>流水线没有</a:t>
            </a:r>
          </a:p>
          <a:p>
            <a:pPr eaLnBrk="1" hangingPunct="1">
              <a:spcBef>
                <a:spcPct val="0"/>
              </a:spcBef>
              <a:buSzPct val="80000"/>
              <a:buFont typeface="Wingdings" panose="05000000000000000000" pitchFamily="2" charset="2"/>
              <a:buNone/>
            </a:pPr>
            <a:r>
              <a:rPr kumimoji="1" lang="zh-CN" altLang="en-US" sz="2400">
                <a:latin typeface="Times New Roman" panose="02020603050405020304" pitchFamily="18" charset="0"/>
              </a:rPr>
              <a:t>    帮助。</a:t>
            </a:r>
            <a:r>
              <a:rPr kumimoji="1" lang="zh-CN" altLang="en-US" sz="2400">
                <a:solidFill>
                  <a:schemeClr val="accent2"/>
                </a:solidFill>
                <a:latin typeface="Times New Roman" panose="02020603050405020304" pitchFamily="18" charset="0"/>
              </a:rPr>
              <a:t> </a:t>
            </a:r>
          </a:p>
        </p:txBody>
      </p:sp>
      <p:sp>
        <p:nvSpPr>
          <p:cNvPr id="2" name="灯片编号占位符 1"/>
          <p:cNvSpPr>
            <a:spLocks noGrp="1"/>
          </p:cNvSpPr>
          <p:nvPr>
            <p:ph type="sldNum" sz="quarter" idx="12"/>
          </p:nvPr>
        </p:nvSpPr>
        <p:spPr/>
        <p:txBody>
          <a:bodyPr/>
          <a:lstStyle/>
          <a:p>
            <a:pPr>
              <a:defRPr/>
            </a:pPr>
            <a:r>
              <a:rPr lang="en-US" altLang="zh-CN" smtClean="0"/>
              <a:t>Lecture 05-</a:t>
            </a:r>
            <a:fld id="{C500E0D8-C774-47FA-BD65-2E3AC2F42416}" type="slidenum">
              <a:rPr lang="en-US" altLang="zh-CN" smtClean="0"/>
              <a:pPr>
                <a:defRPr/>
              </a:pPr>
              <a:t>80</a:t>
            </a:fld>
            <a:endParaRPr lang="en-US" altLang="zh-CN" dirty="0"/>
          </a:p>
        </p:txBody>
      </p:sp>
    </p:spTree>
    <p:extLst>
      <p:ext uri="{BB962C8B-B14F-4D97-AF65-F5344CB8AC3E}">
        <p14:creationId xmlns:p14="http://schemas.microsoft.com/office/powerpoint/2010/main" val="19339877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66792F6-E960-4C00-B571-CEB0B00833AC}" type="datetime1">
              <a:rPr lang="zh-CN" altLang="en-US" sz="1400" smtClean="0"/>
              <a:t>2021/11/7</a:t>
            </a:fld>
            <a:endParaRPr lang="en-US" altLang="zh-CN" sz="1400" smtClean="0"/>
          </a:p>
        </p:txBody>
      </p:sp>
      <p:sp>
        <p:nvSpPr>
          <p:cNvPr id="12697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dirty="0" smtClean="0">
                <a:solidFill>
                  <a:srgbClr val="FF3399"/>
                </a:solidFill>
                <a:ea typeface="楷体_GB2312" pitchFamily="49" charset="-122"/>
              </a:rPr>
              <a:t>余腊生   版权所有，违者必究</a:t>
            </a:r>
          </a:p>
        </p:txBody>
      </p:sp>
      <p:sp>
        <p:nvSpPr>
          <p:cNvPr id="126981" name="Text Box 2"/>
          <p:cNvSpPr txBox="1">
            <a:spLocks noChangeArrowheads="1"/>
          </p:cNvSpPr>
          <p:nvPr/>
        </p:nvSpPr>
        <p:spPr bwMode="auto">
          <a:xfrm>
            <a:off x="228600" y="2286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800" b="1" dirty="0">
                <a:solidFill>
                  <a:srgbClr val="990099"/>
                </a:solidFill>
                <a:latin typeface="宋体" pitchFamily="2" charset="-122"/>
              </a:rPr>
              <a:t>    </a:t>
            </a:r>
            <a:r>
              <a:rPr lang="zh-CN" altLang="en-US" sz="2800" b="1" dirty="0">
                <a:solidFill>
                  <a:srgbClr val="990099"/>
                </a:solidFill>
                <a:latin typeface="宋体" pitchFamily="2" charset="-122"/>
              </a:rPr>
              <a:t>实现方法：</a:t>
            </a:r>
            <a:endParaRPr lang="zh-CN" altLang="en-US" dirty="0">
              <a:solidFill>
                <a:srgbClr val="990099"/>
              </a:solidFill>
            </a:endParaRPr>
          </a:p>
        </p:txBody>
      </p:sp>
      <p:sp>
        <p:nvSpPr>
          <p:cNvPr id="1216515" name="Text Box 3"/>
          <p:cNvSpPr txBox="1">
            <a:spLocks noChangeArrowheads="1"/>
          </p:cNvSpPr>
          <p:nvPr/>
        </p:nvSpPr>
        <p:spPr bwMode="auto">
          <a:xfrm>
            <a:off x="228600" y="685800"/>
            <a:ext cx="83756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dirty="0" smtClean="0">
                <a:latin typeface="微软雅黑" panose="020B0503020204020204" pitchFamily="34" charset="-122"/>
                <a:ea typeface="微软雅黑" panose="020B0503020204020204" pitchFamily="34" charset="-122"/>
              </a:rPr>
              <a:t>Recall：</a:t>
            </a:r>
            <a:r>
              <a:rPr lang="zh-CN" altLang="en-US" b="1" dirty="0" smtClean="0">
                <a:solidFill>
                  <a:srgbClr val="FF3399"/>
                </a:solidFill>
                <a:latin typeface="微软雅黑" panose="020B0503020204020204" pitchFamily="34" charset="-122"/>
                <a:ea typeface="微软雅黑" panose="020B0503020204020204" pitchFamily="34" charset="-122"/>
              </a:rPr>
              <a:t>需要</a:t>
            </a:r>
            <a:r>
              <a:rPr lang="zh-CN" altLang="en-US" b="1" dirty="0">
                <a:solidFill>
                  <a:srgbClr val="FF3399"/>
                </a:solidFill>
                <a:latin typeface="微软雅黑" panose="020B0503020204020204" pitchFamily="34" charset="-122"/>
                <a:ea typeface="微软雅黑" panose="020B0503020204020204" pitchFamily="34" charset="-122"/>
              </a:rPr>
              <a:t>解决两个关键问题：一是如何记录转移历史信息，二是如何根据所记录的转移历史信息来预测转移的方向。</a:t>
            </a:r>
            <a:r>
              <a:rPr lang="zh-CN" altLang="en-US" dirty="0">
                <a:solidFill>
                  <a:srgbClr val="FF3399"/>
                </a:solidFill>
                <a:latin typeface="微软雅黑" panose="020B0503020204020204" pitchFamily="34" charset="-122"/>
                <a:ea typeface="微软雅黑" panose="020B0503020204020204" pitchFamily="34" charset="-122"/>
              </a:rPr>
              <a:t> </a:t>
            </a:r>
          </a:p>
        </p:txBody>
      </p:sp>
      <p:sp>
        <p:nvSpPr>
          <p:cNvPr id="1216516" name="Text Box 4"/>
          <p:cNvSpPr txBox="1">
            <a:spLocks noChangeArrowheads="1"/>
          </p:cNvSpPr>
          <p:nvPr/>
        </p:nvSpPr>
        <p:spPr bwMode="auto">
          <a:xfrm>
            <a:off x="114300" y="1508125"/>
            <a:ext cx="89154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使用</a:t>
            </a:r>
            <a:r>
              <a:rPr lang="en-US" altLang="zh-CN" sz="2000" b="1" dirty="0">
                <a:latin typeface="微软雅黑" panose="020B0503020204020204" pitchFamily="34" charset="-122"/>
                <a:ea typeface="微软雅黑" panose="020B0503020204020204" pitchFamily="34" charset="-122"/>
              </a:rPr>
              <a:t>BHT</a:t>
            </a:r>
            <a:r>
              <a:rPr lang="zh-CN" altLang="en-US" sz="2000" b="1" dirty="0">
                <a:latin typeface="微软雅黑" panose="020B0503020204020204" pitchFamily="34" charset="-122"/>
                <a:ea typeface="微软雅黑" panose="020B0503020204020204" pitchFamily="34" charset="-122"/>
              </a:rPr>
              <a:t>的转移预测</a:t>
            </a:r>
            <a:br>
              <a:rPr lang="zh-CN" altLang="en-US" sz="2000" b="1" dirty="0">
                <a:latin typeface="微软雅黑" panose="020B0503020204020204" pitchFamily="34" charset="-122"/>
                <a:ea typeface="微软雅黑" panose="020B0503020204020204" pitchFamily="34" charset="-122"/>
              </a:rPr>
            </a:br>
            <a:r>
              <a:rPr lang="zh-CN" altLang="en-US" sz="2000" b="1" dirty="0">
                <a:latin typeface="微软雅黑" panose="020B0503020204020204" pitchFamily="34" charset="-122"/>
                <a:ea typeface="微软雅黑" panose="020B0503020204020204" pitchFamily="34" charset="-122"/>
              </a:rPr>
              <a:t>    当执行转移指令时，转移成功或转移失败的信息可记录在一个所谓的“转移历史表”</a:t>
            </a:r>
            <a:r>
              <a:rPr lang="en-US" altLang="zh-CN" sz="2000" b="1" dirty="0">
                <a:latin typeface="微软雅黑" panose="020B0503020204020204" pitchFamily="34" charset="-122"/>
                <a:ea typeface="微软雅黑" panose="020B0503020204020204" pitchFamily="34" charset="-122"/>
              </a:rPr>
              <a:t>BHT</a:t>
            </a:r>
            <a:r>
              <a:rPr lang="zh-CN" altLang="en-US" sz="2000" b="1" dirty="0">
                <a:latin typeface="微软雅黑" panose="020B0503020204020204" pitchFamily="34" charset="-122"/>
                <a:ea typeface="微软雅黑" panose="020B0503020204020204" pitchFamily="34" charset="-122"/>
              </a:rPr>
              <a:t>中。</a:t>
            </a:r>
            <a:r>
              <a:rPr lang="en-US" altLang="zh-CN" sz="2000" b="1" dirty="0">
                <a:latin typeface="微软雅黑" panose="020B0503020204020204" pitchFamily="34" charset="-122"/>
                <a:ea typeface="微软雅黑" panose="020B0503020204020204" pitchFamily="34" charset="-122"/>
              </a:rPr>
              <a:t>BHT</a:t>
            </a:r>
            <a:r>
              <a:rPr lang="zh-CN" altLang="en-US" sz="2000" b="1" dirty="0">
                <a:latin typeface="微软雅黑" panose="020B0503020204020204" pitchFamily="34" charset="-122"/>
                <a:ea typeface="微软雅黑" panose="020B0503020204020204" pitchFamily="34" charset="-122"/>
              </a:rPr>
              <a:t>是一个小容量的高速</a:t>
            </a:r>
            <a:r>
              <a:rPr lang="en-US" altLang="zh-CN" sz="2000" b="1" dirty="0">
                <a:latin typeface="微软雅黑" panose="020B0503020204020204" pitchFamily="34" charset="-122"/>
                <a:ea typeface="微软雅黑" panose="020B0503020204020204" pitchFamily="34" charset="-122"/>
              </a:rPr>
              <a:t>Cache</a:t>
            </a:r>
            <a:r>
              <a:rPr lang="zh-CN" altLang="en-US" sz="2000" b="1" dirty="0">
                <a:latin typeface="微软雅黑" panose="020B0503020204020204" pitchFamily="34" charset="-122"/>
                <a:ea typeface="微软雅黑" panose="020B0503020204020204" pitchFamily="34" charset="-122"/>
              </a:rPr>
              <a:t>。</a:t>
            </a:r>
            <a:br>
              <a:rPr lang="zh-CN" altLang="en-US" sz="2000" b="1" dirty="0">
                <a:latin typeface="微软雅黑" panose="020B0503020204020204" pitchFamily="34" charset="-122"/>
                <a:ea typeface="微软雅黑" panose="020B0503020204020204" pitchFamily="34" charset="-122"/>
              </a:rPr>
            </a:br>
            <a:r>
              <a:rPr lang="zh-CN" altLang="en-US" sz="2000" b="1" dirty="0">
                <a:latin typeface="微软雅黑" panose="020B0503020204020204" pitchFamily="34" charset="-122"/>
                <a:ea typeface="微软雅黑" panose="020B0503020204020204" pitchFamily="34" charset="-122"/>
              </a:rPr>
              <a:t>    为了取得好的预测效果，又便于硬件实现，通常用</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位计数器来记录最近二次转移是否成功的状态信息。图</a:t>
            </a:r>
            <a:r>
              <a:rPr lang="en-US" altLang="zh-CN" sz="2000" b="1" dirty="0">
                <a:latin typeface="微软雅黑" panose="020B0503020204020204" pitchFamily="34" charset="-122"/>
                <a:ea typeface="微软雅黑" panose="020B0503020204020204" pitchFamily="34" charset="-122"/>
              </a:rPr>
              <a:t>30</a:t>
            </a:r>
            <a:r>
              <a:rPr lang="zh-CN" altLang="en-US" sz="2000" b="1" dirty="0">
                <a:latin typeface="微软雅黑" panose="020B0503020204020204" pitchFamily="34" charset="-122"/>
                <a:ea typeface="微软雅黑" panose="020B0503020204020204" pitchFamily="34" charset="-122"/>
              </a:rPr>
              <a:t>示出了转移预测的状态转换图：每一个圆圈表示一种状态，分别用二进制数字</a:t>
            </a: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01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00</a:t>
            </a:r>
            <a:r>
              <a:rPr lang="zh-CN" altLang="en-US" sz="2000" b="1" dirty="0">
                <a:latin typeface="微软雅黑" panose="020B0503020204020204" pitchFamily="34" charset="-122"/>
                <a:ea typeface="微软雅黑" panose="020B0503020204020204" pitchFamily="34" charset="-122"/>
              </a:rPr>
              <a:t>来表示；圆圈中的汉字表示在该状态下执行一条转移指令时将预测“转移取”指令或是“顺序取”指令；圆圈外的有向线段表示转移指令实际执行后状态位的变化方向。从这个状态转换图我们看到：在改变一次预测方向后，如果连续两次预测错误，则必定会改变预测方向。</a:t>
            </a:r>
            <a:r>
              <a:rPr lang="zh-CN" altLang="en-US" sz="2000" dirty="0">
                <a:latin typeface="微软雅黑" panose="020B0503020204020204" pitchFamily="34" charset="-122"/>
                <a:ea typeface="微软雅黑" panose="020B0503020204020204" pitchFamily="34" charset="-122"/>
              </a:rPr>
              <a:t> </a:t>
            </a:r>
          </a:p>
        </p:txBody>
      </p:sp>
      <p:graphicFrame>
        <p:nvGraphicFramePr>
          <p:cNvPr id="126984" name="Object 5">
            <a:hlinkClick r:id="" action="ppaction://ole?verb=0"/>
          </p:cNvPr>
          <p:cNvGraphicFramePr>
            <a:graphicFrameLocks noChangeAspect="1"/>
          </p:cNvGraphicFramePr>
          <p:nvPr>
            <p:extLst>
              <p:ext uri="{D42A27DB-BD31-4B8C-83A1-F6EECF244321}">
                <p14:modId xmlns:p14="http://schemas.microsoft.com/office/powerpoint/2010/main" val="1092632093"/>
              </p:ext>
            </p:extLst>
          </p:nvPr>
        </p:nvGraphicFramePr>
        <p:xfrm>
          <a:off x="4270375" y="5608638"/>
          <a:ext cx="1106488" cy="717550"/>
        </p:xfrm>
        <a:graphic>
          <a:graphicData uri="http://schemas.openxmlformats.org/presentationml/2006/ole">
            <mc:AlternateContent xmlns:mc="http://schemas.openxmlformats.org/markup-compatibility/2006">
              <mc:Choice xmlns:v="urn:schemas-microsoft-com:vml" Requires="v">
                <p:oleObj spid="_x0000_s127065" name="包装程序外壳对象" showAsIcon="1" r:id="rId3" imgW="1105200" imgH="711360" progId="Package">
                  <p:embed/>
                </p:oleObj>
              </mc:Choice>
              <mc:Fallback>
                <p:oleObj name="包装程序外壳对象" showAsIcon="1" r:id="rId3" imgW="1105200" imgH="711360" progId="Package">
                  <p:embed/>
                  <p:pic>
                    <p:nvPicPr>
                      <p:cNvPr id="0" name="Object 5"/>
                      <p:cNvPicPr>
                        <a:picLocks noChangeAspect="1" noChangeArrowheads="1"/>
                      </p:cNvPicPr>
                      <p:nvPr/>
                    </p:nvPicPr>
                    <p:blipFill>
                      <a:blip r:embed="rId4"/>
                      <a:srcRect/>
                      <a:stretch>
                        <a:fillRect/>
                      </a:stretch>
                    </p:blipFill>
                    <p:spPr bwMode="auto">
                      <a:xfrm>
                        <a:off x="4270375" y="5608638"/>
                        <a:ext cx="1106488"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698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2724" y="4509120"/>
            <a:ext cx="2195513" cy="202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81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165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165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6987"/>
                                        </p:tgtEl>
                                        <p:attrNameLst>
                                          <p:attrName>style.visibility</p:attrName>
                                        </p:attrNameLst>
                                      </p:cBhvr>
                                      <p:to>
                                        <p:strVal val="visible"/>
                                      </p:to>
                                    </p:set>
                                    <p:anim calcmode="lin" valueType="num">
                                      <p:cBhvr additive="base">
                                        <p:cTn id="15" dur="500" fill="hold"/>
                                        <p:tgtEl>
                                          <p:spTgt spid="126987"/>
                                        </p:tgtEl>
                                        <p:attrNameLst>
                                          <p:attrName>ppt_x</p:attrName>
                                        </p:attrNameLst>
                                      </p:cBhvr>
                                      <p:tavLst>
                                        <p:tav tm="0">
                                          <p:val>
                                            <p:strVal val="#ppt_x"/>
                                          </p:val>
                                        </p:tav>
                                        <p:tav tm="100000">
                                          <p:val>
                                            <p:strVal val="#ppt_x"/>
                                          </p:val>
                                        </p:tav>
                                      </p:tavLst>
                                    </p:anim>
                                    <p:anim calcmode="lin" valueType="num">
                                      <p:cBhvr additive="base">
                                        <p:cTn id="16" dur="500" fill="hold"/>
                                        <p:tgtEl>
                                          <p:spTgt spid="1269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6515" grpId="0" autoUpdateAnimBg="0"/>
      <p:bldP spid="1216516"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DCD9C7A-9296-4B42-B5B8-8C9F8CCAABCA}" type="datetime1">
              <a:rPr lang="zh-CN" altLang="en-US" sz="1400" smtClean="0"/>
              <a:t>2021/11/7</a:t>
            </a:fld>
            <a:endParaRPr lang="en-US" altLang="zh-CN" sz="1400" smtClean="0"/>
          </a:p>
        </p:txBody>
      </p:sp>
      <p:sp>
        <p:nvSpPr>
          <p:cNvPr id="12800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28005" name="Text Box 2"/>
          <p:cNvSpPr txBox="1">
            <a:spLocks noChangeArrowheads="1"/>
          </p:cNvSpPr>
          <p:nvPr/>
        </p:nvSpPr>
        <p:spPr bwMode="auto">
          <a:xfrm>
            <a:off x="228600" y="2286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800" b="1" dirty="0">
                <a:solidFill>
                  <a:srgbClr val="990099"/>
                </a:solidFill>
                <a:latin typeface="宋体" pitchFamily="2" charset="-122"/>
              </a:rPr>
              <a:t>    </a:t>
            </a:r>
            <a:r>
              <a:rPr lang="zh-CN" altLang="en-US" sz="2800" b="1" dirty="0">
                <a:solidFill>
                  <a:srgbClr val="990099"/>
                </a:solidFill>
                <a:latin typeface="宋体" pitchFamily="2" charset="-122"/>
              </a:rPr>
              <a:t>实现方法：</a:t>
            </a:r>
            <a:endParaRPr lang="zh-CN" altLang="en-US" dirty="0">
              <a:solidFill>
                <a:srgbClr val="990099"/>
              </a:solidFill>
            </a:endParaRPr>
          </a:p>
        </p:txBody>
      </p:sp>
      <p:sp>
        <p:nvSpPr>
          <p:cNvPr id="1217540" name="Text Box 4"/>
          <p:cNvSpPr txBox="1">
            <a:spLocks noChangeArrowheads="1"/>
          </p:cNvSpPr>
          <p:nvPr/>
        </p:nvSpPr>
        <p:spPr bwMode="auto">
          <a:xfrm>
            <a:off x="198782" y="765245"/>
            <a:ext cx="89154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使用</a:t>
            </a:r>
            <a:r>
              <a:rPr lang="en-US" altLang="zh-CN" sz="2000" b="1" dirty="0">
                <a:latin typeface="微软雅黑" panose="020B0503020204020204" pitchFamily="34" charset="-122"/>
                <a:ea typeface="微软雅黑" panose="020B0503020204020204" pitchFamily="34" charset="-122"/>
              </a:rPr>
              <a:t>BTB</a:t>
            </a:r>
            <a:r>
              <a:rPr lang="zh-CN" altLang="en-US" sz="2000" b="1" dirty="0">
                <a:latin typeface="微软雅黑" panose="020B0503020204020204" pitchFamily="34" charset="-122"/>
                <a:ea typeface="微软雅黑" panose="020B0503020204020204" pitchFamily="34" charset="-122"/>
              </a:rPr>
              <a:t>的转移预测</a:t>
            </a:r>
            <a:br>
              <a:rPr lang="zh-CN" altLang="en-US" sz="2000" b="1" dirty="0">
                <a:latin typeface="微软雅黑" panose="020B0503020204020204" pitchFamily="34" charset="-122"/>
                <a:ea typeface="微软雅黑" panose="020B0503020204020204" pitchFamily="34" charset="-122"/>
              </a:rPr>
            </a:br>
            <a:r>
              <a:rPr lang="zh-CN" altLang="en-US" sz="2000" b="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Pentium</a:t>
            </a:r>
            <a:r>
              <a:rPr lang="zh-CN" altLang="en-US" sz="2000" dirty="0">
                <a:latin typeface="微软雅黑" panose="020B0503020204020204" pitchFamily="34" charset="-122"/>
                <a:ea typeface="微软雅黑" panose="020B0503020204020204" pitchFamily="34" charset="-122"/>
              </a:rPr>
              <a:t>处理机中使用了转移目标缓冲栈</a:t>
            </a:r>
            <a:r>
              <a:rPr lang="en-US" altLang="zh-CN" sz="2000" dirty="0">
                <a:latin typeface="微软雅黑" panose="020B0503020204020204" pitchFamily="34" charset="-122"/>
                <a:ea typeface="微软雅黑" panose="020B0503020204020204" pitchFamily="34" charset="-122"/>
              </a:rPr>
              <a:t>BTB</a:t>
            </a:r>
            <a:r>
              <a:rPr lang="zh-CN" altLang="en-US" sz="2000" dirty="0">
                <a:latin typeface="微软雅黑" panose="020B0503020204020204" pitchFamily="34" charset="-122"/>
                <a:ea typeface="微软雅黑" panose="020B0503020204020204" pitchFamily="34" charset="-122"/>
              </a:rPr>
              <a:t>作为转移预测策略。支持这种策略的也是一个内部</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，其结构类似于图</a:t>
            </a: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所介绍的</a:t>
            </a:r>
            <a:r>
              <a:rPr lang="en-US" altLang="zh-CN" sz="2000" dirty="0">
                <a:latin typeface="微软雅黑" panose="020B0503020204020204" pitchFamily="34" charset="-122"/>
                <a:ea typeface="微软雅黑" panose="020B0503020204020204" pitchFamily="34" charset="-122"/>
              </a:rPr>
              <a:t>BHT</a:t>
            </a:r>
            <a:r>
              <a:rPr lang="zh-CN" altLang="en-US" sz="2000" dirty="0">
                <a:latin typeface="微软雅黑" panose="020B0503020204020204" pitchFamily="34" charset="-122"/>
                <a:ea typeface="微软雅黑" panose="020B0503020204020204" pitchFamily="34" charset="-122"/>
              </a:rPr>
              <a:t>结构，只不过每项的</a:t>
            </a:r>
            <a:r>
              <a:rPr lang="zh-CN" altLang="en-US" sz="2000" b="1" dirty="0">
                <a:latin typeface="微软雅黑" panose="020B0503020204020204" pitchFamily="34" charset="-122"/>
                <a:ea typeface="微软雅黑" panose="020B0503020204020204" pitchFamily="34" charset="-122"/>
              </a:rPr>
              <a:t>转移指令</a:t>
            </a:r>
            <a:r>
              <a:rPr lang="zh-CN" altLang="en-US" sz="2000" dirty="0">
                <a:latin typeface="微软雅黑" panose="020B0503020204020204" pitchFamily="34" charset="-122"/>
                <a:ea typeface="微软雅黑" panose="020B0503020204020204" pitchFamily="34" charset="-122"/>
              </a:rPr>
              <a:t>字段现在改为</a:t>
            </a:r>
            <a:r>
              <a:rPr lang="zh-CN" altLang="en-US" sz="2000" b="1" dirty="0">
                <a:latin typeface="微软雅黑" panose="020B0503020204020204" pitchFamily="34" charset="-122"/>
                <a:ea typeface="微软雅黑" panose="020B0503020204020204" pitchFamily="34" charset="-122"/>
              </a:rPr>
              <a:t>转移指令地址</a:t>
            </a:r>
            <a:r>
              <a:rPr lang="zh-CN" altLang="en-US" sz="2000" dirty="0">
                <a:latin typeface="微软雅黑" panose="020B0503020204020204" pitchFamily="34" charset="-122"/>
                <a:ea typeface="微软雅黑" panose="020B0503020204020204" pitchFamily="34" charset="-122"/>
              </a:rPr>
              <a:t>字段，如图</a:t>
            </a:r>
            <a:r>
              <a:rPr lang="en-US" altLang="zh-CN" sz="2000" dirty="0">
                <a:latin typeface="微软雅黑" panose="020B0503020204020204" pitchFamily="34" charset="-122"/>
                <a:ea typeface="微软雅黑" panose="020B0503020204020204" pitchFamily="34" charset="-122"/>
              </a:rPr>
              <a:t>32(a)</a:t>
            </a:r>
            <a:r>
              <a:rPr lang="zh-CN" altLang="en-US" sz="2000" dirty="0">
                <a:latin typeface="微软雅黑" panose="020B0503020204020204" pitchFamily="34" charset="-122"/>
                <a:ea typeface="微软雅黑" panose="020B0503020204020204" pitchFamily="34" charset="-122"/>
              </a:rPr>
              <a:t>所示。</a:t>
            </a:r>
            <a:r>
              <a:rPr lang="en-US" altLang="zh-CN" sz="2000" dirty="0">
                <a:latin typeface="微软雅黑" panose="020B0503020204020204" pitchFamily="34" charset="-122"/>
                <a:ea typeface="微软雅黑" panose="020B0503020204020204" pitchFamily="34" charset="-122"/>
              </a:rPr>
              <a:t>BTB</a:t>
            </a:r>
            <a:r>
              <a:rPr lang="zh-CN" altLang="en-US" sz="2000" dirty="0">
                <a:latin typeface="微软雅黑" panose="020B0503020204020204" pitchFamily="34" charset="-122"/>
                <a:ea typeface="微软雅黑" panose="020B0503020204020204" pitchFamily="34" charset="-122"/>
              </a:rPr>
              <a:t>是一个</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路组相联的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，共有</a:t>
            </a:r>
            <a:r>
              <a:rPr lang="en-US" altLang="zh-CN" sz="2000" dirty="0">
                <a:latin typeface="微软雅黑" panose="020B0503020204020204" pitchFamily="34" charset="-122"/>
                <a:ea typeface="微软雅黑" panose="020B0503020204020204" pitchFamily="34" charset="-122"/>
              </a:rPr>
              <a:t>256</a:t>
            </a:r>
            <a:r>
              <a:rPr lang="zh-CN" altLang="en-US" sz="2000" dirty="0">
                <a:latin typeface="微软雅黑" panose="020B0503020204020204" pitchFamily="34" charset="-122"/>
                <a:ea typeface="微软雅黑" panose="020B0503020204020204" pitchFamily="34" charset="-122"/>
              </a:rPr>
              <a:t>行。转移指令地址</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高</a:t>
            </a:r>
            <a:r>
              <a:rPr lang="en-US" altLang="zh-CN" sz="2000" dirty="0">
                <a:latin typeface="微软雅黑" panose="020B0503020204020204" pitchFamily="34" charset="-122"/>
                <a:ea typeface="微软雅黑" panose="020B0503020204020204" pitchFamily="34" charset="-122"/>
              </a:rPr>
              <a:t>24</a:t>
            </a:r>
            <a:r>
              <a:rPr lang="zh-CN" altLang="en-US" sz="2000" dirty="0">
                <a:latin typeface="微软雅黑" panose="020B0503020204020204" pitchFamily="34" charset="-122"/>
                <a:ea typeface="微软雅黑" panose="020B0503020204020204" pitchFamily="34" charset="-122"/>
              </a:rPr>
              <a:t>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字段即为该项的标记</a:t>
            </a:r>
            <a:r>
              <a:rPr lang="en-US" altLang="zh-CN" sz="2000" dirty="0">
                <a:latin typeface="微软雅黑" panose="020B0503020204020204" pitchFamily="34" charset="-122"/>
                <a:ea typeface="微软雅黑" panose="020B0503020204020204" pitchFamily="34" charset="-122"/>
              </a:rPr>
              <a:t>(tag)</a:t>
            </a:r>
            <a:r>
              <a:rPr lang="zh-CN" altLang="en-US" sz="2000" dirty="0">
                <a:latin typeface="微软雅黑" panose="020B0503020204020204" pitchFamily="34" charset="-122"/>
                <a:ea typeface="微软雅黑" panose="020B0503020204020204" pitchFamily="34" charset="-122"/>
              </a:rPr>
              <a:t>，以转移指令地址的低</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位为行索引。每项有</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位历史状态位，记录最近执行该转移指令的历史，即以该转移指令的过去行为来猜测它的将来行为。每次转移指令执行完毕，依据预测是否正确要相应地修改历史位。历史位的使用和修改规则如图</a:t>
            </a:r>
            <a:r>
              <a:rPr lang="en-US" altLang="zh-CN" sz="2000" dirty="0">
                <a:latin typeface="微软雅黑" panose="020B0503020204020204" pitchFamily="34" charset="-122"/>
                <a:ea typeface="微软雅黑" panose="020B0503020204020204" pitchFamily="34" charset="-122"/>
              </a:rPr>
              <a:t>32(b)</a:t>
            </a:r>
            <a:r>
              <a:rPr lang="zh-CN" altLang="en-US" sz="2000" dirty="0">
                <a:latin typeface="微软雅黑" panose="020B0503020204020204" pitchFamily="34" charset="-122"/>
                <a:ea typeface="微软雅黑" panose="020B0503020204020204" pitchFamily="34" charset="-122"/>
              </a:rPr>
              <a:t>所示。将它与图</a:t>
            </a:r>
            <a:r>
              <a:rPr lang="en-US" altLang="zh-CN" sz="2000" dirty="0">
                <a:latin typeface="微软雅黑" panose="020B0503020204020204" pitchFamily="34" charset="-122"/>
                <a:ea typeface="微软雅黑" panose="020B0503020204020204" pitchFamily="34" charset="-122"/>
              </a:rPr>
              <a:t>30(a)</a:t>
            </a:r>
            <a:r>
              <a:rPr lang="zh-CN" altLang="en-US" sz="2000" dirty="0">
                <a:latin typeface="微软雅黑" panose="020B0503020204020204" pitchFamily="34" charset="-122"/>
                <a:ea typeface="微软雅黑" panose="020B0503020204020204" pitchFamily="34" charset="-122"/>
              </a:rPr>
              <a:t>相对照，不难发现</a:t>
            </a:r>
            <a:r>
              <a:rPr lang="en-US" altLang="zh-CN" sz="2000" dirty="0">
                <a:latin typeface="微软雅黑" panose="020B0503020204020204" pitchFamily="34" charset="-122"/>
                <a:ea typeface="微软雅黑" panose="020B0503020204020204" pitchFamily="34" charset="-122"/>
              </a:rPr>
              <a:t>BTB</a:t>
            </a:r>
            <a:r>
              <a:rPr lang="zh-CN" altLang="en-US" sz="2000" dirty="0">
                <a:latin typeface="微软雅黑" panose="020B0503020204020204" pitchFamily="34" charset="-122"/>
                <a:ea typeface="微软雅黑" panose="020B0503020204020204" pitchFamily="34" charset="-122"/>
              </a:rPr>
              <a:t>的预测更倾向于转移取。进入</a:t>
            </a:r>
            <a:r>
              <a:rPr lang="en-US" altLang="zh-CN" sz="2000" dirty="0">
                <a:latin typeface="微软雅黑" panose="020B0503020204020204" pitchFamily="34" charset="-122"/>
                <a:ea typeface="微软雅黑" panose="020B0503020204020204" pitchFamily="34" charset="-122"/>
              </a:rPr>
              <a:t>BTB</a:t>
            </a:r>
            <a:r>
              <a:rPr lang="zh-CN" altLang="en-US" sz="2000" dirty="0">
                <a:latin typeface="微软雅黑" panose="020B0503020204020204" pitchFamily="34" charset="-122"/>
                <a:ea typeface="微软雅黑" panose="020B0503020204020204" pitchFamily="34" charset="-122"/>
              </a:rPr>
              <a:t>的新基初始设置历史位为</a:t>
            </a: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状态。 </a:t>
            </a:r>
          </a:p>
        </p:txBody>
      </p:sp>
      <p:graphicFrame>
        <p:nvGraphicFramePr>
          <p:cNvPr id="128007" name="Object 6">
            <a:hlinkClick r:id="" action="ppaction://ole?verb=0"/>
          </p:cNvPr>
          <p:cNvGraphicFramePr>
            <a:graphicFrameLocks noChangeAspect="1"/>
          </p:cNvGraphicFramePr>
          <p:nvPr>
            <p:extLst>
              <p:ext uri="{D42A27DB-BD31-4B8C-83A1-F6EECF244321}">
                <p14:modId xmlns:p14="http://schemas.microsoft.com/office/powerpoint/2010/main" val="4033684615"/>
              </p:ext>
            </p:extLst>
          </p:nvPr>
        </p:nvGraphicFramePr>
        <p:xfrm>
          <a:off x="1403648" y="5301208"/>
          <a:ext cx="1108075" cy="717550"/>
        </p:xfrm>
        <a:graphic>
          <a:graphicData uri="http://schemas.openxmlformats.org/presentationml/2006/ole">
            <mc:AlternateContent xmlns:mc="http://schemas.openxmlformats.org/markup-compatibility/2006">
              <mc:Choice xmlns:v="urn:schemas-microsoft-com:vml" Requires="v">
                <p:oleObj spid="_x0000_s128087" name="包装程序外壳对象" showAsIcon="1" r:id="rId3" imgW="1105200" imgH="711360" progId="Package">
                  <p:embed/>
                </p:oleObj>
              </mc:Choice>
              <mc:Fallback>
                <p:oleObj name="包装程序外壳对象" showAsIcon="1" r:id="rId3" imgW="1105200" imgH="711360" progId="Package">
                  <p:embed/>
                  <p:pic>
                    <p:nvPicPr>
                      <p:cNvPr id="0" name="Object 6"/>
                      <p:cNvPicPr>
                        <a:picLocks noChangeAspect="1" noChangeArrowheads="1"/>
                      </p:cNvPicPr>
                      <p:nvPr/>
                    </p:nvPicPr>
                    <p:blipFill>
                      <a:blip r:embed="rId4"/>
                      <a:srcRect/>
                      <a:stretch>
                        <a:fillRect/>
                      </a:stretch>
                    </p:blipFill>
                    <p:spPr bwMode="auto">
                      <a:xfrm>
                        <a:off x="1403648" y="5301208"/>
                        <a:ext cx="1108075"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801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3948326"/>
            <a:ext cx="2736304" cy="101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1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3760624"/>
            <a:ext cx="2695972" cy="243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82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175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28010"/>
                                        </p:tgtEl>
                                        <p:attrNameLst>
                                          <p:attrName>style.visibility</p:attrName>
                                        </p:attrNameLst>
                                      </p:cBhvr>
                                      <p:to>
                                        <p:strVal val="visible"/>
                                      </p:to>
                                    </p:set>
                                    <p:anim calcmode="lin" valueType="num">
                                      <p:cBhvr additive="base">
                                        <p:cTn id="11" dur="500" fill="hold"/>
                                        <p:tgtEl>
                                          <p:spTgt spid="128010"/>
                                        </p:tgtEl>
                                        <p:attrNameLst>
                                          <p:attrName>ppt_x</p:attrName>
                                        </p:attrNameLst>
                                      </p:cBhvr>
                                      <p:tavLst>
                                        <p:tav tm="0">
                                          <p:val>
                                            <p:strVal val="#ppt_x"/>
                                          </p:val>
                                        </p:tav>
                                        <p:tav tm="100000">
                                          <p:val>
                                            <p:strVal val="#ppt_x"/>
                                          </p:val>
                                        </p:tav>
                                      </p:tavLst>
                                    </p:anim>
                                    <p:anim calcmode="lin" valueType="num">
                                      <p:cBhvr additive="base">
                                        <p:cTn id="12" dur="500" fill="hold"/>
                                        <p:tgtEl>
                                          <p:spTgt spid="1280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8011"/>
                                        </p:tgtEl>
                                        <p:attrNameLst>
                                          <p:attrName>style.visibility</p:attrName>
                                        </p:attrNameLst>
                                      </p:cBhvr>
                                      <p:to>
                                        <p:strVal val="visible"/>
                                      </p:to>
                                    </p:set>
                                    <p:anim calcmode="lin" valueType="num">
                                      <p:cBhvr additive="base">
                                        <p:cTn id="15" dur="500" fill="hold"/>
                                        <p:tgtEl>
                                          <p:spTgt spid="128011"/>
                                        </p:tgtEl>
                                        <p:attrNameLst>
                                          <p:attrName>ppt_x</p:attrName>
                                        </p:attrNameLst>
                                      </p:cBhvr>
                                      <p:tavLst>
                                        <p:tav tm="0">
                                          <p:val>
                                            <p:strVal val="#ppt_x"/>
                                          </p:val>
                                        </p:tav>
                                        <p:tav tm="100000">
                                          <p:val>
                                            <p:strVal val="#ppt_x"/>
                                          </p:val>
                                        </p:tav>
                                      </p:tavLst>
                                    </p:anim>
                                    <p:anim calcmode="lin" valueType="num">
                                      <p:cBhvr additive="base">
                                        <p:cTn id="16" dur="500" fill="hold"/>
                                        <p:tgtEl>
                                          <p:spTgt spid="1280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7540"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232FD4F-B8DC-4FB2-8C78-DADA6C5422F8}" type="datetime1">
              <a:rPr lang="zh-CN" altLang="en-US" sz="1400" smtClean="0"/>
              <a:t>2021/11/7</a:t>
            </a:fld>
            <a:endParaRPr lang="en-US" altLang="zh-CN" sz="1400" smtClean="0"/>
          </a:p>
        </p:txBody>
      </p:sp>
      <p:sp>
        <p:nvSpPr>
          <p:cNvPr id="12902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29029" name="Text Box 2"/>
          <p:cNvSpPr txBox="1">
            <a:spLocks noChangeArrowheads="1"/>
          </p:cNvSpPr>
          <p:nvPr/>
        </p:nvSpPr>
        <p:spPr bwMode="auto">
          <a:xfrm>
            <a:off x="228600" y="2286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800" b="1" dirty="0">
                <a:solidFill>
                  <a:srgbClr val="990099"/>
                </a:solidFill>
                <a:latin typeface="宋体" pitchFamily="2" charset="-122"/>
              </a:rPr>
              <a:t>    </a:t>
            </a:r>
            <a:r>
              <a:rPr lang="zh-CN" altLang="en-US" sz="2800" b="1" dirty="0">
                <a:solidFill>
                  <a:srgbClr val="990099"/>
                </a:solidFill>
                <a:latin typeface="宋体" pitchFamily="2" charset="-122"/>
              </a:rPr>
              <a:t>实现方法：</a:t>
            </a:r>
            <a:endParaRPr lang="zh-CN" altLang="en-US" dirty="0">
              <a:solidFill>
                <a:srgbClr val="990099"/>
              </a:solidFill>
            </a:endParaRPr>
          </a:p>
        </p:txBody>
      </p:sp>
      <p:sp>
        <p:nvSpPr>
          <p:cNvPr id="1218564" name="Text Box 4"/>
          <p:cNvSpPr txBox="1">
            <a:spLocks noChangeArrowheads="1"/>
          </p:cNvSpPr>
          <p:nvPr/>
        </p:nvSpPr>
        <p:spPr bwMode="auto">
          <a:xfrm>
            <a:off x="247948" y="671513"/>
            <a:ext cx="8915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a:r>
            <a:br>
              <a:rPr lang="en-US" altLang="zh-CN" sz="2000" b="1"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每当</a:t>
            </a:r>
            <a:r>
              <a:rPr lang="en-US" altLang="zh-CN" sz="2000" dirty="0">
                <a:latin typeface="微软雅黑" panose="020B0503020204020204" pitchFamily="34" charset="-122"/>
                <a:ea typeface="微软雅黑" panose="020B0503020204020204" pitchFamily="34" charset="-122"/>
              </a:rPr>
              <a:t>Pentium</a:t>
            </a:r>
            <a:r>
              <a:rPr lang="zh-CN" altLang="en-US" sz="2000" dirty="0">
                <a:latin typeface="微软雅黑" panose="020B0503020204020204" pitchFamily="34" charset="-122"/>
                <a:ea typeface="微软雅黑" panose="020B0503020204020204" pitchFamily="34" charset="-122"/>
              </a:rPr>
              <a:t>流水线</a:t>
            </a:r>
            <a:r>
              <a:rPr lang="en-US" altLang="zh-CN" sz="2000" dirty="0">
                <a:latin typeface="微软雅黑" panose="020B0503020204020204" pitchFamily="34" charset="-122"/>
                <a:ea typeface="微软雅黑" panose="020B0503020204020204" pitchFamily="34" charset="-122"/>
              </a:rPr>
              <a:t>D1</a:t>
            </a:r>
            <a:r>
              <a:rPr lang="zh-CN" altLang="en-US" sz="2000" dirty="0">
                <a:latin typeface="微软雅黑" panose="020B0503020204020204" pitchFamily="34" charset="-122"/>
                <a:ea typeface="微软雅黑" panose="020B0503020204020204" pitchFamily="34" charset="-122"/>
              </a:rPr>
              <a:t>段译码出一条转移指令，控制逻辑将检索</a:t>
            </a:r>
            <a:r>
              <a:rPr lang="en-US" altLang="zh-CN" sz="2000" dirty="0">
                <a:latin typeface="微软雅黑" panose="020B0503020204020204" pitchFamily="34" charset="-122"/>
                <a:ea typeface="微软雅黑" panose="020B0503020204020204" pitchFamily="34" charset="-122"/>
              </a:rPr>
              <a:t>BTB</a:t>
            </a:r>
            <a:r>
              <a:rPr lang="zh-CN" altLang="en-US" sz="2000" dirty="0">
                <a:latin typeface="微软雅黑" panose="020B0503020204020204" pitchFamily="34" charset="-122"/>
                <a:ea typeface="微软雅黑" panose="020B0503020204020204" pitchFamily="34" charset="-122"/>
              </a:rPr>
              <a:t>，确定是否有该“转移指令地址”的相应项。如果</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未命中，则预测该转移指令为顺序取；如果命中，此项的历史位用于预测该转移指令应是“转移取”还是“顺序取”。若是顺序取，则继续由</a:t>
            </a:r>
            <a:r>
              <a:rPr lang="en-US" altLang="zh-CN" sz="2000" dirty="0">
                <a:latin typeface="微软雅黑" panose="020B0503020204020204" pitchFamily="34" charset="-122"/>
                <a:ea typeface="微软雅黑" panose="020B0503020204020204" pitchFamily="34" charset="-122"/>
              </a:rPr>
              <a:t>I-cache</a:t>
            </a:r>
            <a:r>
              <a:rPr lang="zh-CN" altLang="en-US" sz="2000" dirty="0">
                <a:latin typeface="微软雅黑" panose="020B0503020204020204" pitchFamily="34" charset="-122"/>
                <a:ea typeface="微软雅黑" panose="020B0503020204020204" pitchFamily="34" charset="-122"/>
              </a:rPr>
              <a:t>预取指令送至原先使用的一个预取缓冲栈。若是预测为转移取，则原先使用的预取缓冲栈立即冻结，依</a:t>
            </a:r>
            <a:r>
              <a:rPr lang="en-US" altLang="zh-CN" sz="2000" dirty="0">
                <a:latin typeface="微软雅黑" panose="020B0503020204020204" pitchFamily="34" charset="-122"/>
                <a:ea typeface="微软雅黑" panose="020B0503020204020204" pitchFamily="34" charset="-122"/>
              </a:rPr>
              <a:t>BTB</a:t>
            </a:r>
            <a:r>
              <a:rPr lang="zh-CN" altLang="en-US" sz="2000" dirty="0">
                <a:latin typeface="微软雅黑" panose="020B0503020204020204" pitchFamily="34" charset="-122"/>
                <a:ea typeface="微软雅黑" panose="020B0503020204020204" pitchFamily="34" charset="-122"/>
              </a:rPr>
              <a:t>相应表项给出的转移目标地址，由</a:t>
            </a:r>
            <a:r>
              <a:rPr lang="en-US" altLang="zh-CN" sz="2000" dirty="0">
                <a:latin typeface="微软雅黑" panose="020B0503020204020204" pitchFamily="34" charset="-122"/>
                <a:ea typeface="微软雅黑" panose="020B0503020204020204" pitchFamily="34" charset="-122"/>
              </a:rPr>
              <a:t>I-cache</a:t>
            </a:r>
            <a:r>
              <a:rPr lang="zh-CN" altLang="en-US" sz="2000" dirty="0">
                <a:latin typeface="微软雅黑" panose="020B0503020204020204" pitchFamily="34" charset="-122"/>
                <a:ea typeface="微软雅黑" panose="020B0503020204020204" pitchFamily="34" charset="-122"/>
              </a:rPr>
              <a:t>预取目标路径的指令序列送至另一个预取缓冲栈。因检索</a:t>
            </a:r>
            <a:r>
              <a:rPr lang="en-US" altLang="zh-CN" sz="2000" dirty="0">
                <a:latin typeface="微软雅黑" panose="020B0503020204020204" pitchFamily="34" charset="-122"/>
                <a:ea typeface="微软雅黑" panose="020B0503020204020204" pitchFamily="34" charset="-122"/>
              </a:rPr>
              <a:t>BTB</a:t>
            </a:r>
            <a:r>
              <a:rPr lang="zh-CN" altLang="en-US" sz="2000" dirty="0">
                <a:latin typeface="微软雅黑" panose="020B0503020204020204" pitchFamily="34" charset="-122"/>
                <a:ea typeface="微软雅黑" panose="020B0503020204020204" pitchFamily="34" charset="-122"/>
              </a:rPr>
              <a:t>和预取指令都是</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访问，故能在</a:t>
            </a:r>
            <a:r>
              <a:rPr lang="en-US" altLang="zh-CN" sz="2000" dirty="0">
                <a:latin typeface="微软雅黑" panose="020B0503020204020204" pitchFamily="34" charset="-122"/>
                <a:ea typeface="微软雅黑" panose="020B0503020204020204" pitchFamily="34" charset="-122"/>
              </a:rPr>
              <a:t>D1</a:t>
            </a:r>
            <a:r>
              <a:rPr lang="zh-CN" altLang="en-US" sz="2000" dirty="0">
                <a:latin typeface="微软雅黑" panose="020B0503020204020204" pitchFamily="34" charset="-122"/>
                <a:ea typeface="微软雅黑" panose="020B0503020204020204" pitchFamily="34" charset="-122"/>
              </a:rPr>
              <a:t>段同一时间内完成。因此，当转移指令</a:t>
            </a:r>
            <a:r>
              <a:rPr lang="en-US" altLang="zh-CN" sz="2000" dirty="0" err="1">
                <a:latin typeface="微软雅黑" panose="020B0503020204020204" pitchFamily="34" charset="-122"/>
                <a:ea typeface="微软雅黑" panose="020B0503020204020204" pitchFamily="34" charset="-122"/>
              </a:rPr>
              <a:t>Ib</a:t>
            </a:r>
            <a:r>
              <a:rPr lang="zh-CN" altLang="en-US" sz="2000" dirty="0">
                <a:latin typeface="微软雅黑" panose="020B0503020204020204" pitchFamily="34" charset="-122"/>
                <a:ea typeface="微软雅黑" panose="020B0503020204020204" pitchFamily="34" charset="-122"/>
              </a:rPr>
              <a:t>出现在</a:t>
            </a:r>
            <a:r>
              <a:rPr lang="en-US" altLang="zh-CN" sz="2000" dirty="0">
                <a:latin typeface="微软雅黑" panose="020B0503020204020204" pitchFamily="34" charset="-122"/>
                <a:ea typeface="微软雅黑" panose="020B0503020204020204" pitchFamily="34" charset="-122"/>
              </a:rPr>
              <a:t>D1</a:t>
            </a:r>
            <a:r>
              <a:rPr lang="zh-CN" altLang="en-US" sz="2000" dirty="0">
                <a:latin typeface="微软雅黑" panose="020B0503020204020204" pitchFamily="34" charset="-122"/>
                <a:ea typeface="微软雅黑" panose="020B0503020204020204" pitchFamily="34" charset="-122"/>
              </a:rPr>
              <a:t>段并被预测为转移取且</a:t>
            </a:r>
            <a:r>
              <a:rPr lang="en-US" altLang="zh-CN" sz="2000" dirty="0">
                <a:latin typeface="微软雅黑" panose="020B0503020204020204" pitchFamily="34" charset="-122"/>
                <a:ea typeface="微软雅黑" panose="020B0503020204020204" pitchFamily="34" charset="-122"/>
              </a:rPr>
              <a:t>I-cache</a:t>
            </a:r>
            <a:r>
              <a:rPr lang="zh-CN" altLang="en-US" sz="2000" dirty="0">
                <a:latin typeface="微软雅黑" panose="020B0503020204020204" pitchFamily="34" charset="-122"/>
                <a:ea typeface="微软雅黑" panose="020B0503020204020204" pitchFamily="34" charset="-122"/>
              </a:rPr>
              <a:t>也命中的话，转移目标处的最初两条指令</a:t>
            </a:r>
            <a:r>
              <a:rPr lang="en-US" altLang="zh-CN" sz="2000" dirty="0">
                <a:latin typeface="微软雅黑" panose="020B0503020204020204" pitchFamily="34" charset="-122"/>
                <a:ea typeface="微软雅黑" panose="020B0503020204020204" pitchFamily="34" charset="-122"/>
              </a:rPr>
              <a:t>It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It+1</a:t>
            </a:r>
            <a:r>
              <a:rPr lang="zh-CN" altLang="en-US" sz="2000" dirty="0">
                <a:latin typeface="微软雅黑" panose="020B0503020204020204" pitchFamily="34" charset="-122"/>
                <a:ea typeface="微软雅黑" panose="020B0503020204020204" pitchFamily="34" charset="-122"/>
              </a:rPr>
              <a:t>已及时出现在流水线上，没有任何延迟损失。</a:t>
            </a:r>
            <a:br>
              <a:rPr lang="zh-CN" altLang="en-US" sz="2000" dirty="0">
                <a:latin typeface="微软雅黑" panose="020B0503020204020204" pitchFamily="34" charset="-122"/>
                <a:ea typeface="微软雅黑" panose="020B0503020204020204" pitchFamily="34" charset="-122"/>
              </a:rPr>
            </a:br>
            <a:endParaRPr lang="zh-CN" altLang="en-US" sz="2000" dirty="0">
              <a:latin typeface="微软雅黑" panose="020B0503020204020204" pitchFamily="34" charset="-122"/>
              <a:ea typeface="微软雅黑" panose="020B0503020204020204" pitchFamily="34" charset="-122"/>
            </a:endParaRPr>
          </a:p>
        </p:txBody>
      </p:sp>
      <p:graphicFrame>
        <p:nvGraphicFramePr>
          <p:cNvPr id="129031" name="Object 5">
            <a:hlinkClick r:id="" action="ppaction://ole?verb=0"/>
          </p:cNvPr>
          <p:cNvGraphicFramePr>
            <a:graphicFrameLocks noChangeAspect="1"/>
          </p:cNvGraphicFramePr>
          <p:nvPr>
            <p:extLst>
              <p:ext uri="{D42A27DB-BD31-4B8C-83A1-F6EECF244321}">
                <p14:modId xmlns:p14="http://schemas.microsoft.com/office/powerpoint/2010/main" val="542841033"/>
              </p:ext>
            </p:extLst>
          </p:nvPr>
        </p:nvGraphicFramePr>
        <p:xfrm>
          <a:off x="5853113" y="5824538"/>
          <a:ext cx="1108075" cy="719137"/>
        </p:xfrm>
        <a:graphic>
          <a:graphicData uri="http://schemas.openxmlformats.org/presentationml/2006/ole">
            <mc:AlternateContent xmlns:mc="http://schemas.openxmlformats.org/markup-compatibility/2006">
              <mc:Choice xmlns:v="urn:schemas-microsoft-com:vml" Requires="v">
                <p:oleObj spid="_x0000_s129109" name="包装程序外壳对象" showAsIcon="1" r:id="rId3" imgW="1105200" imgH="711360" progId="Package">
                  <p:embed/>
                </p:oleObj>
              </mc:Choice>
              <mc:Fallback>
                <p:oleObj name="包装程序外壳对象" showAsIcon="1" r:id="rId3" imgW="1105200" imgH="711360" progId="Package">
                  <p:embed/>
                  <p:pic>
                    <p:nvPicPr>
                      <p:cNvPr id="0" name="Object 5"/>
                      <p:cNvPicPr>
                        <a:picLocks noChangeAspect="1" noChangeArrowheads="1"/>
                      </p:cNvPicPr>
                      <p:nvPr/>
                    </p:nvPicPr>
                    <p:blipFill>
                      <a:blip r:embed="rId4"/>
                      <a:srcRect/>
                      <a:stretch>
                        <a:fillRect/>
                      </a:stretch>
                    </p:blipFill>
                    <p:spPr bwMode="auto">
                      <a:xfrm>
                        <a:off x="5853113" y="5824538"/>
                        <a:ext cx="1108075"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3948326"/>
            <a:ext cx="2736304" cy="101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3915940"/>
            <a:ext cx="2695972" cy="243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83</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185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64"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32234F8-D528-4D0D-9C47-44811FA209E3}" type="datetime1">
              <a:rPr lang="zh-CN" altLang="en-US" sz="1400" smtClean="0"/>
              <a:t>2021/11/7</a:t>
            </a:fld>
            <a:endParaRPr lang="en-US" altLang="zh-CN" sz="1400" smtClean="0"/>
          </a:p>
        </p:txBody>
      </p:sp>
      <p:sp>
        <p:nvSpPr>
          <p:cNvPr id="13005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30053" name="Text Box 2"/>
          <p:cNvSpPr txBox="1">
            <a:spLocks noChangeArrowheads="1"/>
          </p:cNvSpPr>
          <p:nvPr/>
        </p:nvSpPr>
        <p:spPr bwMode="auto">
          <a:xfrm>
            <a:off x="228600" y="2286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800" b="1" dirty="0">
                <a:solidFill>
                  <a:schemeClr val="accent2"/>
                </a:solidFill>
                <a:latin typeface="宋体" pitchFamily="2" charset="-122"/>
              </a:rPr>
              <a:t>    </a:t>
            </a:r>
            <a:r>
              <a:rPr lang="zh-CN" altLang="en-US" sz="2800" b="1" dirty="0">
                <a:solidFill>
                  <a:srgbClr val="990099"/>
                </a:solidFill>
              </a:rPr>
              <a:t>转移预测原理：</a:t>
            </a:r>
          </a:p>
        </p:txBody>
      </p:sp>
      <p:sp>
        <p:nvSpPr>
          <p:cNvPr id="1084419" name="Text Box 3"/>
          <p:cNvSpPr txBox="1">
            <a:spLocks noChangeArrowheads="1"/>
          </p:cNvSpPr>
          <p:nvPr/>
        </p:nvSpPr>
        <p:spPr bwMode="auto">
          <a:xfrm>
            <a:off x="228600" y="806450"/>
            <a:ext cx="7467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latin typeface="宋体" pitchFamily="2" charset="-122"/>
              </a:rPr>
              <a:t>用</a:t>
            </a:r>
            <a:r>
              <a:rPr lang="en-US" altLang="zh-CN" sz="2800" b="1">
                <a:latin typeface="宋体" pitchFamily="2" charset="-122"/>
              </a:rPr>
              <a:t>2</a:t>
            </a:r>
            <a:r>
              <a:rPr lang="zh-CN" altLang="en-US" sz="2800" b="1">
                <a:latin typeface="宋体" pitchFamily="2" charset="-122"/>
              </a:rPr>
              <a:t>位二进制数记录实际转移状态</a:t>
            </a:r>
            <a:r>
              <a:rPr lang="en-US" altLang="zh-CN" sz="2800" b="1">
                <a:latin typeface="宋体" pitchFamily="2" charset="-122"/>
              </a:rPr>
              <a:t>(</a:t>
            </a:r>
            <a:r>
              <a:rPr lang="zh-CN" altLang="en-US" sz="2800" b="1">
                <a:latin typeface="宋体" pitchFamily="2" charset="-122"/>
              </a:rPr>
              <a:t>历史位</a:t>
            </a:r>
            <a:r>
              <a:rPr lang="en-US" altLang="zh-CN" sz="2800" b="1">
                <a:latin typeface="宋体" pitchFamily="2" charset="-122"/>
              </a:rPr>
              <a:t>)</a:t>
            </a:r>
            <a:r>
              <a:rPr lang="zh-CN" altLang="en-US" sz="2800" b="1">
                <a:latin typeface="宋体" pitchFamily="2" charset="-122"/>
              </a:rPr>
              <a:t>，高位为</a:t>
            </a:r>
            <a:r>
              <a:rPr lang="en-US" altLang="zh-CN" sz="2800" b="1">
                <a:latin typeface="宋体" pitchFamily="2" charset="-122"/>
              </a:rPr>
              <a:t>1</a:t>
            </a:r>
            <a:r>
              <a:rPr lang="zh-CN" altLang="en-US" sz="2800" b="1">
                <a:latin typeface="宋体" pitchFamily="2" charset="-122"/>
              </a:rPr>
              <a:t>时预测转移发生，高位为</a:t>
            </a:r>
            <a:r>
              <a:rPr lang="en-US" altLang="zh-CN" sz="2800" b="1">
                <a:latin typeface="宋体" pitchFamily="2" charset="-122"/>
              </a:rPr>
              <a:t>0</a:t>
            </a:r>
            <a:r>
              <a:rPr lang="zh-CN" altLang="en-US" sz="2800" b="1">
                <a:latin typeface="宋体" pitchFamily="2" charset="-122"/>
              </a:rPr>
              <a:t>时预测转移不发生。</a:t>
            </a:r>
          </a:p>
        </p:txBody>
      </p:sp>
      <p:sp>
        <p:nvSpPr>
          <p:cNvPr id="1084420" name="Text Box 4"/>
          <p:cNvSpPr txBox="1">
            <a:spLocks noChangeArrowheads="1"/>
          </p:cNvSpPr>
          <p:nvPr/>
        </p:nvSpPr>
        <p:spPr bwMode="auto">
          <a:xfrm>
            <a:off x="304800" y="5881688"/>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solidFill>
                  <a:schemeClr val="accent2"/>
                </a:solidFill>
              </a:rPr>
              <a:t>注意：</a:t>
            </a:r>
            <a:r>
              <a:rPr lang="zh-CN" altLang="en-US" sz="2800" b="1"/>
              <a:t>初始状态、状态修改、猜测方向表示</a:t>
            </a:r>
          </a:p>
        </p:txBody>
      </p:sp>
      <p:grpSp>
        <p:nvGrpSpPr>
          <p:cNvPr id="2" name="Group 5"/>
          <p:cNvGrpSpPr>
            <a:grpSpLocks/>
          </p:cNvGrpSpPr>
          <p:nvPr/>
        </p:nvGrpSpPr>
        <p:grpSpPr bwMode="auto">
          <a:xfrm>
            <a:off x="1295400" y="2209800"/>
            <a:ext cx="5778500" cy="3581400"/>
            <a:chOff x="816" y="1392"/>
            <a:chExt cx="3640" cy="2256"/>
          </a:xfrm>
        </p:grpSpPr>
        <p:grpSp>
          <p:nvGrpSpPr>
            <p:cNvPr id="130057" name="Group 6"/>
            <p:cNvGrpSpPr>
              <a:grpSpLocks/>
            </p:cNvGrpSpPr>
            <p:nvPr/>
          </p:nvGrpSpPr>
          <p:grpSpPr bwMode="auto">
            <a:xfrm>
              <a:off x="816" y="1392"/>
              <a:ext cx="3640" cy="2256"/>
              <a:chOff x="1164" y="912"/>
              <a:chExt cx="3640" cy="2448"/>
            </a:xfrm>
          </p:grpSpPr>
          <p:sp>
            <p:nvSpPr>
              <p:cNvPr id="130062" name="Rectangle 7"/>
              <p:cNvSpPr>
                <a:spLocks noChangeArrowheads="1"/>
              </p:cNvSpPr>
              <p:nvPr/>
            </p:nvSpPr>
            <p:spPr bwMode="auto">
              <a:xfrm>
                <a:off x="1296" y="1296"/>
                <a:ext cx="816" cy="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a:t>预测</a:t>
                </a:r>
              </a:p>
              <a:p>
                <a:pPr algn="ctr"/>
                <a:r>
                  <a:rPr lang="zh-CN" altLang="en-US" sz="2000"/>
                  <a:t>发生</a:t>
                </a:r>
              </a:p>
              <a:p>
                <a:pPr algn="ctr"/>
                <a:r>
                  <a:rPr lang="en-US" altLang="zh-CN" sz="2000"/>
                  <a:t>11</a:t>
                </a:r>
              </a:p>
            </p:txBody>
          </p:sp>
          <p:sp>
            <p:nvSpPr>
              <p:cNvPr id="130063" name="Rectangle 8"/>
              <p:cNvSpPr>
                <a:spLocks noChangeArrowheads="1"/>
              </p:cNvSpPr>
              <p:nvPr/>
            </p:nvSpPr>
            <p:spPr bwMode="auto">
              <a:xfrm>
                <a:off x="3696" y="1296"/>
                <a:ext cx="816" cy="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a:t>预测</a:t>
                </a:r>
              </a:p>
              <a:p>
                <a:pPr algn="ctr"/>
                <a:r>
                  <a:rPr lang="zh-CN" altLang="en-US" sz="2000"/>
                  <a:t>发生</a:t>
                </a:r>
              </a:p>
              <a:p>
                <a:pPr algn="ctr"/>
                <a:r>
                  <a:rPr lang="en-US" altLang="zh-CN" sz="2000"/>
                  <a:t>10</a:t>
                </a:r>
              </a:p>
            </p:txBody>
          </p:sp>
          <p:sp>
            <p:nvSpPr>
              <p:cNvPr id="130064" name="Rectangle 9"/>
              <p:cNvSpPr>
                <a:spLocks noChangeArrowheads="1"/>
              </p:cNvSpPr>
              <p:nvPr/>
            </p:nvSpPr>
            <p:spPr bwMode="auto">
              <a:xfrm>
                <a:off x="1296" y="2400"/>
                <a:ext cx="816" cy="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a:t>预测</a:t>
                </a:r>
              </a:p>
              <a:p>
                <a:pPr algn="ctr"/>
                <a:r>
                  <a:rPr lang="zh-CN" altLang="en-US" sz="2000"/>
                  <a:t>不发生</a:t>
                </a:r>
              </a:p>
              <a:p>
                <a:pPr algn="ctr"/>
                <a:r>
                  <a:rPr lang="en-US" altLang="zh-CN" sz="2000"/>
                  <a:t>01</a:t>
                </a:r>
              </a:p>
            </p:txBody>
          </p:sp>
          <p:sp>
            <p:nvSpPr>
              <p:cNvPr id="130065" name="Rectangle 10"/>
              <p:cNvSpPr>
                <a:spLocks noChangeArrowheads="1"/>
              </p:cNvSpPr>
              <p:nvPr/>
            </p:nvSpPr>
            <p:spPr bwMode="auto">
              <a:xfrm>
                <a:off x="3696" y="2400"/>
                <a:ext cx="816" cy="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a:t>预测</a:t>
                </a:r>
              </a:p>
              <a:p>
                <a:pPr algn="ctr"/>
                <a:r>
                  <a:rPr lang="zh-CN" altLang="en-US" sz="2000"/>
                  <a:t>不发生</a:t>
                </a:r>
              </a:p>
              <a:p>
                <a:pPr algn="ctr"/>
                <a:r>
                  <a:rPr lang="en-US" altLang="zh-CN" sz="2000">
                    <a:solidFill>
                      <a:srgbClr val="CC0000"/>
                    </a:solidFill>
                  </a:rPr>
                  <a:t>00</a:t>
                </a:r>
              </a:p>
            </p:txBody>
          </p:sp>
          <p:sp>
            <p:nvSpPr>
              <p:cNvPr id="130066" name="Line 11"/>
              <p:cNvSpPr>
                <a:spLocks noChangeShapeType="1"/>
              </p:cNvSpPr>
              <p:nvPr/>
            </p:nvSpPr>
            <p:spPr bwMode="auto">
              <a:xfrm>
                <a:off x="2112" y="1392"/>
                <a:ext cx="15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67" name="Line 12"/>
              <p:cNvSpPr>
                <a:spLocks noChangeShapeType="1"/>
              </p:cNvSpPr>
              <p:nvPr/>
            </p:nvSpPr>
            <p:spPr bwMode="auto">
              <a:xfrm>
                <a:off x="2112" y="2496"/>
                <a:ext cx="15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68" name="Line 13"/>
              <p:cNvSpPr>
                <a:spLocks noChangeShapeType="1"/>
              </p:cNvSpPr>
              <p:nvPr/>
            </p:nvSpPr>
            <p:spPr bwMode="auto">
              <a:xfrm flipH="1">
                <a:off x="2112" y="1776"/>
                <a:ext cx="15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69" name="Line 14"/>
              <p:cNvSpPr>
                <a:spLocks noChangeShapeType="1"/>
              </p:cNvSpPr>
              <p:nvPr/>
            </p:nvSpPr>
            <p:spPr bwMode="auto">
              <a:xfrm flipH="1">
                <a:off x="2112" y="2880"/>
                <a:ext cx="15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70" name="Line 15"/>
              <p:cNvSpPr>
                <a:spLocks noChangeShapeType="1"/>
              </p:cNvSpPr>
              <p:nvPr/>
            </p:nvSpPr>
            <p:spPr bwMode="auto">
              <a:xfrm>
                <a:off x="4128" y="1872"/>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71" name="Line 16"/>
              <p:cNvSpPr>
                <a:spLocks noChangeShapeType="1"/>
              </p:cNvSpPr>
              <p:nvPr/>
            </p:nvSpPr>
            <p:spPr bwMode="auto">
              <a:xfrm flipV="1">
                <a:off x="1680" y="1872"/>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72" name="Text Box 17"/>
              <p:cNvSpPr txBox="1">
                <a:spLocks noChangeArrowheads="1"/>
              </p:cNvSpPr>
              <p:nvPr/>
            </p:nvSpPr>
            <p:spPr bwMode="auto">
              <a:xfrm>
                <a:off x="1164" y="2014"/>
                <a:ext cx="51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solidFill>
                      <a:srgbClr val="663300"/>
                    </a:solidFill>
                  </a:rPr>
                  <a:t>转移</a:t>
                </a:r>
                <a:r>
                  <a:rPr lang="en-US" altLang="zh-CN" sz="2000">
                    <a:solidFill>
                      <a:srgbClr val="663300"/>
                    </a:solidFill>
                  </a:rPr>
                  <a:t>1</a:t>
                </a:r>
              </a:p>
            </p:txBody>
          </p:sp>
          <p:sp>
            <p:nvSpPr>
              <p:cNvPr id="130073" name="Text Box 18"/>
              <p:cNvSpPr txBox="1">
                <a:spLocks noChangeArrowheads="1"/>
              </p:cNvSpPr>
              <p:nvPr/>
            </p:nvSpPr>
            <p:spPr bwMode="auto">
              <a:xfrm>
                <a:off x="4128" y="2006"/>
                <a:ext cx="67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solidFill>
                      <a:srgbClr val="663300"/>
                    </a:solidFill>
                  </a:rPr>
                  <a:t>不转移</a:t>
                </a:r>
                <a:r>
                  <a:rPr lang="en-US" altLang="zh-CN" sz="2000">
                    <a:solidFill>
                      <a:srgbClr val="663300"/>
                    </a:solidFill>
                  </a:rPr>
                  <a:t>0</a:t>
                </a:r>
              </a:p>
            </p:txBody>
          </p:sp>
          <p:sp>
            <p:nvSpPr>
              <p:cNvPr id="130074" name="Text Box 19"/>
              <p:cNvSpPr txBox="1">
                <a:spLocks noChangeArrowheads="1"/>
              </p:cNvSpPr>
              <p:nvPr/>
            </p:nvSpPr>
            <p:spPr bwMode="auto">
              <a:xfrm>
                <a:off x="2592" y="1152"/>
                <a:ext cx="67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solidFill>
                      <a:srgbClr val="663300"/>
                    </a:solidFill>
                  </a:rPr>
                  <a:t>不转移</a:t>
                </a:r>
                <a:r>
                  <a:rPr lang="en-US" altLang="zh-CN" sz="2000">
                    <a:solidFill>
                      <a:srgbClr val="663300"/>
                    </a:solidFill>
                  </a:rPr>
                  <a:t>0</a:t>
                </a:r>
              </a:p>
            </p:txBody>
          </p:sp>
          <p:sp>
            <p:nvSpPr>
              <p:cNvPr id="130075" name="Text Box 20"/>
              <p:cNvSpPr txBox="1">
                <a:spLocks noChangeArrowheads="1"/>
              </p:cNvSpPr>
              <p:nvPr/>
            </p:nvSpPr>
            <p:spPr bwMode="auto">
              <a:xfrm>
                <a:off x="2592" y="2258"/>
                <a:ext cx="67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solidFill>
                      <a:srgbClr val="663300"/>
                    </a:solidFill>
                  </a:rPr>
                  <a:t>不转移</a:t>
                </a:r>
                <a:r>
                  <a:rPr lang="en-US" altLang="zh-CN" sz="2000">
                    <a:solidFill>
                      <a:srgbClr val="663300"/>
                    </a:solidFill>
                  </a:rPr>
                  <a:t>0</a:t>
                </a:r>
              </a:p>
            </p:txBody>
          </p:sp>
          <p:sp>
            <p:nvSpPr>
              <p:cNvPr id="130076" name="Text Box 21"/>
              <p:cNvSpPr txBox="1">
                <a:spLocks noChangeArrowheads="1"/>
              </p:cNvSpPr>
              <p:nvPr/>
            </p:nvSpPr>
            <p:spPr bwMode="auto">
              <a:xfrm>
                <a:off x="2700" y="1526"/>
                <a:ext cx="51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solidFill>
                      <a:srgbClr val="663300"/>
                    </a:solidFill>
                  </a:rPr>
                  <a:t>转移</a:t>
                </a:r>
                <a:r>
                  <a:rPr lang="en-US" altLang="zh-CN" sz="2000">
                    <a:solidFill>
                      <a:srgbClr val="663300"/>
                    </a:solidFill>
                  </a:rPr>
                  <a:t>1</a:t>
                </a:r>
              </a:p>
            </p:txBody>
          </p:sp>
          <p:sp>
            <p:nvSpPr>
              <p:cNvPr id="130077" name="Text Box 22"/>
              <p:cNvSpPr txBox="1">
                <a:spLocks noChangeArrowheads="1"/>
              </p:cNvSpPr>
              <p:nvPr/>
            </p:nvSpPr>
            <p:spPr bwMode="auto">
              <a:xfrm>
                <a:off x="2688" y="2639"/>
                <a:ext cx="51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solidFill>
                      <a:srgbClr val="663300"/>
                    </a:solidFill>
                  </a:rPr>
                  <a:t>转移</a:t>
                </a:r>
                <a:r>
                  <a:rPr lang="en-US" altLang="zh-CN" sz="2000">
                    <a:solidFill>
                      <a:srgbClr val="663300"/>
                    </a:solidFill>
                  </a:rPr>
                  <a:t>1</a:t>
                </a:r>
              </a:p>
            </p:txBody>
          </p:sp>
          <p:sp>
            <p:nvSpPr>
              <p:cNvPr id="130078" name="Text Box 23"/>
              <p:cNvSpPr txBox="1">
                <a:spLocks noChangeArrowheads="1"/>
              </p:cNvSpPr>
              <p:nvPr/>
            </p:nvSpPr>
            <p:spPr bwMode="auto">
              <a:xfrm>
                <a:off x="1516" y="1026"/>
                <a:ext cx="4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a:solidFill>
                      <a:srgbClr val="663300"/>
                    </a:solidFill>
                  </a:rPr>
                  <a:t>转移</a:t>
                </a:r>
                <a:r>
                  <a:rPr lang="en-US" altLang="zh-CN" sz="1800">
                    <a:solidFill>
                      <a:srgbClr val="663300"/>
                    </a:solidFill>
                  </a:rPr>
                  <a:t>1</a:t>
                </a:r>
              </a:p>
            </p:txBody>
          </p:sp>
          <p:sp>
            <p:nvSpPr>
              <p:cNvPr id="130079" name="Text Box 24"/>
              <p:cNvSpPr txBox="1">
                <a:spLocks noChangeArrowheads="1"/>
              </p:cNvSpPr>
              <p:nvPr/>
            </p:nvSpPr>
            <p:spPr bwMode="auto">
              <a:xfrm>
                <a:off x="3840" y="3082"/>
                <a:ext cx="62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a:solidFill>
                      <a:srgbClr val="663300"/>
                    </a:solidFill>
                  </a:rPr>
                  <a:t>不转移</a:t>
                </a:r>
                <a:r>
                  <a:rPr lang="en-US" altLang="zh-CN" sz="1800">
                    <a:solidFill>
                      <a:srgbClr val="663300"/>
                    </a:solidFill>
                  </a:rPr>
                  <a:t>0</a:t>
                </a:r>
              </a:p>
            </p:txBody>
          </p:sp>
          <p:sp>
            <p:nvSpPr>
              <p:cNvPr id="130080" name="Arc 25"/>
              <p:cNvSpPr>
                <a:spLocks/>
              </p:cNvSpPr>
              <p:nvPr/>
            </p:nvSpPr>
            <p:spPr bwMode="auto">
              <a:xfrm>
                <a:off x="3794" y="2987"/>
                <a:ext cx="672" cy="373"/>
              </a:xfrm>
              <a:custGeom>
                <a:avLst/>
                <a:gdLst>
                  <a:gd name="T0" fmla="*/ 7 w 43200"/>
                  <a:gd name="T1" fmla="*/ 0 h 42234"/>
                  <a:gd name="T2" fmla="*/ 4 w 43200"/>
                  <a:gd name="T3" fmla="*/ 0 h 42234"/>
                  <a:gd name="T4" fmla="*/ 5 w 43200"/>
                  <a:gd name="T5" fmla="*/ 2 h 42234"/>
                  <a:gd name="T6" fmla="*/ 0 60000 65536"/>
                  <a:gd name="T7" fmla="*/ 0 60000 65536"/>
                  <a:gd name="T8" fmla="*/ 0 60000 65536"/>
                  <a:gd name="T9" fmla="*/ 0 w 43200"/>
                  <a:gd name="T10" fmla="*/ 0 h 42234"/>
                  <a:gd name="T11" fmla="*/ 43200 w 43200"/>
                  <a:gd name="T12" fmla="*/ 42234 h 42234"/>
                </a:gdLst>
                <a:ahLst/>
                <a:cxnLst>
                  <a:cxn ang="T6">
                    <a:pos x="T0" y="T1"/>
                  </a:cxn>
                  <a:cxn ang="T7">
                    <a:pos x="T2" y="T3"/>
                  </a:cxn>
                  <a:cxn ang="T8">
                    <a:pos x="T4" y="T5"/>
                  </a:cxn>
                </a:cxnLst>
                <a:rect l="T9" t="T10" r="T11" b="T12"/>
                <a:pathLst>
                  <a:path w="43200" h="42234" fill="none" extrusionOk="0">
                    <a:moveTo>
                      <a:pt x="27987" y="-1"/>
                    </a:moveTo>
                    <a:cubicBezTo>
                      <a:pt x="37032" y="2799"/>
                      <a:pt x="43200" y="11164"/>
                      <a:pt x="43200" y="20634"/>
                    </a:cubicBezTo>
                    <a:cubicBezTo>
                      <a:pt x="43200" y="32563"/>
                      <a:pt x="33529" y="42234"/>
                      <a:pt x="21600" y="42234"/>
                    </a:cubicBezTo>
                    <a:cubicBezTo>
                      <a:pt x="9670" y="42234"/>
                      <a:pt x="0" y="32563"/>
                      <a:pt x="0" y="20634"/>
                    </a:cubicBezTo>
                    <a:cubicBezTo>
                      <a:pt x="-1" y="11233"/>
                      <a:pt x="6080" y="2911"/>
                      <a:pt x="15037" y="55"/>
                    </a:cubicBezTo>
                  </a:path>
                  <a:path w="43200" h="42234" stroke="0" extrusionOk="0">
                    <a:moveTo>
                      <a:pt x="27987" y="-1"/>
                    </a:moveTo>
                    <a:cubicBezTo>
                      <a:pt x="37032" y="2799"/>
                      <a:pt x="43200" y="11164"/>
                      <a:pt x="43200" y="20634"/>
                    </a:cubicBezTo>
                    <a:cubicBezTo>
                      <a:pt x="43200" y="32563"/>
                      <a:pt x="33529" y="42234"/>
                      <a:pt x="21600" y="42234"/>
                    </a:cubicBezTo>
                    <a:cubicBezTo>
                      <a:pt x="9670" y="42234"/>
                      <a:pt x="0" y="32563"/>
                      <a:pt x="0" y="20634"/>
                    </a:cubicBezTo>
                    <a:cubicBezTo>
                      <a:pt x="-1" y="11233"/>
                      <a:pt x="6080" y="2911"/>
                      <a:pt x="15037" y="55"/>
                    </a:cubicBezTo>
                    <a:lnTo>
                      <a:pt x="21600" y="20634"/>
                    </a:lnTo>
                    <a:lnTo>
                      <a:pt x="27987" y="-1"/>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0081" name="Arc 26"/>
              <p:cNvSpPr>
                <a:spLocks/>
              </p:cNvSpPr>
              <p:nvPr/>
            </p:nvSpPr>
            <p:spPr bwMode="auto">
              <a:xfrm flipH="1" flipV="1">
                <a:off x="1392" y="912"/>
                <a:ext cx="624" cy="366"/>
              </a:xfrm>
              <a:custGeom>
                <a:avLst/>
                <a:gdLst>
                  <a:gd name="T0" fmla="*/ 7 w 43200"/>
                  <a:gd name="T1" fmla="*/ 0 h 41134"/>
                  <a:gd name="T2" fmla="*/ 3 w 43200"/>
                  <a:gd name="T3" fmla="*/ 0 h 41134"/>
                  <a:gd name="T4" fmla="*/ 5 w 43200"/>
                  <a:gd name="T5" fmla="*/ 2 h 41134"/>
                  <a:gd name="T6" fmla="*/ 0 60000 65536"/>
                  <a:gd name="T7" fmla="*/ 0 60000 65536"/>
                  <a:gd name="T8" fmla="*/ 0 60000 65536"/>
                  <a:gd name="T9" fmla="*/ 0 w 43200"/>
                  <a:gd name="T10" fmla="*/ 0 h 41134"/>
                  <a:gd name="T11" fmla="*/ 43200 w 43200"/>
                  <a:gd name="T12" fmla="*/ 41134 h 41134"/>
                </a:gdLst>
                <a:ahLst/>
                <a:cxnLst>
                  <a:cxn ang="T6">
                    <a:pos x="T0" y="T1"/>
                  </a:cxn>
                  <a:cxn ang="T7">
                    <a:pos x="T2" y="T3"/>
                  </a:cxn>
                  <a:cxn ang="T8">
                    <a:pos x="T4" y="T5"/>
                  </a:cxn>
                </a:cxnLst>
                <a:rect l="T9" t="T10" r="T11" b="T12"/>
                <a:pathLst>
                  <a:path w="43200" h="41134" fill="none" extrusionOk="0">
                    <a:moveTo>
                      <a:pt x="31651" y="415"/>
                    </a:moveTo>
                    <a:cubicBezTo>
                      <a:pt x="38753" y="4148"/>
                      <a:pt x="43200" y="11510"/>
                      <a:pt x="43200" y="19534"/>
                    </a:cubicBezTo>
                    <a:cubicBezTo>
                      <a:pt x="43200" y="31463"/>
                      <a:pt x="33529" y="41134"/>
                      <a:pt x="21600" y="41134"/>
                    </a:cubicBezTo>
                    <a:cubicBezTo>
                      <a:pt x="9670" y="41134"/>
                      <a:pt x="0" y="31463"/>
                      <a:pt x="0" y="19534"/>
                    </a:cubicBezTo>
                    <a:cubicBezTo>
                      <a:pt x="-1" y="11175"/>
                      <a:pt x="4822" y="3566"/>
                      <a:pt x="12381" y="-1"/>
                    </a:cubicBezTo>
                  </a:path>
                  <a:path w="43200" h="41134" stroke="0" extrusionOk="0">
                    <a:moveTo>
                      <a:pt x="31651" y="415"/>
                    </a:moveTo>
                    <a:cubicBezTo>
                      <a:pt x="38753" y="4148"/>
                      <a:pt x="43200" y="11510"/>
                      <a:pt x="43200" y="19534"/>
                    </a:cubicBezTo>
                    <a:cubicBezTo>
                      <a:pt x="43200" y="31463"/>
                      <a:pt x="33529" y="41134"/>
                      <a:pt x="21600" y="41134"/>
                    </a:cubicBezTo>
                    <a:cubicBezTo>
                      <a:pt x="9670" y="41134"/>
                      <a:pt x="0" y="31463"/>
                      <a:pt x="0" y="19534"/>
                    </a:cubicBezTo>
                    <a:cubicBezTo>
                      <a:pt x="-1" y="11175"/>
                      <a:pt x="4822" y="3566"/>
                      <a:pt x="12381" y="-1"/>
                    </a:cubicBezTo>
                    <a:lnTo>
                      <a:pt x="21600" y="19534"/>
                    </a:lnTo>
                    <a:lnTo>
                      <a:pt x="31651" y="415"/>
                    </a:lnTo>
                    <a:close/>
                  </a:path>
                </a:pathLst>
              </a:custGeom>
              <a:noFill/>
              <a:ln w="952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30058" name="Line 27"/>
            <p:cNvSpPr>
              <a:spLocks noChangeShapeType="1"/>
            </p:cNvSpPr>
            <p:nvPr/>
          </p:nvSpPr>
          <p:spPr bwMode="auto">
            <a:xfrm>
              <a:off x="960" y="1728"/>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59" name="Line 28"/>
            <p:cNvSpPr>
              <a:spLocks noChangeShapeType="1"/>
            </p:cNvSpPr>
            <p:nvPr/>
          </p:nvSpPr>
          <p:spPr bwMode="auto">
            <a:xfrm>
              <a:off x="960" y="331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0" name="Line 29"/>
            <p:cNvSpPr>
              <a:spLocks noChangeShapeType="1"/>
            </p:cNvSpPr>
            <p:nvPr/>
          </p:nvSpPr>
          <p:spPr bwMode="auto">
            <a:xfrm>
              <a:off x="3360" y="331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061" name="Line 30"/>
            <p:cNvSpPr>
              <a:spLocks noChangeShapeType="1"/>
            </p:cNvSpPr>
            <p:nvPr/>
          </p:nvSpPr>
          <p:spPr bwMode="auto">
            <a:xfrm>
              <a:off x="3360" y="1728"/>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 name="灯片编号占位符 2"/>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84</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44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4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419" grpId="0" autoUpdateAnimBg="0"/>
      <p:bldP spid="108442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99558BC5-DB45-4D6C-A5D8-5D6B82E764F4}" type="datetime1">
              <a:rPr lang="zh-CN" altLang="en-US" sz="1400" smtClean="0"/>
              <a:t>2021/11/7</a:t>
            </a:fld>
            <a:endParaRPr lang="en-US" altLang="zh-CN" sz="1400" smtClean="0"/>
          </a:p>
        </p:txBody>
      </p:sp>
      <p:sp>
        <p:nvSpPr>
          <p:cNvPr id="13107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31077" name="Text Box 2"/>
          <p:cNvSpPr txBox="1">
            <a:spLocks noChangeArrowheads="1"/>
          </p:cNvSpPr>
          <p:nvPr/>
        </p:nvSpPr>
        <p:spPr bwMode="auto">
          <a:xfrm>
            <a:off x="228600" y="2286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800" b="1" dirty="0">
                <a:solidFill>
                  <a:srgbClr val="990099"/>
                </a:solidFill>
                <a:latin typeface="宋体" pitchFamily="2" charset="-122"/>
              </a:rPr>
              <a:t>    </a:t>
            </a:r>
            <a:r>
              <a:rPr lang="zh-CN" altLang="en-US" sz="2800" b="1" dirty="0">
                <a:solidFill>
                  <a:srgbClr val="990099"/>
                </a:solidFill>
                <a:latin typeface="宋体" pitchFamily="2" charset="-122"/>
              </a:rPr>
              <a:t>实现方法：</a:t>
            </a:r>
            <a:endParaRPr lang="zh-CN" altLang="en-US" dirty="0">
              <a:solidFill>
                <a:srgbClr val="990099"/>
              </a:solidFill>
            </a:endParaRPr>
          </a:p>
        </p:txBody>
      </p:sp>
      <p:sp>
        <p:nvSpPr>
          <p:cNvPr id="1219588" name="Text Box 4"/>
          <p:cNvSpPr txBox="1">
            <a:spLocks noChangeArrowheads="1"/>
          </p:cNvSpPr>
          <p:nvPr/>
        </p:nvSpPr>
        <p:spPr bwMode="auto">
          <a:xfrm>
            <a:off x="262609" y="774287"/>
            <a:ext cx="89154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dirty="0"/>
              <a:t>3 </a:t>
            </a:r>
            <a:r>
              <a:rPr lang="zh-CN" altLang="en-US" b="1" dirty="0"/>
              <a:t>使用</a:t>
            </a:r>
            <a:r>
              <a:rPr lang="en-US" altLang="zh-CN" b="1" dirty="0"/>
              <a:t>BTIB</a:t>
            </a:r>
            <a:r>
              <a:rPr lang="zh-CN" altLang="en-US" b="1" dirty="0"/>
              <a:t>的转移预测</a:t>
            </a:r>
            <a:r>
              <a:rPr lang="zh-CN" altLang="en-US" dirty="0"/>
              <a:t/>
            </a:r>
            <a:br>
              <a:rPr lang="zh-CN" altLang="en-US" dirty="0"/>
            </a:br>
            <a:r>
              <a:rPr lang="zh-CN" altLang="en-US" dirty="0"/>
              <a:t>    当转移指令在指令分析部件中译码时，转移不成功方向上的指令已经被预取到指令缓冲栈中，或者已经存放在</a:t>
            </a:r>
            <a:r>
              <a:rPr lang="en-US" altLang="zh-CN" dirty="0"/>
              <a:t>I-cache</a:t>
            </a:r>
            <a:r>
              <a:rPr lang="zh-CN" altLang="en-US" dirty="0"/>
              <a:t>中。为了能够在转移成功方向上也预取一部分指令，可以把图</a:t>
            </a:r>
            <a:r>
              <a:rPr lang="en-US" altLang="zh-CN" dirty="0"/>
              <a:t>32(a)</a:t>
            </a:r>
            <a:r>
              <a:rPr lang="zh-CN" altLang="en-US" dirty="0"/>
              <a:t>中的“转移目标地址”部分改为存放转移目标地址之后的</a:t>
            </a:r>
            <a:r>
              <a:rPr lang="en-US" altLang="zh-CN" dirty="0"/>
              <a:t>n</a:t>
            </a:r>
            <a:r>
              <a:rPr lang="zh-CN" altLang="en-US" dirty="0"/>
              <a:t>条指令。这种预测策略称为</a:t>
            </a:r>
            <a:r>
              <a:rPr lang="zh-CN" altLang="en-US" b="1" dirty="0"/>
              <a:t>转移目标指令缓冲栈</a:t>
            </a:r>
            <a:r>
              <a:rPr lang="en-US" altLang="zh-CN" dirty="0"/>
              <a:t>BTIB</a:t>
            </a:r>
            <a:r>
              <a:rPr lang="zh-CN" altLang="en-US" dirty="0"/>
              <a:t>，它也是一个内部</a:t>
            </a:r>
            <a:r>
              <a:rPr lang="en-US" altLang="zh-CN" dirty="0"/>
              <a:t>Cache</a:t>
            </a:r>
            <a:r>
              <a:rPr lang="zh-CN" altLang="en-US" dirty="0"/>
              <a:t>，项逻辑结构如图</a:t>
            </a:r>
            <a:r>
              <a:rPr lang="en-US" altLang="zh-CN" dirty="0"/>
              <a:t>33</a:t>
            </a:r>
            <a:r>
              <a:rPr lang="zh-CN" altLang="en-US" dirty="0"/>
              <a:t>所示。它的工作原理、预测转移方向的规则、修改历史位的方法与</a:t>
            </a:r>
            <a:r>
              <a:rPr lang="en-US" altLang="zh-CN" dirty="0"/>
              <a:t>BTB</a:t>
            </a:r>
            <a:r>
              <a:rPr lang="zh-CN" altLang="en-US" dirty="0"/>
              <a:t>方法相类似。 </a:t>
            </a:r>
          </a:p>
        </p:txBody>
      </p:sp>
      <p:graphicFrame>
        <p:nvGraphicFramePr>
          <p:cNvPr id="131079" name="Object 6">
            <a:hlinkClick r:id="" action="ppaction://ole?verb=0"/>
          </p:cNvPr>
          <p:cNvGraphicFramePr>
            <a:graphicFrameLocks noChangeAspect="1"/>
          </p:cNvGraphicFramePr>
          <p:nvPr>
            <p:extLst>
              <p:ext uri="{D42A27DB-BD31-4B8C-83A1-F6EECF244321}">
                <p14:modId xmlns:p14="http://schemas.microsoft.com/office/powerpoint/2010/main" val="1712214508"/>
              </p:ext>
            </p:extLst>
          </p:nvPr>
        </p:nvGraphicFramePr>
        <p:xfrm>
          <a:off x="7939088" y="3429000"/>
          <a:ext cx="1108075" cy="719138"/>
        </p:xfrm>
        <a:graphic>
          <a:graphicData uri="http://schemas.openxmlformats.org/presentationml/2006/ole">
            <mc:AlternateContent xmlns:mc="http://schemas.openxmlformats.org/markup-compatibility/2006">
              <mc:Choice xmlns:v="urn:schemas-microsoft-com:vml" Requires="v">
                <p:oleObj spid="_x0000_s131157" name="包装程序外壳对象" showAsIcon="1" r:id="rId3" imgW="1105200" imgH="711360" progId="Package">
                  <p:embed/>
                </p:oleObj>
              </mc:Choice>
              <mc:Fallback>
                <p:oleObj name="包装程序外壳对象" showAsIcon="1" r:id="rId3" imgW="1105200" imgH="711360" progId="Package">
                  <p:embed/>
                  <p:pic>
                    <p:nvPicPr>
                      <p:cNvPr id="0" name="Object 6"/>
                      <p:cNvPicPr>
                        <a:picLocks noChangeAspect="1" noChangeArrowheads="1"/>
                      </p:cNvPicPr>
                      <p:nvPr/>
                    </p:nvPicPr>
                    <p:blipFill>
                      <a:blip r:embed="rId4"/>
                      <a:srcRect/>
                      <a:stretch>
                        <a:fillRect/>
                      </a:stretch>
                    </p:blipFill>
                    <p:spPr bwMode="auto">
                      <a:xfrm>
                        <a:off x="7939088" y="3429000"/>
                        <a:ext cx="1108075"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108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4221088"/>
            <a:ext cx="566737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85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19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1082"/>
                                        </p:tgtEl>
                                        <p:attrNameLst>
                                          <p:attrName>style.visibility</p:attrName>
                                        </p:attrNameLst>
                                      </p:cBhvr>
                                      <p:to>
                                        <p:strVal val="visible"/>
                                      </p:to>
                                    </p:set>
                                    <p:anim calcmode="lin" valueType="num">
                                      <p:cBhvr additive="base">
                                        <p:cTn id="11" dur="500" fill="hold"/>
                                        <p:tgtEl>
                                          <p:spTgt spid="131082"/>
                                        </p:tgtEl>
                                        <p:attrNameLst>
                                          <p:attrName>ppt_x</p:attrName>
                                        </p:attrNameLst>
                                      </p:cBhvr>
                                      <p:tavLst>
                                        <p:tav tm="0">
                                          <p:val>
                                            <p:strVal val="#ppt_x"/>
                                          </p:val>
                                        </p:tav>
                                        <p:tav tm="100000">
                                          <p:val>
                                            <p:strVal val="#ppt_x"/>
                                          </p:val>
                                        </p:tav>
                                      </p:tavLst>
                                    </p:anim>
                                    <p:anim calcmode="lin" valueType="num">
                                      <p:cBhvr additive="base">
                                        <p:cTn id="12" dur="500" fill="hold"/>
                                        <p:tgtEl>
                                          <p:spTgt spid="131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9588"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61469155-0EA1-4BB4-9DA3-522835C918E4}" type="datetime1">
              <a:rPr lang="zh-CN" altLang="en-US" sz="1400" smtClean="0"/>
              <a:t>2021/11/7</a:t>
            </a:fld>
            <a:endParaRPr lang="en-US" altLang="zh-CN" sz="1400" smtClean="0"/>
          </a:p>
        </p:txBody>
      </p:sp>
      <p:sp>
        <p:nvSpPr>
          <p:cNvPr id="13209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32101" name="Text Box 2"/>
          <p:cNvSpPr txBox="1">
            <a:spLocks noChangeArrowheads="1"/>
          </p:cNvSpPr>
          <p:nvPr/>
        </p:nvSpPr>
        <p:spPr bwMode="auto">
          <a:xfrm>
            <a:off x="280391" y="360087"/>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800" b="1">
                <a:solidFill>
                  <a:srgbClr val="CC3300"/>
                </a:solidFill>
                <a:latin typeface="宋体" pitchFamily="2" charset="-122"/>
              </a:rPr>
              <a:t>（</a:t>
            </a:r>
            <a:r>
              <a:rPr lang="en-US" altLang="zh-CN" sz="2800" b="1">
                <a:solidFill>
                  <a:srgbClr val="CC3300"/>
                </a:solidFill>
                <a:latin typeface="宋体" pitchFamily="2" charset="-122"/>
              </a:rPr>
              <a:t>2</a:t>
            </a:r>
            <a:r>
              <a:rPr lang="zh-CN" altLang="en-US" sz="2800" b="1">
                <a:solidFill>
                  <a:srgbClr val="CC3300"/>
                </a:solidFill>
                <a:latin typeface="宋体" pitchFamily="2" charset="-122"/>
              </a:rPr>
              <a:t>）猜测的后续处理</a:t>
            </a:r>
          </a:p>
        </p:txBody>
      </p:sp>
      <p:sp>
        <p:nvSpPr>
          <p:cNvPr id="1085443" name="Text Box 3"/>
          <p:cNvSpPr txBox="1">
            <a:spLocks noChangeArrowheads="1"/>
          </p:cNvSpPr>
          <p:nvPr/>
        </p:nvSpPr>
        <p:spPr bwMode="auto">
          <a:xfrm>
            <a:off x="304800" y="838200"/>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solidFill>
                  <a:srgbClr val="CC6600"/>
                </a:solidFill>
                <a:latin typeface="宋体" pitchFamily="2" charset="-122"/>
              </a:rPr>
              <a:t>   </a:t>
            </a:r>
            <a:r>
              <a:rPr lang="zh-CN" altLang="en-US" sz="2800" b="1">
                <a:solidFill>
                  <a:srgbClr val="CC6600"/>
                </a:solidFill>
                <a:latin typeface="宋体" pitchFamily="2" charset="-122"/>
              </a:rPr>
              <a:t>分支现场的保护及恢复：</a:t>
            </a:r>
          </a:p>
        </p:txBody>
      </p:sp>
      <p:sp>
        <p:nvSpPr>
          <p:cNvPr id="1085444" name="Text Box 4"/>
          <p:cNvSpPr txBox="1">
            <a:spLocks noChangeArrowheads="1"/>
          </p:cNvSpPr>
          <p:nvPr/>
        </p:nvSpPr>
        <p:spPr bwMode="auto">
          <a:xfrm>
            <a:off x="304800" y="1385888"/>
            <a:ext cx="7543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t>采用后援寄存器保存可能被破坏的状态；</a:t>
            </a:r>
          </a:p>
        </p:txBody>
      </p:sp>
      <p:sp>
        <p:nvSpPr>
          <p:cNvPr id="1085445" name="Text Box 5"/>
          <p:cNvSpPr txBox="1">
            <a:spLocks noChangeArrowheads="1"/>
          </p:cNvSpPr>
          <p:nvPr/>
        </p:nvSpPr>
        <p:spPr bwMode="auto">
          <a:xfrm>
            <a:off x="304800" y="194945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dirty="0">
                <a:latin typeface="宋体" pitchFamily="2" charset="-122"/>
              </a:rPr>
              <a:t>     </a:t>
            </a:r>
            <a:r>
              <a:rPr lang="zh-CN" altLang="en-US" sz="2800" b="1" dirty="0">
                <a:latin typeface="宋体" pitchFamily="2" charset="-122"/>
              </a:rPr>
              <a:t>猜测执行只完成译码、取操作数或执行，但不写结果。</a:t>
            </a:r>
          </a:p>
        </p:txBody>
      </p:sp>
      <p:sp>
        <p:nvSpPr>
          <p:cNvPr id="1085446" name="Text Box 6"/>
          <p:cNvSpPr txBox="1">
            <a:spLocks noChangeArrowheads="1"/>
          </p:cNvSpPr>
          <p:nvPr/>
        </p:nvSpPr>
        <p:spPr bwMode="auto">
          <a:xfrm>
            <a:off x="304800" y="2909888"/>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solidFill>
                  <a:srgbClr val="CC6600"/>
                </a:solidFill>
                <a:latin typeface="宋体" pitchFamily="2" charset="-122"/>
              </a:rPr>
              <a:t>   </a:t>
            </a:r>
            <a:r>
              <a:rPr lang="zh-CN" altLang="en-US" sz="2800" b="1">
                <a:solidFill>
                  <a:srgbClr val="CC6600"/>
                </a:solidFill>
                <a:latin typeface="宋体" pitchFamily="2" charset="-122"/>
              </a:rPr>
              <a:t>预防</a:t>
            </a:r>
            <a:r>
              <a:rPr lang="zh-CN" altLang="en-US" sz="2800" b="1">
                <a:solidFill>
                  <a:srgbClr val="CC6600"/>
                </a:solidFill>
              </a:rPr>
              <a:t>猜不中时的加速处理：</a:t>
            </a:r>
          </a:p>
        </p:txBody>
      </p:sp>
      <p:sp>
        <p:nvSpPr>
          <p:cNvPr id="1085447" name="Text Box 7"/>
          <p:cNvSpPr txBox="1">
            <a:spLocks noChangeArrowheads="1"/>
          </p:cNvSpPr>
          <p:nvPr/>
        </p:nvSpPr>
        <p:spPr bwMode="auto">
          <a:xfrm>
            <a:off x="304800" y="35052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800" b="1">
                <a:latin typeface="宋体" pitchFamily="2" charset="-122"/>
              </a:rPr>
              <a:t>     </a:t>
            </a:r>
            <a:r>
              <a:rPr lang="zh-CN" altLang="en-US" sz="2800" b="1"/>
              <a:t>预取猜测方向的另一方向的前几条指令，放到缓冲器中，加速猜不中时回头速度。</a:t>
            </a: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86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54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54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8544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85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43" grpId="0" autoUpdateAnimBg="0"/>
      <p:bldP spid="1085444" grpId="0" autoUpdateAnimBg="0"/>
      <p:bldP spid="1085445" grpId="0" autoUpdateAnimBg="0"/>
      <p:bldP spid="1085446" grpId="0" autoUpdateAnimBg="0"/>
      <p:bldP spid="108544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28D02AB-30A7-44D6-9BBF-5B0536894DAA}" type="datetime1">
              <a:rPr lang="zh-CN" altLang="en-US" sz="1400" smtClean="0"/>
              <a:t>2021/11/7</a:t>
            </a:fld>
            <a:endParaRPr lang="en-US" altLang="zh-CN" sz="1400" smtClean="0"/>
          </a:p>
        </p:txBody>
      </p:sp>
      <p:sp>
        <p:nvSpPr>
          <p:cNvPr id="13414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34149" name="Rectangle 2"/>
          <p:cNvSpPr>
            <a:spLocks noGrp="1" noChangeArrowheads="1"/>
          </p:cNvSpPr>
          <p:nvPr>
            <p:ph type="title"/>
          </p:nvPr>
        </p:nvSpPr>
        <p:spPr>
          <a:xfrm>
            <a:off x="1143000" y="685800"/>
            <a:ext cx="7162800" cy="1143000"/>
          </a:xfrm>
        </p:spPr>
        <p:txBody>
          <a:bodyPr/>
          <a:lstStyle/>
          <a:p>
            <a:pPr eaLnBrk="1" hangingPunct="1"/>
            <a:r>
              <a:rPr lang="en-US" altLang="zh-TW" smtClean="0">
                <a:ea typeface="PMingLiU" pitchFamily="18" charset="-120"/>
              </a:rPr>
              <a:t>Exceptions and Interrupts</a:t>
            </a:r>
          </a:p>
        </p:txBody>
      </p:sp>
      <p:graphicFrame>
        <p:nvGraphicFramePr>
          <p:cNvPr id="134150" name="Object 3"/>
          <p:cNvGraphicFramePr>
            <a:graphicFrameLocks noChangeAspect="1"/>
          </p:cNvGraphicFramePr>
          <p:nvPr/>
        </p:nvGraphicFramePr>
        <p:xfrm>
          <a:off x="3124200" y="1905000"/>
          <a:ext cx="2941638" cy="4187825"/>
        </p:xfrm>
        <a:graphic>
          <a:graphicData uri="http://schemas.openxmlformats.org/presentationml/2006/ole">
            <mc:AlternateContent xmlns:mc="http://schemas.openxmlformats.org/markup-compatibility/2006">
              <mc:Choice xmlns:v="urn:schemas-microsoft-com:vml" Requires="v">
                <p:oleObj spid="_x0000_s134229" name="Clip" r:id="rId3" imgW="3848100" imgH="5478463" progId="MS_ClipArt_Gallery.2">
                  <p:embed/>
                </p:oleObj>
              </mc:Choice>
              <mc:Fallback>
                <p:oleObj name="Clip" r:id="rId3" imgW="3848100" imgH="5478463"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905000"/>
                        <a:ext cx="2941638" cy="418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51" name="Text Box 4"/>
          <p:cNvSpPr txBox="1">
            <a:spLocks noChangeArrowheads="1"/>
          </p:cNvSpPr>
          <p:nvPr/>
        </p:nvSpPr>
        <p:spPr bwMode="auto">
          <a:xfrm>
            <a:off x="823913" y="5029200"/>
            <a:ext cx="1797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TW">
                <a:latin typeface="Comic Sans MS" pitchFamily="66" charset="0"/>
                <a:ea typeface="PMingLiU" pitchFamily="18" charset="-120"/>
              </a:rPr>
              <a:t>(Hardware)</a:t>
            </a:r>
          </a:p>
        </p:txBody>
      </p:sp>
      <p:sp>
        <p:nvSpPr>
          <p:cNvPr id="134152" name="AutoShape 5"/>
          <p:cNvSpPr>
            <a:spLocks noChangeArrowheads="1"/>
          </p:cNvSpPr>
          <p:nvPr/>
        </p:nvSpPr>
        <p:spPr bwMode="auto">
          <a:xfrm rot="-2912577">
            <a:off x="2819400" y="4191000"/>
            <a:ext cx="762000" cy="609600"/>
          </a:xfrm>
          <a:prstGeom prst="rightArrow">
            <a:avLst>
              <a:gd name="adj1" fmla="val 50000"/>
              <a:gd name="adj2" fmla="val 3125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2" name="灯片编号占位符 1"/>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87</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p:cNvSpPr>
            <a:spLocks noGrp="1" noChangeArrowheads="1"/>
          </p:cNvSpPr>
          <p:nvPr>
            <p:ph type="title"/>
          </p:nvPr>
        </p:nvSpPr>
        <p:spPr>
          <a:xfrm>
            <a:off x="685800" y="381000"/>
            <a:ext cx="7772400" cy="1143000"/>
          </a:xfrm>
        </p:spPr>
        <p:txBody>
          <a:bodyPr/>
          <a:lstStyle/>
          <a:p>
            <a:r>
              <a:rPr lang="zh-CN" altLang="en-US" dirty="0" smtClean="0"/>
              <a:t>精确中断与非精确中断</a:t>
            </a:r>
          </a:p>
        </p:txBody>
      </p:sp>
      <p:sp>
        <p:nvSpPr>
          <p:cNvPr id="163845" name="Rectangle 3"/>
          <p:cNvSpPr>
            <a:spLocks noGrp="1" noChangeArrowheads="1"/>
          </p:cNvSpPr>
          <p:nvPr>
            <p:ph type="body" idx="1"/>
          </p:nvPr>
        </p:nvSpPr>
        <p:spPr>
          <a:xfrm>
            <a:off x="685800" y="1524000"/>
            <a:ext cx="7772400" cy="4114800"/>
          </a:xfrm>
        </p:spPr>
        <p:txBody>
          <a:bodyPr>
            <a:normAutofit fontScale="47500" lnSpcReduction="20000"/>
          </a:bodyPr>
          <a:lstStyle/>
          <a:p>
            <a:pPr>
              <a:lnSpc>
                <a:spcPct val="120000"/>
              </a:lnSpc>
            </a:pPr>
            <a:r>
              <a:rPr lang="zh-CN" altLang="en-US" dirty="0" smtClean="0"/>
              <a:t>精确中断</a:t>
            </a:r>
            <a:endParaRPr lang="en-US" altLang="zh-CN" dirty="0" smtClean="0"/>
          </a:p>
          <a:p>
            <a:pPr lvl="1">
              <a:lnSpc>
                <a:spcPct val="120000"/>
              </a:lnSpc>
            </a:pPr>
            <a:r>
              <a:rPr lang="zh-CN" altLang="en-US" dirty="0" smtClean="0"/>
              <a:t>如果流水线可以控制使得引起异常的指令前序指令都执行完，故障后的指令可以重新执行，则称该流水线支持精确中断</a:t>
            </a:r>
            <a:endParaRPr lang="en-US" altLang="zh-CN" dirty="0" smtClean="0"/>
          </a:p>
          <a:p>
            <a:pPr lvl="1">
              <a:lnSpc>
                <a:spcPct val="120000"/>
              </a:lnSpc>
            </a:pPr>
            <a:r>
              <a:rPr lang="zh-CN" altLang="en-US" dirty="0" smtClean="0"/>
              <a:t>按照指令的逻辑序处理异常</a:t>
            </a:r>
          </a:p>
          <a:p>
            <a:pPr lvl="1">
              <a:lnSpc>
                <a:spcPct val="120000"/>
              </a:lnSpc>
            </a:pPr>
            <a:r>
              <a:rPr lang="zh-CN" altLang="en-US" dirty="0" smtClean="0"/>
              <a:t>理想情况，引起故障的指令没有改变机器的状态</a:t>
            </a:r>
          </a:p>
          <a:p>
            <a:pPr lvl="1">
              <a:lnSpc>
                <a:spcPct val="120000"/>
              </a:lnSpc>
            </a:pPr>
            <a:r>
              <a:rPr lang="zh-CN" altLang="en-US" dirty="0" smtClean="0"/>
              <a:t>要正确的处理这类异常请求，必须保证故障指令不产生副作用</a:t>
            </a:r>
          </a:p>
          <a:p>
            <a:pPr>
              <a:lnSpc>
                <a:spcPct val="120000"/>
              </a:lnSpc>
            </a:pPr>
            <a:r>
              <a:rPr lang="zh-CN" altLang="en-US" dirty="0" smtClean="0"/>
              <a:t>在有些机器上，浮点数异常</a:t>
            </a:r>
          </a:p>
          <a:p>
            <a:pPr lvl="1">
              <a:lnSpc>
                <a:spcPct val="120000"/>
              </a:lnSpc>
            </a:pPr>
            <a:r>
              <a:rPr lang="zh-CN" altLang="en-US" dirty="0" smtClean="0"/>
              <a:t>流水线段数多，在发现故障前，故障点后的指令就已经写了结果，在这种情况下，必须有办法处理。</a:t>
            </a:r>
          </a:p>
          <a:p>
            <a:pPr lvl="1">
              <a:lnSpc>
                <a:spcPct val="120000"/>
              </a:lnSpc>
            </a:pPr>
            <a:r>
              <a:rPr lang="zh-CN" altLang="en-US" dirty="0" smtClean="0"/>
              <a:t>很多高性能计算机，</a:t>
            </a:r>
            <a:r>
              <a:rPr lang="en-US" altLang="zh-CN" dirty="0" smtClean="0"/>
              <a:t>Alpha 21164，MIPS R10000</a:t>
            </a:r>
            <a:r>
              <a:rPr lang="zh-CN" altLang="en-US" dirty="0" smtClean="0"/>
              <a:t>等支持精确中断，但精确模式要慢10</a:t>
            </a:r>
            <a:r>
              <a:rPr lang="en-US" altLang="zh-CN" dirty="0" smtClean="0"/>
              <a:t>+</a:t>
            </a:r>
            <a:r>
              <a:rPr lang="zh-CN" altLang="en-US" dirty="0" smtClean="0"/>
              <a:t>倍，一般用在代码调试时，很多系统要求精确中断模式，如</a:t>
            </a:r>
            <a:r>
              <a:rPr lang="en-US" altLang="zh-CN" dirty="0" smtClean="0"/>
              <a:t>IEEE FP</a:t>
            </a:r>
            <a:r>
              <a:rPr lang="zh-CN" altLang="en-US" dirty="0" smtClean="0"/>
              <a:t>标准处理程序，虚拟存储器等。</a:t>
            </a:r>
          </a:p>
          <a:p>
            <a:pPr>
              <a:lnSpc>
                <a:spcPct val="120000"/>
              </a:lnSpc>
            </a:pPr>
            <a:r>
              <a:rPr lang="zh-CN" altLang="en-US" dirty="0" smtClean="0"/>
              <a:t>精确中断对整数流水线而言，不是太难实现</a:t>
            </a:r>
            <a:endParaRPr lang="en-US" altLang="zh-CN" dirty="0" smtClean="0"/>
          </a:p>
          <a:p>
            <a:pPr lvl="1">
              <a:lnSpc>
                <a:spcPct val="120000"/>
              </a:lnSpc>
            </a:pPr>
            <a:r>
              <a:rPr lang="zh-CN" altLang="en-US" dirty="0" smtClean="0"/>
              <a:t>指令执行的中途改变机器的状态</a:t>
            </a:r>
            <a:endParaRPr lang="en-US" altLang="zh-CN" dirty="0" smtClean="0"/>
          </a:p>
          <a:p>
            <a:pPr lvl="1">
              <a:lnSpc>
                <a:spcPct val="120000"/>
              </a:lnSpc>
            </a:pPr>
            <a:r>
              <a:rPr lang="zh-CN" altLang="en-US" dirty="0" smtClean="0"/>
              <a:t>例如</a:t>
            </a:r>
            <a:r>
              <a:rPr lang="en-US" altLang="zh-CN" dirty="0" smtClean="0"/>
              <a:t>IA-32 </a:t>
            </a:r>
            <a:r>
              <a:rPr lang="zh-CN" altLang="en-US" dirty="0" smtClean="0"/>
              <a:t>的自动增量寻址模式</a:t>
            </a:r>
          </a:p>
        </p:txBody>
      </p:sp>
      <p:sp>
        <p:nvSpPr>
          <p:cNvPr id="2" name="日期占位符 1"/>
          <p:cNvSpPr>
            <a:spLocks noGrp="1"/>
          </p:cNvSpPr>
          <p:nvPr>
            <p:ph type="dt" sz="half" idx="10"/>
          </p:nvPr>
        </p:nvSpPr>
        <p:spPr/>
        <p:txBody>
          <a:bodyPr/>
          <a:lstStyle/>
          <a:p>
            <a:fld id="{B813C247-D981-4FAB-A681-D492FB7008A3}" type="datetime1">
              <a:rPr lang="zh-CN" altLang="en-US" smtClean="0"/>
              <a:t>2021/11/7</a:t>
            </a:fld>
            <a:endParaRPr lang="zh-CN" altLang="en-US"/>
          </a:p>
        </p:txBody>
      </p:sp>
      <p:grpSp>
        <p:nvGrpSpPr>
          <p:cNvPr id="6" name="Group 4"/>
          <p:cNvGrpSpPr>
            <a:grpSpLocks/>
          </p:cNvGrpSpPr>
          <p:nvPr/>
        </p:nvGrpSpPr>
        <p:grpSpPr bwMode="auto">
          <a:xfrm>
            <a:off x="3082925" y="4551412"/>
            <a:ext cx="5108575" cy="1968500"/>
            <a:chOff x="1218" y="2792"/>
            <a:chExt cx="3218" cy="1240"/>
          </a:xfrm>
        </p:grpSpPr>
        <p:sp>
          <p:nvSpPr>
            <p:cNvPr id="7" name="Text Box 5"/>
            <p:cNvSpPr txBox="1">
              <a:spLocks noChangeArrowheads="1"/>
            </p:cNvSpPr>
            <p:nvPr/>
          </p:nvSpPr>
          <p:spPr bwMode="auto">
            <a:xfrm>
              <a:off x="1618" y="3071"/>
              <a:ext cx="1525" cy="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lnSpc>
                  <a:spcPct val="50000"/>
                </a:lnSpc>
              </a:pPr>
              <a:r>
                <a:rPr kumimoji="0" lang="zh-TW" altLang="en-US" sz="900" b="1" dirty="0">
                  <a:latin typeface="Courier New" pitchFamily="49" charset="0"/>
                  <a:ea typeface="PMingLiU" pitchFamily="18" charset="-120"/>
                  <a:sym typeface="Symbol" pitchFamily="18" charset="2"/>
                </a:rPr>
                <a:t></a:t>
              </a:r>
              <a:endParaRPr kumimoji="0" lang="zh-TW" altLang="en-US" sz="900" b="1" dirty="0">
                <a:latin typeface="Courier New" pitchFamily="49" charset="0"/>
                <a:ea typeface="PMingLiU" pitchFamily="18" charset="-120"/>
              </a:endParaRPr>
            </a:p>
            <a:p>
              <a:r>
                <a:rPr kumimoji="0" lang="en-US" altLang="zh-TW" sz="900" b="1" dirty="0">
                  <a:latin typeface="Courier New" pitchFamily="49" charset="0"/>
                  <a:ea typeface="PMingLiU" pitchFamily="18" charset="-120"/>
                </a:rPr>
                <a:t>add 	r1,r2,r3</a:t>
              </a:r>
            </a:p>
            <a:p>
              <a:r>
                <a:rPr kumimoji="0" lang="en-US" altLang="zh-TW" sz="900" b="1" dirty="0" err="1">
                  <a:latin typeface="Courier New" pitchFamily="49" charset="0"/>
                  <a:ea typeface="PMingLiU" pitchFamily="18" charset="-120"/>
                </a:rPr>
                <a:t>subi</a:t>
              </a:r>
              <a:r>
                <a:rPr kumimoji="0" lang="en-US" altLang="zh-TW" sz="900" b="1" dirty="0">
                  <a:latin typeface="Courier New" pitchFamily="49" charset="0"/>
                  <a:ea typeface="PMingLiU" pitchFamily="18" charset="-120"/>
                </a:rPr>
                <a:t> 	r4,r1,#4</a:t>
              </a:r>
            </a:p>
            <a:p>
              <a:r>
                <a:rPr kumimoji="0" lang="en-US" altLang="zh-TW" sz="900" b="1" dirty="0" err="1">
                  <a:latin typeface="Courier New" pitchFamily="49" charset="0"/>
                  <a:ea typeface="PMingLiU" pitchFamily="18" charset="-120"/>
                </a:rPr>
                <a:t>slli</a:t>
              </a:r>
              <a:r>
                <a:rPr kumimoji="0" lang="en-US" altLang="zh-TW" sz="900" b="1" dirty="0">
                  <a:latin typeface="Courier New" pitchFamily="49" charset="0"/>
                  <a:ea typeface="PMingLiU" pitchFamily="18" charset="-120"/>
                </a:rPr>
                <a:t> 	r4,r4,#2</a:t>
              </a:r>
            </a:p>
            <a:p>
              <a:pPr>
                <a:lnSpc>
                  <a:spcPct val="150000"/>
                </a:lnSpc>
              </a:pPr>
              <a:endParaRPr kumimoji="0" lang="en-US" altLang="zh-TW" sz="900" b="1" dirty="0">
                <a:solidFill>
                  <a:schemeClr val="hlink"/>
                </a:solidFill>
                <a:latin typeface="Courier New" pitchFamily="49" charset="0"/>
                <a:ea typeface="PMingLiU" pitchFamily="18" charset="-120"/>
              </a:endParaRPr>
            </a:p>
            <a:p>
              <a:pPr>
                <a:lnSpc>
                  <a:spcPct val="150000"/>
                </a:lnSpc>
              </a:pPr>
              <a:r>
                <a:rPr kumimoji="0" lang="en-US" altLang="zh-TW" sz="900" b="1" dirty="0" err="1">
                  <a:solidFill>
                    <a:srgbClr val="00B0F0"/>
                  </a:solidFill>
                  <a:latin typeface="Courier New" pitchFamily="49" charset="0"/>
                  <a:ea typeface="PMingLiU" pitchFamily="18" charset="-120"/>
                </a:rPr>
                <a:t>lw</a:t>
              </a:r>
              <a:r>
                <a:rPr kumimoji="0" lang="en-US" altLang="zh-TW" sz="900" b="1" dirty="0">
                  <a:solidFill>
                    <a:srgbClr val="00B0F0"/>
                  </a:solidFill>
                  <a:latin typeface="Courier New" pitchFamily="49" charset="0"/>
                  <a:ea typeface="PMingLiU" pitchFamily="18" charset="-120"/>
                </a:rPr>
                <a:t>	r2,0(r4)</a:t>
              </a:r>
            </a:p>
            <a:p>
              <a:r>
                <a:rPr kumimoji="0" lang="en-US" altLang="zh-TW" sz="900" b="1" dirty="0" err="1">
                  <a:latin typeface="Courier New" pitchFamily="49" charset="0"/>
                  <a:ea typeface="PMingLiU" pitchFamily="18" charset="-120"/>
                </a:rPr>
                <a:t>lw</a:t>
              </a:r>
              <a:r>
                <a:rPr kumimoji="0" lang="en-US" altLang="zh-TW" sz="900" b="1" dirty="0">
                  <a:latin typeface="Courier New" pitchFamily="49" charset="0"/>
                  <a:ea typeface="PMingLiU" pitchFamily="18" charset="-120"/>
                </a:rPr>
                <a:t>	r3,4(r4)</a:t>
              </a:r>
            </a:p>
            <a:p>
              <a:r>
                <a:rPr kumimoji="0" lang="en-US" altLang="zh-TW" sz="900" b="1" dirty="0">
                  <a:latin typeface="Courier New" pitchFamily="49" charset="0"/>
                  <a:ea typeface="PMingLiU" pitchFamily="18" charset="-120"/>
                </a:rPr>
                <a:t>add	r2,r2,r3</a:t>
              </a:r>
            </a:p>
            <a:p>
              <a:r>
                <a:rPr kumimoji="0" lang="en-US" altLang="zh-TW" sz="900" b="1" dirty="0" err="1">
                  <a:latin typeface="Courier New" pitchFamily="49" charset="0"/>
                  <a:ea typeface="PMingLiU" pitchFamily="18" charset="-120"/>
                </a:rPr>
                <a:t>sw</a:t>
              </a:r>
              <a:r>
                <a:rPr kumimoji="0" lang="en-US" altLang="zh-TW" sz="900" b="1" dirty="0">
                  <a:latin typeface="Courier New" pitchFamily="49" charset="0"/>
                  <a:ea typeface="PMingLiU" pitchFamily="18" charset="-120"/>
                </a:rPr>
                <a:t>	8(r4),r2</a:t>
              </a:r>
            </a:p>
            <a:p>
              <a:pPr algn="ctr">
                <a:lnSpc>
                  <a:spcPct val="50000"/>
                </a:lnSpc>
              </a:pPr>
              <a:r>
                <a:rPr kumimoji="0" lang="en-US" altLang="zh-TW" sz="900" b="1" dirty="0">
                  <a:latin typeface="Courier New" pitchFamily="49" charset="0"/>
                  <a:ea typeface="PMingLiU" pitchFamily="18" charset="-120"/>
                  <a:sym typeface="Symbol" pitchFamily="18" charset="2"/>
                </a:rPr>
                <a:t></a:t>
              </a:r>
              <a:endParaRPr kumimoji="0" lang="en-US" altLang="zh-TW" sz="900" b="1" dirty="0">
                <a:latin typeface="Courier New" pitchFamily="49" charset="0"/>
                <a:ea typeface="PMingLiU" pitchFamily="18" charset="-120"/>
              </a:endParaRPr>
            </a:p>
          </p:txBody>
        </p:sp>
        <p:sp>
          <p:nvSpPr>
            <p:cNvPr id="8" name="AutoShape 6"/>
            <p:cNvSpPr>
              <a:spLocks noChangeArrowheads="1"/>
            </p:cNvSpPr>
            <p:nvPr/>
          </p:nvSpPr>
          <p:spPr bwMode="auto">
            <a:xfrm>
              <a:off x="1375" y="3269"/>
              <a:ext cx="289" cy="360"/>
            </a:xfrm>
            <a:prstGeom prst="rightArrow">
              <a:avLst>
                <a:gd name="adj1" fmla="val 37500"/>
                <a:gd name="adj2" fmla="val 59333"/>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9" name="Text Box 7"/>
            <p:cNvSpPr txBox="1">
              <a:spLocks noChangeArrowheads="1"/>
            </p:cNvSpPr>
            <p:nvPr/>
          </p:nvSpPr>
          <p:spPr bwMode="auto">
            <a:xfrm rot="-5400000">
              <a:off x="876" y="3350"/>
              <a:ext cx="83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TW" sz="1000" b="1">
                  <a:solidFill>
                    <a:srgbClr val="00B0F0"/>
                  </a:solidFill>
                  <a:latin typeface="Comic Sans MS" pitchFamily="66" charset="0"/>
                  <a:ea typeface="PMingLiU" pitchFamily="18" charset="-120"/>
                </a:rPr>
                <a:t>External</a:t>
              </a:r>
              <a:r>
                <a:rPr kumimoji="0" lang="en-US" altLang="zh-TW" sz="800" b="1">
                  <a:solidFill>
                    <a:srgbClr val="00B0F0"/>
                  </a:solidFill>
                  <a:latin typeface="Comic Sans MS" pitchFamily="66" charset="0"/>
                  <a:ea typeface="PMingLiU" pitchFamily="18" charset="-120"/>
                </a:rPr>
                <a:t> </a:t>
              </a:r>
              <a:r>
                <a:rPr kumimoji="0" lang="en-US" altLang="zh-TW" sz="1000" b="1">
                  <a:solidFill>
                    <a:srgbClr val="00B0F0"/>
                  </a:solidFill>
                  <a:latin typeface="Comic Sans MS" pitchFamily="66" charset="0"/>
                  <a:ea typeface="PMingLiU" pitchFamily="18" charset="-120"/>
                </a:rPr>
                <a:t>Interrupt</a:t>
              </a:r>
              <a:endParaRPr kumimoji="0" lang="en-US" altLang="zh-TW" sz="800" b="1">
                <a:solidFill>
                  <a:srgbClr val="00B0F0"/>
                </a:solidFill>
                <a:latin typeface="Comic Sans MS" pitchFamily="66" charset="0"/>
                <a:ea typeface="PMingLiU" pitchFamily="18" charset="-120"/>
              </a:endParaRPr>
            </a:p>
          </p:txBody>
        </p:sp>
        <p:grpSp>
          <p:nvGrpSpPr>
            <p:cNvPr id="10" name="Group 8"/>
            <p:cNvGrpSpPr>
              <a:grpSpLocks/>
            </p:cNvGrpSpPr>
            <p:nvPr/>
          </p:nvGrpSpPr>
          <p:grpSpPr bwMode="auto">
            <a:xfrm rot="517731">
              <a:off x="2577" y="2792"/>
              <a:ext cx="1491" cy="384"/>
              <a:chOff x="3645" y="2425"/>
              <a:chExt cx="1414" cy="538"/>
            </a:xfrm>
          </p:grpSpPr>
          <p:sp>
            <p:nvSpPr>
              <p:cNvPr id="16" name="Line 9"/>
              <p:cNvSpPr>
                <a:spLocks noChangeShapeType="1"/>
              </p:cNvSpPr>
              <p:nvPr/>
            </p:nvSpPr>
            <p:spPr bwMode="auto">
              <a:xfrm rot="-2286349">
                <a:off x="3645" y="2752"/>
                <a:ext cx="1414" cy="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10"/>
              <p:cNvSpPr txBox="1">
                <a:spLocks noChangeArrowheads="1"/>
              </p:cNvSpPr>
              <p:nvPr/>
            </p:nvSpPr>
            <p:spPr bwMode="auto">
              <a:xfrm rot="-2286349">
                <a:off x="3894" y="2425"/>
                <a:ext cx="786"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TW" sz="1000">
                    <a:solidFill>
                      <a:srgbClr val="00B0F0"/>
                    </a:solidFill>
                    <a:latin typeface="Comic Sans MS" pitchFamily="66" charset="0"/>
                    <a:ea typeface="PMingLiU" pitchFamily="18" charset="-120"/>
                  </a:rPr>
                  <a:t>PC saved</a:t>
                </a:r>
              </a:p>
              <a:p>
                <a:pPr algn="ctr"/>
                <a:r>
                  <a:rPr kumimoji="0" lang="en-US" altLang="zh-TW" sz="1000">
                    <a:solidFill>
                      <a:srgbClr val="00B0F0"/>
                    </a:solidFill>
                    <a:latin typeface="Comic Sans MS" pitchFamily="66" charset="0"/>
                    <a:ea typeface="PMingLiU" pitchFamily="18" charset="-120"/>
                  </a:rPr>
                  <a:t>Disable </a:t>
                </a:r>
                <a:r>
                  <a:rPr kumimoji="0" lang="en-US" altLang="zh-TW" sz="1200">
                    <a:solidFill>
                      <a:srgbClr val="00B0F0"/>
                    </a:solidFill>
                    <a:latin typeface="Comic Sans MS" pitchFamily="66" charset="0"/>
                    <a:ea typeface="PMingLiU" pitchFamily="18" charset="-120"/>
                  </a:rPr>
                  <a:t>All Ints</a:t>
                </a:r>
              </a:p>
              <a:p>
                <a:pPr algn="ctr"/>
                <a:r>
                  <a:rPr kumimoji="0" lang="en-US" altLang="zh-TW" sz="1200">
                    <a:solidFill>
                      <a:srgbClr val="00B0F0"/>
                    </a:solidFill>
                    <a:latin typeface="Comic Sans MS" pitchFamily="66" charset="0"/>
                    <a:ea typeface="PMingLiU" pitchFamily="18" charset="-120"/>
                  </a:rPr>
                  <a:t>Supervisor</a:t>
                </a:r>
                <a:r>
                  <a:rPr kumimoji="0" lang="en-US" altLang="zh-TW" sz="1000">
                    <a:solidFill>
                      <a:srgbClr val="00B0F0"/>
                    </a:solidFill>
                    <a:latin typeface="Comic Sans MS" pitchFamily="66" charset="0"/>
                    <a:ea typeface="PMingLiU" pitchFamily="18" charset="-120"/>
                  </a:rPr>
                  <a:t> Mode</a:t>
                </a:r>
              </a:p>
            </p:txBody>
          </p:sp>
        </p:grpSp>
        <p:grpSp>
          <p:nvGrpSpPr>
            <p:cNvPr id="11" name="Group 11"/>
            <p:cNvGrpSpPr>
              <a:grpSpLocks/>
            </p:cNvGrpSpPr>
            <p:nvPr/>
          </p:nvGrpSpPr>
          <p:grpSpPr bwMode="auto">
            <a:xfrm rot="-886370">
              <a:off x="2592" y="3733"/>
              <a:ext cx="1456" cy="250"/>
              <a:chOff x="3616" y="3658"/>
              <a:chExt cx="1456" cy="250"/>
            </a:xfrm>
          </p:grpSpPr>
          <p:sp>
            <p:nvSpPr>
              <p:cNvPr id="14" name="Line 12"/>
              <p:cNvSpPr>
                <a:spLocks noChangeShapeType="1"/>
              </p:cNvSpPr>
              <p:nvPr/>
            </p:nvSpPr>
            <p:spPr bwMode="auto">
              <a:xfrm rot="2461539" flipH="1">
                <a:off x="3616" y="3790"/>
                <a:ext cx="1456"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Text Box 13"/>
              <p:cNvSpPr txBox="1">
                <a:spLocks noChangeArrowheads="1"/>
              </p:cNvSpPr>
              <p:nvPr/>
            </p:nvSpPr>
            <p:spPr bwMode="auto">
              <a:xfrm rot="2461539">
                <a:off x="4064" y="3658"/>
                <a:ext cx="5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TW" sz="1000">
                    <a:solidFill>
                      <a:srgbClr val="00B0F0"/>
                    </a:solidFill>
                    <a:latin typeface="Comic Sans MS" pitchFamily="66" charset="0"/>
                    <a:ea typeface="PMingLiU" pitchFamily="18" charset="-120"/>
                  </a:rPr>
                  <a:t>Restore PC</a:t>
                </a:r>
              </a:p>
              <a:p>
                <a:pPr algn="ctr"/>
                <a:r>
                  <a:rPr kumimoji="0" lang="en-US" altLang="zh-TW" sz="1000">
                    <a:solidFill>
                      <a:srgbClr val="00B0F0"/>
                    </a:solidFill>
                    <a:latin typeface="Comic Sans MS" pitchFamily="66" charset="0"/>
                    <a:ea typeface="PMingLiU" pitchFamily="18" charset="-120"/>
                  </a:rPr>
                  <a:t>User Mode</a:t>
                </a:r>
              </a:p>
            </p:txBody>
          </p:sp>
        </p:grpSp>
        <p:sp>
          <p:nvSpPr>
            <p:cNvPr id="12" name="AutoShape 14"/>
            <p:cNvSpPr>
              <a:spLocks/>
            </p:cNvSpPr>
            <p:nvPr/>
          </p:nvSpPr>
          <p:spPr bwMode="auto">
            <a:xfrm>
              <a:off x="3936" y="2832"/>
              <a:ext cx="240" cy="1200"/>
            </a:xfrm>
            <a:prstGeom prst="rightBrace">
              <a:avLst>
                <a:gd name="adj1" fmla="val 41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13" name="Text Box 15"/>
            <p:cNvSpPr txBox="1">
              <a:spLocks noChangeArrowheads="1"/>
            </p:cNvSpPr>
            <p:nvPr/>
          </p:nvSpPr>
          <p:spPr bwMode="auto">
            <a:xfrm rot="5400000">
              <a:off x="3982" y="3287"/>
              <a:ext cx="71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TW" sz="1400">
                  <a:latin typeface="Comic Sans MS" pitchFamily="66" charset="0"/>
                  <a:ea typeface="PMingLiU" pitchFamily="18" charset="-120"/>
                </a:rPr>
                <a:t>Int handler</a:t>
              </a:r>
            </a:p>
          </p:txBody>
        </p:sp>
      </p:grpSp>
      <p:sp>
        <p:nvSpPr>
          <p:cNvPr id="3" name="页脚占位符 2"/>
          <p:cNvSpPr>
            <a:spLocks noGrp="1"/>
          </p:cNvSpPr>
          <p:nvPr>
            <p:ph type="ftr" sz="quarter" idx="11"/>
          </p:nvPr>
        </p:nvSpPr>
        <p:spPr/>
        <p:txBody>
          <a:bodyPr/>
          <a:lstStyle/>
          <a:p>
            <a:pPr>
              <a:defRPr/>
            </a:pPr>
            <a:r>
              <a:rPr lang="zh-CN" altLang="en-US" smtClean="0"/>
              <a:t>余腊生   版权所有，违者必究</a:t>
            </a:r>
            <a:endParaRPr lang="zh-CN" altLang="en-US"/>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88</a:t>
            </a:fld>
            <a:endParaRPr lang="en-US" altLang="zh-CN" dirty="0"/>
          </a:p>
        </p:txBody>
      </p:sp>
    </p:spTree>
    <p:extLst>
      <p:ext uri="{BB962C8B-B14F-4D97-AF65-F5344CB8AC3E}">
        <p14:creationId xmlns:p14="http://schemas.microsoft.com/office/powerpoint/2010/main" val="2098755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noChangeArrowheads="1"/>
          </p:cNvSpPr>
          <p:nvPr>
            <p:ph type="title"/>
          </p:nvPr>
        </p:nvSpPr>
        <p:spPr/>
        <p:txBody>
          <a:bodyPr/>
          <a:lstStyle/>
          <a:p>
            <a:r>
              <a:rPr lang="zh-CN" altLang="en-US" dirty="0" smtClean="0"/>
              <a:t>处理中断4种可能的办法</a:t>
            </a:r>
          </a:p>
        </p:txBody>
      </p:sp>
      <p:sp>
        <p:nvSpPr>
          <p:cNvPr id="100357" name="Rectangle 3"/>
          <p:cNvSpPr>
            <a:spLocks noGrp="1" noChangeArrowheads="1"/>
          </p:cNvSpPr>
          <p:nvPr>
            <p:ph type="body" idx="1"/>
          </p:nvPr>
        </p:nvSpPr>
        <p:spPr/>
        <p:txBody>
          <a:bodyPr>
            <a:normAutofit fontScale="70000" lnSpcReduction="20000"/>
          </a:bodyPr>
          <a:lstStyle/>
          <a:p>
            <a:r>
              <a:rPr lang="zh-CN" altLang="en-US" dirty="0" smtClean="0"/>
              <a:t>方法1：忽略这种问题，当非精确处理</a:t>
            </a:r>
          </a:p>
          <a:p>
            <a:pPr lvl="1"/>
            <a:r>
              <a:rPr lang="zh-CN" altLang="en-US" dirty="0" smtClean="0"/>
              <a:t>原来的</a:t>
            </a:r>
            <a:r>
              <a:rPr lang="en-US" altLang="zh-CN" dirty="0" smtClean="0"/>
              <a:t>supercomputer</a:t>
            </a:r>
            <a:r>
              <a:rPr lang="zh-CN" altLang="en-US" dirty="0" smtClean="0"/>
              <a:t>的方法</a:t>
            </a:r>
          </a:p>
          <a:p>
            <a:pPr lvl="1"/>
            <a:r>
              <a:rPr lang="zh-CN" altLang="en-US" dirty="0" smtClean="0"/>
              <a:t>但现代计算机对</a:t>
            </a:r>
            <a:r>
              <a:rPr lang="en-US" altLang="zh-CN" dirty="0" smtClean="0"/>
              <a:t>IEEE </a:t>
            </a:r>
            <a:r>
              <a:rPr lang="zh-CN" altLang="en-US" dirty="0" smtClean="0"/>
              <a:t>浮点标准的异常处理，虚拟存储的异常处理要求必须是精确中断。</a:t>
            </a:r>
          </a:p>
          <a:p>
            <a:pPr>
              <a:lnSpc>
                <a:spcPct val="120000"/>
              </a:lnSpc>
            </a:pPr>
            <a:r>
              <a:rPr lang="zh-CN" altLang="en-US" dirty="0" smtClean="0"/>
              <a:t>方法2：缓存操作结果，直到早期发射的指令执行完。</a:t>
            </a:r>
          </a:p>
          <a:p>
            <a:pPr lvl="1"/>
            <a:r>
              <a:rPr lang="zh-CN" altLang="en-US" dirty="0" smtClean="0"/>
              <a:t>当指令运行时间较长时，</a:t>
            </a:r>
            <a:r>
              <a:rPr lang="en-US" altLang="zh-CN" dirty="0" smtClean="0"/>
              <a:t>Buffer</a:t>
            </a:r>
            <a:r>
              <a:rPr lang="zh-CN" altLang="en-US" dirty="0" smtClean="0"/>
              <a:t>区较大</a:t>
            </a:r>
          </a:p>
          <a:p>
            <a:pPr lvl="1"/>
            <a:r>
              <a:rPr lang="en-US" altLang="zh-CN" dirty="0" smtClean="0"/>
              <a:t>Future file  (Power PC620 MIPS R10000)</a:t>
            </a:r>
          </a:p>
          <a:p>
            <a:pPr lvl="2"/>
            <a:r>
              <a:rPr lang="zh-CN" altLang="en-US" dirty="0" smtClean="0"/>
              <a:t>缓存执行结果，按指令序确认</a:t>
            </a:r>
          </a:p>
          <a:p>
            <a:pPr lvl="1"/>
            <a:r>
              <a:rPr lang="en-US" altLang="zh-CN" dirty="0" smtClean="0"/>
              <a:t>history file  (CYBER 180/990)</a:t>
            </a:r>
          </a:p>
          <a:p>
            <a:pPr lvl="2"/>
            <a:r>
              <a:rPr lang="zh-CN" altLang="en-US" dirty="0" smtClean="0"/>
              <a:t>尽快确认</a:t>
            </a:r>
          </a:p>
          <a:p>
            <a:pPr lvl="2"/>
            <a:r>
              <a:rPr lang="zh-CN" altLang="en-US" dirty="0" smtClean="0"/>
              <a:t>缓存区存放原来的操作数，如果异常发生，回卷到合适的状态</a:t>
            </a:r>
          </a:p>
        </p:txBody>
      </p:sp>
      <p:sp>
        <p:nvSpPr>
          <p:cNvPr id="2" name="日期占位符 1"/>
          <p:cNvSpPr>
            <a:spLocks noGrp="1"/>
          </p:cNvSpPr>
          <p:nvPr>
            <p:ph type="dt" sz="half" idx="10"/>
          </p:nvPr>
        </p:nvSpPr>
        <p:spPr/>
        <p:txBody>
          <a:bodyPr/>
          <a:lstStyle/>
          <a:p>
            <a:fld id="{B9731696-D17A-41E5-A8A9-3980710C97B4}" type="datetime1">
              <a:rPr lang="zh-CN" altLang="en-US" smtClean="0"/>
              <a:t>2021/11/7</a:t>
            </a:fld>
            <a:endParaRPr lang="zh-CN" altLang="en-US"/>
          </a:p>
        </p:txBody>
      </p:sp>
      <p:sp>
        <p:nvSpPr>
          <p:cNvPr id="3" name="页脚占位符 2"/>
          <p:cNvSpPr>
            <a:spLocks noGrp="1"/>
          </p:cNvSpPr>
          <p:nvPr>
            <p:ph type="ftr" sz="quarter" idx="11"/>
          </p:nvPr>
        </p:nvSpPr>
        <p:spPr/>
        <p:txBody>
          <a:bodyPr/>
          <a:lstStyle/>
          <a:p>
            <a:pPr>
              <a:defRPr/>
            </a:pPr>
            <a:r>
              <a:rPr lang="zh-CN" altLang="en-US" smtClean="0"/>
              <a:t>余腊生   版权所有，违者必究</a:t>
            </a:r>
            <a:endParaRPr lang="zh-CN" altLang="en-US"/>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89</a:t>
            </a:fld>
            <a:endParaRPr lang="en-US" altLang="zh-CN" dirty="0"/>
          </a:p>
        </p:txBody>
      </p:sp>
    </p:spTree>
    <p:extLst>
      <p:ext uri="{BB962C8B-B14F-4D97-AF65-F5344CB8AC3E}">
        <p14:creationId xmlns:p14="http://schemas.microsoft.com/office/powerpoint/2010/main" val="34472126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31747" name="Rectangle 11"/>
          <p:cNvSpPr>
            <a:spLocks noGrp="1" noChangeArrowheads="1"/>
          </p:cNvSpPr>
          <p:nvPr>
            <p:ph type="title"/>
          </p:nvPr>
        </p:nvSpPr>
        <p:spPr>
          <a:xfrm>
            <a:off x="468313" y="0"/>
            <a:ext cx="7772400" cy="1143000"/>
          </a:xfrm>
          <a:noFill/>
        </p:spPr>
        <p:txBody>
          <a:bodyPr lIns="92075" tIns="46038" rIns="92075" bIns="46038" anchor="b"/>
          <a:lstStyle/>
          <a:p>
            <a:pPr eaLnBrk="1" hangingPunct="1">
              <a:buFont typeface="Wingdings" pitchFamily="2" charset="2"/>
              <a:buChar char="Ø"/>
            </a:pPr>
            <a:r>
              <a:rPr lang="en-US" altLang="zh-CN" sz="3600" b="1" i="1" smtClean="0">
                <a:latin typeface="楷体_GB2312" pitchFamily="49" charset="-122"/>
                <a:ea typeface="楷体_GB2312" pitchFamily="49" charset="-122"/>
              </a:rPr>
              <a:t> </a:t>
            </a:r>
            <a:r>
              <a:rPr lang="zh-CN" altLang="en-US" sz="3600" b="1" i="1" smtClean="0">
                <a:latin typeface="楷体_GB2312" pitchFamily="49" charset="-122"/>
                <a:ea typeface="楷体_GB2312" pitchFamily="49" charset="-122"/>
              </a:rPr>
              <a:t>指令的重叠执行方式</a:t>
            </a:r>
          </a:p>
        </p:txBody>
      </p:sp>
      <p:sp>
        <p:nvSpPr>
          <p:cNvPr id="31748" name="Rectangle 2"/>
          <p:cNvSpPr>
            <a:spLocks noGrp="1" noChangeArrowheads="1"/>
          </p:cNvSpPr>
          <p:nvPr>
            <p:ph type="body" sz="half" idx="1"/>
          </p:nvPr>
        </p:nvSpPr>
        <p:spPr>
          <a:xfrm>
            <a:off x="685800" y="1412875"/>
            <a:ext cx="8458200" cy="4402138"/>
          </a:xfrm>
          <a:noFill/>
        </p:spPr>
        <p:txBody>
          <a:bodyPr lIns="92075" tIns="46038" rIns="92075" bIns="46038"/>
          <a:lstStyle/>
          <a:p>
            <a:pPr lvl="2" eaLnBrk="1" hangingPunct="1">
              <a:buFontTx/>
              <a:buNone/>
            </a:pPr>
            <a:r>
              <a:rPr lang="en-US" altLang="zh-CN" sz="2000" dirty="0" smtClean="0">
                <a:solidFill>
                  <a:schemeClr val="tx2"/>
                </a:solidFill>
              </a:rPr>
              <a:t>1</a:t>
            </a:r>
            <a:r>
              <a:rPr lang="zh-CN" altLang="en-US" sz="2000" dirty="0" smtClean="0">
                <a:solidFill>
                  <a:schemeClr val="tx2"/>
                </a:solidFill>
              </a:rPr>
              <a:t>、顺序执行方式</a:t>
            </a:r>
          </a:p>
          <a:p>
            <a:pPr lvl="2" eaLnBrk="1" hangingPunct="1">
              <a:buFontTx/>
              <a:buNone/>
            </a:pPr>
            <a:r>
              <a:rPr lang="zh-CN" altLang="en-US" sz="2000" dirty="0" smtClean="0">
                <a:solidFill>
                  <a:schemeClr val="tx2"/>
                </a:solidFill>
              </a:rPr>
              <a:t>             一条指令的执行过程：</a:t>
            </a:r>
            <a:r>
              <a:rPr lang="zh-CN" altLang="en-US" sz="2000" b="1" dirty="0" smtClean="0">
                <a:solidFill>
                  <a:srgbClr val="CC3300"/>
                </a:solidFill>
              </a:rPr>
              <a:t>取指令</a:t>
            </a:r>
            <a:r>
              <a:rPr lang="en-US" altLang="zh-CN" sz="2000" b="1" dirty="0" smtClean="0">
                <a:solidFill>
                  <a:srgbClr val="CC3300"/>
                </a:solidFill>
              </a:rPr>
              <a:t>-&gt;</a:t>
            </a:r>
            <a:r>
              <a:rPr lang="zh-CN" altLang="en-US" sz="2000" b="1" dirty="0" smtClean="0">
                <a:solidFill>
                  <a:srgbClr val="CC3300"/>
                </a:solidFill>
              </a:rPr>
              <a:t>分析</a:t>
            </a:r>
            <a:r>
              <a:rPr lang="en-US" altLang="zh-CN" sz="2000" b="1" dirty="0" smtClean="0">
                <a:solidFill>
                  <a:srgbClr val="CC3300"/>
                </a:solidFill>
              </a:rPr>
              <a:t>-&gt;</a:t>
            </a:r>
            <a:r>
              <a:rPr lang="zh-CN" altLang="en-US" sz="2000" b="1" dirty="0" smtClean="0">
                <a:solidFill>
                  <a:srgbClr val="CC3300"/>
                </a:solidFill>
              </a:rPr>
              <a:t>执行</a:t>
            </a:r>
          </a:p>
          <a:p>
            <a:pPr lvl="2" eaLnBrk="1" hangingPunct="1"/>
            <a:r>
              <a:rPr lang="zh-CN" altLang="en-US" sz="2000" dirty="0" smtClean="0"/>
              <a:t>执行</a:t>
            </a:r>
            <a:r>
              <a:rPr lang="en-US" altLang="zh-CN" sz="2000" dirty="0" smtClean="0"/>
              <a:t>n</a:t>
            </a:r>
            <a:r>
              <a:rPr lang="zh-CN" altLang="en-US" sz="2000" dirty="0" smtClean="0"/>
              <a:t>条指令所用的时间为：</a:t>
            </a:r>
          </a:p>
          <a:p>
            <a:pPr lvl="3" eaLnBrk="1" hangingPunct="1"/>
            <a:endParaRPr lang="zh-CN" altLang="en-US" dirty="0" smtClean="0"/>
          </a:p>
          <a:p>
            <a:pPr lvl="3" eaLnBrk="1" hangingPunct="1"/>
            <a:endParaRPr lang="zh-CN" altLang="en-US" dirty="0" smtClean="0"/>
          </a:p>
          <a:p>
            <a:pPr lvl="3" eaLnBrk="1" hangingPunct="1"/>
            <a:endParaRPr lang="zh-CN" altLang="en-US" dirty="0" smtClean="0"/>
          </a:p>
          <a:p>
            <a:pPr lvl="2" eaLnBrk="1" hangingPunct="1"/>
            <a:endParaRPr lang="zh-CN" altLang="en-US" sz="2000" dirty="0" smtClean="0"/>
          </a:p>
          <a:p>
            <a:pPr lvl="2" eaLnBrk="1" hangingPunct="1"/>
            <a:r>
              <a:rPr lang="zh-CN" altLang="en-US" sz="2000" dirty="0" smtClean="0"/>
              <a:t>如每段时间都为</a:t>
            </a:r>
            <a:r>
              <a:rPr lang="en-US" altLang="zh-CN" sz="2000" dirty="0" smtClean="0"/>
              <a:t>t</a:t>
            </a:r>
            <a:r>
              <a:rPr lang="zh-CN" altLang="en-US" sz="2000" dirty="0" smtClean="0"/>
              <a:t>，则执行</a:t>
            </a:r>
            <a:r>
              <a:rPr lang="en-US" altLang="zh-CN" sz="2000" dirty="0" smtClean="0"/>
              <a:t>n</a:t>
            </a:r>
            <a:r>
              <a:rPr lang="zh-CN" altLang="en-US" sz="2000" dirty="0" smtClean="0"/>
              <a:t>条指令所用的时间为：</a:t>
            </a:r>
            <a:r>
              <a:rPr lang="en-US" altLang="zh-CN" sz="2000" dirty="0" smtClean="0">
                <a:solidFill>
                  <a:schemeClr val="tx2"/>
                </a:solidFill>
              </a:rPr>
              <a:t>T=3nt</a:t>
            </a:r>
          </a:p>
          <a:p>
            <a:pPr lvl="2" eaLnBrk="1" hangingPunct="1"/>
            <a:r>
              <a:rPr lang="zh-CN" altLang="en-US" sz="2000" dirty="0" smtClean="0">
                <a:solidFill>
                  <a:schemeClr val="tx2"/>
                </a:solidFill>
              </a:rPr>
              <a:t>主要优点：</a:t>
            </a:r>
            <a:r>
              <a:rPr lang="zh-CN" altLang="en-US" sz="2000" dirty="0" smtClean="0"/>
              <a:t>控制简单，节省设备。</a:t>
            </a:r>
          </a:p>
          <a:p>
            <a:pPr lvl="2" eaLnBrk="1" hangingPunct="1"/>
            <a:r>
              <a:rPr lang="zh-CN" altLang="en-US" sz="2000" dirty="0" smtClean="0">
                <a:solidFill>
                  <a:schemeClr val="tx2"/>
                </a:solidFill>
              </a:rPr>
              <a:t>主要缺点：</a:t>
            </a:r>
            <a:r>
              <a:rPr lang="zh-CN" altLang="en-US" sz="2000" dirty="0" smtClean="0"/>
              <a:t>执行指令的速度慢，功能部件的利用率很低。</a:t>
            </a:r>
          </a:p>
        </p:txBody>
      </p:sp>
      <p:graphicFrame>
        <p:nvGraphicFramePr>
          <p:cNvPr id="31749" name="Object 3"/>
          <p:cNvGraphicFramePr>
            <a:graphicFrameLocks/>
          </p:cNvGraphicFramePr>
          <p:nvPr/>
        </p:nvGraphicFramePr>
        <p:xfrm>
          <a:off x="1752600" y="2590800"/>
          <a:ext cx="5664200" cy="1201738"/>
        </p:xfrm>
        <a:graphic>
          <a:graphicData uri="http://schemas.openxmlformats.org/presentationml/2006/ole">
            <mc:AlternateContent xmlns:mc="http://schemas.openxmlformats.org/markup-compatibility/2006">
              <mc:Choice xmlns:v="urn:schemas-microsoft-com:vml" Requires="v">
                <p:oleObj spid="_x0000_s31911" name="公式" r:id="rId4" imgW="5664200" imgH="1201738" progId="Equation.3">
                  <p:embed/>
                </p:oleObj>
              </mc:Choice>
              <mc:Fallback>
                <p:oleObj name="公式" r:id="rId4" imgW="5664200" imgH="1201738" progId="Equation.3">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590800"/>
                        <a:ext cx="5664200"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1750" name="Group 4"/>
          <p:cNvGrpSpPr>
            <a:grpSpLocks/>
          </p:cNvGrpSpPr>
          <p:nvPr/>
        </p:nvGrpSpPr>
        <p:grpSpPr bwMode="auto">
          <a:xfrm>
            <a:off x="762000" y="5638800"/>
            <a:ext cx="7851775" cy="538163"/>
            <a:chOff x="431" y="3311"/>
            <a:chExt cx="4946" cy="339"/>
          </a:xfrm>
        </p:grpSpPr>
        <p:sp>
          <p:nvSpPr>
            <p:cNvPr id="31752" name="Rectangle 5"/>
            <p:cNvSpPr>
              <a:spLocks noChangeArrowheads="1"/>
            </p:cNvSpPr>
            <p:nvPr/>
          </p:nvSpPr>
          <p:spPr bwMode="auto">
            <a:xfrm>
              <a:off x="431" y="3311"/>
              <a:ext cx="86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取指令</a:t>
              </a:r>
              <a:r>
                <a:rPr lang="en-US" altLang="zh-CN" sz="2800">
                  <a:solidFill>
                    <a:schemeClr val="tx2"/>
                  </a:solidFill>
                  <a:latin typeface="Book Antiqua" pitchFamily="18" charset="0"/>
                  <a:ea typeface="楷体_GB2312" pitchFamily="49" charset="-122"/>
                </a:rPr>
                <a:t>k</a:t>
              </a:r>
            </a:p>
          </p:txBody>
        </p:sp>
        <p:sp>
          <p:nvSpPr>
            <p:cNvPr id="31753" name="Rectangle 6"/>
            <p:cNvSpPr>
              <a:spLocks noChangeArrowheads="1"/>
            </p:cNvSpPr>
            <p:nvPr/>
          </p:nvSpPr>
          <p:spPr bwMode="auto">
            <a:xfrm>
              <a:off x="1295" y="3311"/>
              <a:ext cx="62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分析</a:t>
              </a:r>
              <a:r>
                <a:rPr lang="en-US" altLang="zh-CN" sz="2800">
                  <a:solidFill>
                    <a:schemeClr val="tx2"/>
                  </a:solidFill>
                  <a:latin typeface="Book Antiqua" pitchFamily="18" charset="0"/>
                  <a:ea typeface="楷体_GB2312" pitchFamily="49" charset="-122"/>
                </a:rPr>
                <a:t>k</a:t>
              </a:r>
            </a:p>
          </p:txBody>
        </p:sp>
        <p:sp>
          <p:nvSpPr>
            <p:cNvPr id="31754" name="Rectangle 7"/>
            <p:cNvSpPr>
              <a:spLocks noChangeArrowheads="1"/>
            </p:cNvSpPr>
            <p:nvPr/>
          </p:nvSpPr>
          <p:spPr bwMode="auto">
            <a:xfrm>
              <a:off x="1920" y="3312"/>
              <a:ext cx="62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执行</a:t>
              </a:r>
              <a:r>
                <a:rPr lang="en-US" altLang="zh-CN" sz="2800">
                  <a:solidFill>
                    <a:schemeClr val="tx2"/>
                  </a:solidFill>
                  <a:latin typeface="Book Antiqua" pitchFamily="18" charset="0"/>
                  <a:ea typeface="楷体_GB2312" pitchFamily="49" charset="-122"/>
                </a:rPr>
                <a:t>k</a:t>
              </a:r>
            </a:p>
          </p:txBody>
        </p:sp>
        <p:sp>
          <p:nvSpPr>
            <p:cNvPr id="31755" name="Rectangle 8"/>
            <p:cNvSpPr>
              <a:spLocks noChangeArrowheads="1"/>
            </p:cNvSpPr>
            <p:nvPr/>
          </p:nvSpPr>
          <p:spPr bwMode="auto">
            <a:xfrm>
              <a:off x="2543" y="3311"/>
              <a:ext cx="110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取指令</a:t>
              </a:r>
              <a:r>
                <a:rPr lang="en-US" altLang="zh-CN" sz="2800">
                  <a:solidFill>
                    <a:schemeClr val="tx2"/>
                  </a:solidFill>
                  <a:latin typeface="Book Antiqua" pitchFamily="18" charset="0"/>
                  <a:ea typeface="楷体_GB2312" pitchFamily="49" charset="-122"/>
                </a:rPr>
                <a:t>k+1</a:t>
              </a:r>
            </a:p>
          </p:txBody>
        </p:sp>
        <p:sp>
          <p:nvSpPr>
            <p:cNvPr id="31756" name="Rectangle 9"/>
            <p:cNvSpPr>
              <a:spLocks noChangeArrowheads="1"/>
            </p:cNvSpPr>
            <p:nvPr/>
          </p:nvSpPr>
          <p:spPr bwMode="auto">
            <a:xfrm>
              <a:off x="3647" y="3311"/>
              <a:ext cx="86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分析</a:t>
              </a:r>
              <a:r>
                <a:rPr lang="en-US" altLang="zh-CN" sz="2800">
                  <a:solidFill>
                    <a:schemeClr val="tx2"/>
                  </a:solidFill>
                  <a:latin typeface="Book Antiqua" pitchFamily="18" charset="0"/>
                  <a:ea typeface="楷体_GB2312" pitchFamily="49" charset="-122"/>
                </a:rPr>
                <a:t>k+1</a:t>
              </a:r>
            </a:p>
          </p:txBody>
        </p:sp>
        <p:sp>
          <p:nvSpPr>
            <p:cNvPr id="31757" name="Rectangle 10"/>
            <p:cNvSpPr>
              <a:spLocks noChangeArrowheads="1"/>
            </p:cNvSpPr>
            <p:nvPr/>
          </p:nvSpPr>
          <p:spPr bwMode="auto">
            <a:xfrm>
              <a:off x="4511" y="3311"/>
              <a:ext cx="866" cy="33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执行</a:t>
              </a:r>
              <a:r>
                <a:rPr lang="en-US" altLang="zh-CN" sz="2800">
                  <a:solidFill>
                    <a:schemeClr val="tx2"/>
                  </a:solidFill>
                  <a:latin typeface="Book Antiqua" pitchFamily="18" charset="0"/>
                  <a:ea typeface="楷体_GB2312" pitchFamily="49" charset="-122"/>
                </a:rPr>
                <a:t>k+1</a:t>
              </a:r>
            </a:p>
          </p:txBody>
        </p:sp>
      </p:grpSp>
      <p:graphicFrame>
        <p:nvGraphicFramePr>
          <p:cNvPr id="31751" name="Object 14">
            <a:hlinkClick r:id="" action="ppaction://ole?verb=0"/>
          </p:cNvPr>
          <p:cNvGraphicFramePr>
            <a:graphicFrameLocks noChangeAspect="1"/>
          </p:cNvGraphicFramePr>
          <p:nvPr>
            <p:extLst>
              <p:ext uri="{D42A27DB-BD31-4B8C-83A1-F6EECF244321}">
                <p14:modId xmlns:p14="http://schemas.microsoft.com/office/powerpoint/2010/main" val="1086634193"/>
              </p:ext>
            </p:extLst>
          </p:nvPr>
        </p:nvGraphicFramePr>
        <p:xfrm>
          <a:off x="4486275" y="1236663"/>
          <a:ext cx="771525" cy="609600"/>
        </p:xfrm>
        <a:graphic>
          <a:graphicData uri="http://schemas.openxmlformats.org/presentationml/2006/ole">
            <mc:AlternateContent xmlns:mc="http://schemas.openxmlformats.org/markup-compatibility/2006">
              <mc:Choice xmlns:v="urn:schemas-microsoft-com:vml" Requires="v">
                <p:oleObj spid="_x0000_s31912" name="包装程序外壳对象" showAsIcon="1" r:id="rId6" imgW="825840" imgH="711360" progId="Package">
                  <p:embed/>
                </p:oleObj>
              </mc:Choice>
              <mc:Fallback>
                <p:oleObj name="包装程序外壳对象" showAsIcon="1" r:id="rId6" imgW="825840" imgH="711360" progId="Package">
                  <p:embed/>
                  <p:pic>
                    <p:nvPicPr>
                      <p:cNvPr id="0" name="Object 14"/>
                      <p:cNvPicPr>
                        <a:picLocks noChangeAspect="1" noChangeArrowheads="1"/>
                      </p:cNvPicPr>
                      <p:nvPr/>
                    </p:nvPicPr>
                    <p:blipFill>
                      <a:blip r:embed="rId7"/>
                      <a:srcRect/>
                      <a:stretch>
                        <a:fillRect/>
                      </a:stretch>
                    </p:blipFill>
                    <p:spPr bwMode="auto">
                      <a:xfrm>
                        <a:off x="4486275" y="1236663"/>
                        <a:ext cx="77152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762"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489" y="1196752"/>
            <a:ext cx="3677022"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A24CB965-14EF-4F32-AD25-8DC149276E26}" type="datetime1">
              <a:rPr lang="zh-CN" altLang="en-US" smtClean="0"/>
              <a:t>2021/11/7</a:t>
            </a:fld>
            <a:endParaRPr lang="en-US" altLang="zh-CN"/>
          </a:p>
        </p:txBody>
      </p:sp>
      <p:sp>
        <p:nvSpPr>
          <p:cNvPr id="4" name="灯片编号占位符 3"/>
          <p:cNvSpPr>
            <a:spLocks noGrp="1"/>
          </p:cNvSpPr>
          <p:nvPr>
            <p:ph type="sldNum" sz="quarter" idx="12"/>
          </p:nvPr>
        </p:nvSpPr>
        <p:spPr/>
        <p:txBody>
          <a:bodyPr/>
          <a:lstStyle/>
          <a:p>
            <a:pPr>
              <a:defRPr/>
            </a:pPr>
            <a:r>
              <a:rPr lang="en-US" altLang="zh-CN" smtClean="0"/>
              <a:t>Lecture 05- </a:t>
            </a:r>
            <a:fld id="{32E2DC9A-0041-44CB-92B0-3D8F8CFAD24A}" type="slidenum">
              <a:rPr lang="en-US" altLang="zh-CN" smtClean="0"/>
              <a:pPr>
                <a:defRPr/>
              </a:pPr>
              <a:t>9</a:t>
            </a:fld>
            <a:endParaRPr lang="en-US" altLang="zh-CN" dirty="0"/>
          </a:p>
        </p:txBody>
      </p:sp>
    </p:spTree>
  </p:cSld>
  <p:clrMapOvr>
    <a:masterClrMapping/>
  </p:clrMapOvr>
  <p:transition spd="med">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Grp="1" noChangeArrowheads="1"/>
          </p:cNvSpPr>
          <p:nvPr>
            <p:ph type="title"/>
          </p:nvPr>
        </p:nvSpPr>
        <p:spPr/>
        <p:txBody>
          <a:bodyPr/>
          <a:lstStyle/>
          <a:p>
            <a:r>
              <a:rPr lang="zh-CN" altLang="en-US" dirty="0"/>
              <a:t>处理中断4种可能的办法</a:t>
            </a:r>
            <a:endParaRPr lang="zh-CN" altLang="en-US" dirty="0" smtClean="0"/>
          </a:p>
        </p:txBody>
      </p:sp>
      <p:sp>
        <p:nvSpPr>
          <p:cNvPr id="101381" name="Rectangle 3"/>
          <p:cNvSpPr>
            <a:spLocks noGrp="1" noChangeArrowheads="1"/>
          </p:cNvSpPr>
          <p:nvPr>
            <p:ph type="body" idx="1"/>
          </p:nvPr>
        </p:nvSpPr>
        <p:spPr/>
        <p:txBody>
          <a:bodyPr>
            <a:normAutofit fontScale="55000" lnSpcReduction="20000"/>
          </a:bodyPr>
          <a:lstStyle/>
          <a:p>
            <a:pPr>
              <a:lnSpc>
                <a:spcPct val="120000"/>
              </a:lnSpc>
            </a:pPr>
            <a:r>
              <a:rPr lang="zh-CN" altLang="en-US" dirty="0" smtClean="0"/>
              <a:t>方法</a:t>
            </a:r>
            <a:r>
              <a:rPr lang="en-US" altLang="zh-CN" dirty="0" smtClean="0"/>
              <a:t>3</a:t>
            </a:r>
            <a:r>
              <a:rPr lang="zh-CN" altLang="en-US" dirty="0" smtClean="0"/>
              <a:t>：</a:t>
            </a:r>
            <a:r>
              <a:rPr lang="zh-CN" altLang="en-US" dirty="0"/>
              <a:t>以</a:t>
            </a:r>
            <a:r>
              <a:rPr lang="zh-CN" altLang="en-US" dirty="0" smtClean="0"/>
              <a:t>非精确方式处理，用软件来修正</a:t>
            </a:r>
          </a:p>
          <a:p>
            <a:pPr lvl="1">
              <a:lnSpc>
                <a:spcPct val="120000"/>
              </a:lnSpc>
            </a:pPr>
            <a:r>
              <a:rPr lang="zh-CN" altLang="en-US" dirty="0" smtClean="0"/>
              <a:t>为软件修正保存足够的状态</a:t>
            </a:r>
          </a:p>
          <a:p>
            <a:pPr lvl="1">
              <a:lnSpc>
                <a:spcPct val="120000"/>
              </a:lnSpc>
            </a:pPr>
            <a:r>
              <a:rPr lang="zh-CN" altLang="en-US" dirty="0" smtClean="0"/>
              <a:t>让软件仿真尚未执行完的指令的执行</a:t>
            </a:r>
          </a:p>
          <a:p>
            <a:pPr lvl="1">
              <a:lnSpc>
                <a:spcPct val="120000"/>
              </a:lnSpc>
            </a:pPr>
            <a:r>
              <a:rPr lang="zh-CN" altLang="en-US" dirty="0" smtClean="0"/>
              <a:t>例如</a:t>
            </a:r>
          </a:p>
          <a:p>
            <a:pPr lvl="2">
              <a:lnSpc>
                <a:spcPct val="120000"/>
              </a:lnSpc>
            </a:pPr>
            <a:r>
              <a:rPr lang="en-US" altLang="zh-CN" dirty="0" smtClean="0"/>
              <a:t>Instruction 1 – A </a:t>
            </a:r>
            <a:r>
              <a:rPr lang="zh-CN" altLang="en-US" dirty="0" smtClean="0"/>
              <a:t>执行时间较长，引起中断的指令</a:t>
            </a:r>
          </a:p>
          <a:p>
            <a:pPr lvl="2">
              <a:lnSpc>
                <a:spcPct val="120000"/>
              </a:lnSpc>
            </a:pPr>
            <a:r>
              <a:rPr lang="en-US" altLang="zh-CN" dirty="0" smtClean="0"/>
              <a:t>Instruction 2, instruction 3, ….instruction n-1 </a:t>
            </a:r>
            <a:r>
              <a:rPr lang="zh-CN" altLang="en-US" dirty="0" smtClean="0"/>
              <a:t>未执行完的指令</a:t>
            </a:r>
          </a:p>
          <a:p>
            <a:pPr lvl="2">
              <a:lnSpc>
                <a:spcPct val="120000"/>
              </a:lnSpc>
            </a:pPr>
            <a:r>
              <a:rPr lang="en-US" altLang="zh-CN" dirty="0" smtClean="0"/>
              <a:t>Instruction n    </a:t>
            </a:r>
            <a:r>
              <a:rPr lang="zh-CN" altLang="en-US" dirty="0" smtClean="0"/>
              <a:t>已执行完的指令</a:t>
            </a:r>
          </a:p>
          <a:p>
            <a:pPr lvl="2">
              <a:lnSpc>
                <a:spcPct val="120000"/>
              </a:lnSpc>
            </a:pPr>
            <a:r>
              <a:rPr lang="zh-CN" altLang="en-US" dirty="0" smtClean="0"/>
              <a:t>由于第</a:t>
            </a:r>
            <a:r>
              <a:rPr lang="en-US" altLang="zh-CN" dirty="0" smtClean="0"/>
              <a:t>n</a:t>
            </a:r>
            <a:r>
              <a:rPr lang="zh-CN" altLang="en-US" dirty="0" smtClean="0"/>
              <a:t>条指令已执行完，希望中断返回后从第</a:t>
            </a:r>
            <a:r>
              <a:rPr lang="en-US" altLang="zh-CN" dirty="0" smtClean="0"/>
              <a:t>n+1</a:t>
            </a:r>
            <a:r>
              <a:rPr lang="zh-CN" altLang="en-US" dirty="0" smtClean="0"/>
              <a:t>条指令开始执行，如果我们保存所有的流水线的</a:t>
            </a:r>
            <a:r>
              <a:rPr lang="en-US" altLang="zh-CN" dirty="0" smtClean="0"/>
              <a:t>PC</a:t>
            </a:r>
            <a:r>
              <a:rPr lang="zh-CN" altLang="en-US" dirty="0" smtClean="0"/>
              <a:t>值，那么软件可以仿真</a:t>
            </a:r>
            <a:r>
              <a:rPr lang="en-US" altLang="zh-CN" dirty="0" smtClean="0"/>
              <a:t>Instruction1 </a:t>
            </a:r>
            <a:r>
              <a:rPr lang="zh-CN" altLang="en-US" dirty="0" smtClean="0"/>
              <a:t>到</a:t>
            </a:r>
            <a:r>
              <a:rPr lang="en-US" altLang="zh-CN" dirty="0" smtClean="0"/>
              <a:t>Instruction n-1 </a:t>
            </a:r>
            <a:r>
              <a:rPr lang="zh-CN" altLang="en-US" dirty="0" smtClean="0"/>
              <a:t>的执行</a:t>
            </a:r>
            <a:endParaRPr lang="en-US" altLang="zh-CN" dirty="0" smtClean="0"/>
          </a:p>
          <a:p>
            <a:pPr>
              <a:lnSpc>
                <a:spcPct val="120000"/>
              </a:lnSpc>
            </a:pPr>
            <a:r>
              <a:rPr lang="zh-CN" altLang="en-US" dirty="0" smtClean="0"/>
              <a:t>方法</a:t>
            </a:r>
            <a:r>
              <a:rPr lang="en-US" altLang="zh-CN" dirty="0"/>
              <a:t>4</a:t>
            </a:r>
            <a:r>
              <a:rPr lang="zh-CN" altLang="en-US" dirty="0" smtClean="0"/>
              <a:t>：</a:t>
            </a:r>
            <a:r>
              <a:rPr lang="zh-CN" altLang="en-US" dirty="0"/>
              <a:t>暂停</a:t>
            </a:r>
            <a:r>
              <a:rPr lang="zh-CN" altLang="en-US" dirty="0" smtClean="0"/>
              <a:t>发射，直到确定先前的指令都可无异常的完成，再发射下面的指令。</a:t>
            </a:r>
          </a:p>
          <a:p>
            <a:pPr lvl="1">
              <a:lnSpc>
                <a:spcPct val="120000"/>
              </a:lnSpc>
            </a:pPr>
            <a:r>
              <a:rPr lang="zh-CN" altLang="en-US" dirty="0" smtClean="0"/>
              <a:t>在</a:t>
            </a:r>
            <a:r>
              <a:rPr lang="en-US" altLang="zh-CN" dirty="0" smtClean="0"/>
              <a:t>EX</a:t>
            </a:r>
            <a:r>
              <a:rPr lang="zh-CN" altLang="en-US" dirty="0" smtClean="0"/>
              <a:t>段的前期确认（</a:t>
            </a:r>
            <a:r>
              <a:rPr lang="en-US" altLang="zh-CN" dirty="0" smtClean="0"/>
              <a:t>MIPS</a:t>
            </a:r>
            <a:r>
              <a:rPr lang="zh-CN" altLang="en-US" dirty="0" smtClean="0"/>
              <a:t>流水线在前三个周期中）</a:t>
            </a:r>
            <a:endParaRPr lang="en-US" altLang="zh-CN" dirty="0" smtClean="0"/>
          </a:p>
          <a:p>
            <a:pPr lvl="1">
              <a:lnSpc>
                <a:spcPct val="120000"/>
              </a:lnSpc>
            </a:pPr>
            <a:r>
              <a:rPr lang="en-US" altLang="zh-CN" dirty="0" smtClean="0"/>
              <a:t>MIPS R2K to R4K </a:t>
            </a:r>
            <a:r>
              <a:rPr lang="zh-CN" altLang="en-US" dirty="0" smtClean="0"/>
              <a:t>以及</a:t>
            </a:r>
            <a:r>
              <a:rPr lang="en-US" altLang="zh-CN" dirty="0" smtClean="0"/>
              <a:t>Pentium</a:t>
            </a:r>
            <a:r>
              <a:rPr lang="zh-CN" altLang="en-US" dirty="0" smtClean="0"/>
              <a:t>使用这种方法</a:t>
            </a:r>
          </a:p>
        </p:txBody>
      </p:sp>
      <p:sp>
        <p:nvSpPr>
          <p:cNvPr id="2" name="日期占位符 1"/>
          <p:cNvSpPr>
            <a:spLocks noGrp="1"/>
          </p:cNvSpPr>
          <p:nvPr>
            <p:ph type="dt" sz="half" idx="10"/>
          </p:nvPr>
        </p:nvSpPr>
        <p:spPr/>
        <p:txBody>
          <a:bodyPr/>
          <a:lstStyle/>
          <a:p>
            <a:fld id="{38D315D8-CD9D-4AD7-AF04-E7BF191E0F88}" type="datetime1">
              <a:rPr lang="zh-CN" altLang="en-US" smtClean="0"/>
              <a:t>2021/11/7</a:t>
            </a:fld>
            <a:endParaRPr lang="zh-CN" altLang="en-US"/>
          </a:p>
        </p:txBody>
      </p:sp>
      <p:sp>
        <p:nvSpPr>
          <p:cNvPr id="3" name="页脚占位符 2"/>
          <p:cNvSpPr>
            <a:spLocks noGrp="1"/>
          </p:cNvSpPr>
          <p:nvPr>
            <p:ph type="ftr" sz="quarter" idx="11"/>
          </p:nvPr>
        </p:nvSpPr>
        <p:spPr/>
        <p:txBody>
          <a:bodyPr/>
          <a:lstStyle/>
          <a:p>
            <a:pPr>
              <a:defRPr/>
            </a:pPr>
            <a:r>
              <a:rPr lang="zh-CN" altLang="en-US" smtClean="0"/>
              <a:t>余腊生   版权所有，违者必究</a:t>
            </a:r>
            <a:endParaRPr lang="zh-CN" altLang="en-US"/>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90</a:t>
            </a:fld>
            <a:endParaRPr lang="en-US" altLang="zh-CN" dirty="0"/>
          </a:p>
        </p:txBody>
      </p:sp>
    </p:spTree>
    <p:extLst>
      <p:ext uri="{BB962C8B-B14F-4D97-AF65-F5344CB8AC3E}">
        <p14:creationId xmlns:p14="http://schemas.microsoft.com/office/powerpoint/2010/main" val="22770012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43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A84913F-4C2F-4AE4-9414-5E664813668C}" type="datetime1">
              <a:rPr lang="zh-CN" altLang="en-US" sz="1400" smtClean="0"/>
              <a:t>2021/11/7</a:t>
            </a:fld>
            <a:endParaRPr lang="en-US" altLang="zh-CN" sz="1400" smtClean="0"/>
          </a:p>
        </p:txBody>
      </p:sp>
      <p:sp>
        <p:nvSpPr>
          <p:cNvPr id="14438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44389" name="Rectangle 2"/>
          <p:cNvSpPr>
            <a:spLocks noGrp="1" noChangeArrowheads="1"/>
          </p:cNvSpPr>
          <p:nvPr>
            <p:ph type="title"/>
          </p:nvPr>
        </p:nvSpPr>
        <p:spPr>
          <a:xfrm>
            <a:off x="557213" y="0"/>
            <a:ext cx="7748587" cy="838200"/>
          </a:xfrm>
        </p:spPr>
        <p:txBody>
          <a:bodyPr/>
          <a:lstStyle/>
          <a:p>
            <a:pPr eaLnBrk="1" hangingPunct="1"/>
            <a:r>
              <a:rPr lang="en-US" altLang="zh-TW" sz="3600" smtClean="0">
                <a:ea typeface="PMingLiU" pitchFamily="18" charset="-120"/>
              </a:rPr>
              <a:t>Precise Interrupts/Exceptions</a:t>
            </a:r>
          </a:p>
        </p:txBody>
      </p:sp>
      <p:sp>
        <p:nvSpPr>
          <p:cNvPr id="1415171" name="Rectangle 3"/>
          <p:cNvSpPr>
            <a:spLocks noGrp="1" noChangeArrowheads="1"/>
          </p:cNvSpPr>
          <p:nvPr>
            <p:ph type="body" idx="1"/>
          </p:nvPr>
        </p:nvSpPr>
        <p:spPr>
          <a:xfrm>
            <a:off x="228600" y="762000"/>
            <a:ext cx="8686800" cy="4114800"/>
          </a:xfrm>
        </p:spPr>
        <p:txBody>
          <a:bodyPr/>
          <a:lstStyle/>
          <a:p>
            <a:pPr marL="285750" indent="-285750" eaLnBrk="1" hangingPunct="1"/>
            <a:r>
              <a:rPr lang="en-US" altLang="zh-TW" sz="2400" smtClean="0">
                <a:ea typeface="PMingLiU" pitchFamily="18" charset="-120"/>
              </a:rPr>
              <a:t>An interrupt or exception is considered </a:t>
            </a:r>
            <a:r>
              <a:rPr lang="en-US" altLang="zh-TW" sz="2400" i="1" smtClean="0">
                <a:ea typeface="PMingLiU" pitchFamily="18" charset="-120"/>
              </a:rPr>
              <a:t>precise </a:t>
            </a:r>
            <a:r>
              <a:rPr lang="en-US" altLang="zh-TW" sz="2400" smtClean="0">
                <a:ea typeface="PMingLiU" pitchFamily="18" charset="-120"/>
              </a:rPr>
              <a:t>if there is a single instruction (or interrupt point) for which:</a:t>
            </a:r>
          </a:p>
          <a:p>
            <a:pPr marL="685800" lvl="1" indent="-228600" eaLnBrk="1" hangingPunct="1"/>
            <a:r>
              <a:rPr lang="en-US" altLang="zh-TW" sz="2400" smtClean="0">
                <a:ea typeface="PMingLiU" pitchFamily="18" charset="-120"/>
              </a:rPr>
              <a:t>All instructions before that have committed their state</a:t>
            </a:r>
          </a:p>
          <a:p>
            <a:pPr marL="685800" lvl="1" indent="-228600" eaLnBrk="1" hangingPunct="1"/>
            <a:r>
              <a:rPr lang="en-US" altLang="zh-TW" sz="2400" smtClean="0">
                <a:ea typeface="PMingLiU" pitchFamily="18" charset="-120"/>
              </a:rPr>
              <a:t>No following instructions (including the interrupting instruction) have modified any state.</a:t>
            </a:r>
          </a:p>
          <a:p>
            <a:pPr marL="285750" indent="-285750" eaLnBrk="1" hangingPunct="1"/>
            <a:r>
              <a:rPr lang="en-US" altLang="zh-TW" sz="2400" smtClean="0">
                <a:ea typeface="PMingLiU" pitchFamily="18" charset="-120"/>
              </a:rPr>
              <a:t>This means, that you can restart execution at the interrupt point and </a:t>
            </a:r>
            <a:r>
              <a:rPr lang="en-US" altLang="zh-TW" sz="2400" smtClean="0">
                <a:latin typeface="Arial" charset="0"/>
                <a:ea typeface="PMingLiU" pitchFamily="18" charset="-120"/>
              </a:rPr>
              <a:t>“</a:t>
            </a:r>
            <a:r>
              <a:rPr lang="en-US" altLang="zh-TW" sz="2400" smtClean="0">
                <a:ea typeface="PMingLiU" pitchFamily="18" charset="-120"/>
              </a:rPr>
              <a:t>get the right answer</a:t>
            </a:r>
            <a:r>
              <a:rPr lang="en-US" altLang="zh-TW" sz="2400" smtClean="0">
                <a:latin typeface="Arial" charset="0"/>
                <a:ea typeface="PMingLiU" pitchFamily="18" charset="-120"/>
              </a:rPr>
              <a:t>”</a:t>
            </a:r>
            <a:endParaRPr lang="en-US" altLang="zh-TW" sz="2400" smtClean="0">
              <a:ea typeface="PMingLiU" pitchFamily="18" charset="-120"/>
            </a:endParaRPr>
          </a:p>
          <a:p>
            <a:pPr marL="685800" lvl="1" indent="-228600" eaLnBrk="1" hangingPunct="1"/>
            <a:r>
              <a:rPr lang="en-US" altLang="zh-TW" sz="2400" smtClean="0">
                <a:ea typeface="PMingLiU" pitchFamily="18" charset="-120"/>
              </a:rPr>
              <a:t>Implicit in our previous example of a device interrupt:</a:t>
            </a:r>
          </a:p>
          <a:p>
            <a:pPr lvl="2" eaLnBrk="1" hangingPunct="1"/>
            <a:r>
              <a:rPr lang="en-US" altLang="zh-TW" sz="2000" smtClean="0">
                <a:ea typeface="PMingLiU" pitchFamily="18" charset="-120"/>
              </a:rPr>
              <a:t>Interrupt point is at first </a:t>
            </a:r>
            <a:r>
              <a:rPr lang="en-US" altLang="zh-TW" sz="2000" smtClean="0">
                <a:solidFill>
                  <a:schemeClr val="hlink"/>
                </a:solidFill>
                <a:ea typeface="PMingLiU" pitchFamily="18" charset="-120"/>
              </a:rPr>
              <a:t>lw</a:t>
            </a:r>
            <a:r>
              <a:rPr lang="en-US" altLang="zh-TW" sz="2000" smtClean="0">
                <a:ea typeface="PMingLiU" pitchFamily="18" charset="-120"/>
              </a:rPr>
              <a:t> instruction</a:t>
            </a:r>
            <a:endParaRPr lang="en-US" altLang="zh-TW" sz="1800" smtClean="0">
              <a:ea typeface="PMingLiU" pitchFamily="18" charset="-120"/>
            </a:endParaRPr>
          </a:p>
        </p:txBody>
      </p:sp>
      <p:grpSp>
        <p:nvGrpSpPr>
          <p:cNvPr id="2" name="Group 4"/>
          <p:cNvGrpSpPr>
            <a:grpSpLocks/>
          </p:cNvGrpSpPr>
          <p:nvPr/>
        </p:nvGrpSpPr>
        <p:grpSpPr bwMode="auto">
          <a:xfrm>
            <a:off x="1922463" y="4625975"/>
            <a:ext cx="5108575" cy="1968500"/>
            <a:chOff x="1218" y="2792"/>
            <a:chExt cx="3218" cy="1240"/>
          </a:xfrm>
        </p:grpSpPr>
        <p:sp>
          <p:nvSpPr>
            <p:cNvPr id="144392" name="Text Box 5"/>
            <p:cNvSpPr txBox="1">
              <a:spLocks noChangeArrowheads="1"/>
            </p:cNvSpPr>
            <p:nvPr/>
          </p:nvSpPr>
          <p:spPr bwMode="auto">
            <a:xfrm>
              <a:off x="1618" y="3071"/>
              <a:ext cx="1525" cy="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lnSpc>
                  <a:spcPct val="50000"/>
                </a:lnSpc>
              </a:pPr>
              <a:r>
                <a:rPr kumimoji="0" lang="zh-TW" altLang="en-US" sz="900" b="1" dirty="0">
                  <a:latin typeface="Courier New" pitchFamily="49" charset="0"/>
                  <a:ea typeface="PMingLiU" pitchFamily="18" charset="-120"/>
                  <a:sym typeface="Symbol" pitchFamily="18" charset="2"/>
                </a:rPr>
                <a:t></a:t>
              </a:r>
              <a:endParaRPr kumimoji="0" lang="zh-TW" altLang="en-US" sz="900" b="1" dirty="0">
                <a:latin typeface="Courier New" pitchFamily="49" charset="0"/>
                <a:ea typeface="PMingLiU" pitchFamily="18" charset="-120"/>
              </a:endParaRPr>
            </a:p>
            <a:p>
              <a:r>
                <a:rPr kumimoji="0" lang="en-US" altLang="zh-TW" sz="900" b="1" dirty="0">
                  <a:latin typeface="Courier New" pitchFamily="49" charset="0"/>
                  <a:ea typeface="PMingLiU" pitchFamily="18" charset="-120"/>
                </a:rPr>
                <a:t>add 	r1,r2,r3</a:t>
              </a:r>
            </a:p>
            <a:p>
              <a:r>
                <a:rPr kumimoji="0" lang="en-US" altLang="zh-TW" sz="900" b="1" dirty="0" err="1">
                  <a:latin typeface="Courier New" pitchFamily="49" charset="0"/>
                  <a:ea typeface="PMingLiU" pitchFamily="18" charset="-120"/>
                </a:rPr>
                <a:t>subi</a:t>
              </a:r>
              <a:r>
                <a:rPr kumimoji="0" lang="en-US" altLang="zh-TW" sz="900" b="1" dirty="0">
                  <a:latin typeface="Courier New" pitchFamily="49" charset="0"/>
                  <a:ea typeface="PMingLiU" pitchFamily="18" charset="-120"/>
                </a:rPr>
                <a:t> 	r4,r1,#4</a:t>
              </a:r>
            </a:p>
            <a:p>
              <a:r>
                <a:rPr kumimoji="0" lang="en-US" altLang="zh-TW" sz="900" b="1" dirty="0" err="1">
                  <a:latin typeface="Courier New" pitchFamily="49" charset="0"/>
                  <a:ea typeface="PMingLiU" pitchFamily="18" charset="-120"/>
                </a:rPr>
                <a:t>slli</a:t>
              </a:r>
              <a:r>
                <a:rPr kumimoji="0" lang="en-US" altLang="zh-TW" sz="900" b="1" dirty="0">
                  <a:latin typeface="Courier New" pitchFamily="49" charset="0"/>
                  <a:ea typeface="PMingLiU" pitchFamily="18" charset="-120"/>
                </a:rPr>
                <a:t> 	r4,r4,#2</a:t>
              </a:r>
            </a:p>
            <a:p>
              <a:pPr>
                <a:lnSpc>
                  <a:spcPct val="150000"/>
                </a:lnSpc>
              </a:pPr>
              <a:endParaRPr kumimoji="0" lang="en-US" altLang="zh-TW" sz="900" b="1" dirty="0">
                <a:solidFill>
                  <a:schemeClr val="hlink"/>
                </a:solidFill>
                <a:latin typeface="Courier New" pitchFamily="49" charset="0"/>
                <a:ea typeface="PMingLiU" pitchFamily="18" charset="-120"/>
              </a:endParaRPr>
            </a:p>
            <a:p>
              <a:pPr>
                <a:lnSpc>
                  <a:spcPct val="150000"/>
                </a:lnSpc>
              </a:pPr>
              <a:r>
                <a:rPr kumimoji="0" lang="en-US" altLang="zh-TW" sz="900" b="1" dirty="0" err="1">
                  <a:solidFill>
                    <a:srgbClr val="00B0F0"/>
                  </a:solidFill>
                  <a:latin typeface="Courier New" pitchFamily="49" charset="0"/>
                  <a:ea typeface="PMingLiU" pitchFamily="18" charset="-120"/>
                </a:rPr>
                <a:t>lw</a:t>
              </a:r>
              <a:r>
                <a:rPr kumimoji="0" lang="en-US" altLang="zh-TW" sz="900" b="1" dirty="0">
                  <a:solidFill>
                    <a:srgbClr val="00B0F0"/>
                  </a:solidFill>
                  <a:latin typeface="Courier New" pitchFamily="49" charset="0"/>
                  <a:ea typeface="PMingLiU" pitchFamily="18" charset="-120"/>
                </a:rPr>
                <a:t>	r2,0(r4)</a:t>
              </a:r>
            </a:p>
            <a:p>
              <a:r>
                <a:rPr kumimoji="0" lang="en-US" altLang="zh-TW" sz="900" b="1" dirty="0" err="1">
                  <a:latin typeface="Courier New" pitchFamily="49" charset="0"/>
                  <a:ea typeface="PMingLiU" pitchFamily="18" charset="-120"/>
                </a:rPr>
                <a:t>lw</a:t>
              </a:r>
              <a:r>
                <a:rPr kumimoji="0" lang="en-US" altLang="zh-TW" sz="900" b="1" dirty="0">
                  <a:latin typeface="Courier New" pitchFamily="49" charset="0"/>
                  <a:ea typeface="PMingLiU" pitchFamily="18" charset="-120"/>
                </a:rPr>
                <a:t>	r3,4(r4)</a:t>
              </a:r>
            </a:p>
            <a:p>
              <a:r>
                <a:rPr kumimoji="0" lang="en-US" altLang="zh-TW" sz="900" b="1" dirty="0">
                  <a:latin typeface="Courier New" pitchFamily="49" charset="0"/>
                  <a:ea typeface="PMingLiU" pitchFamily="18" charset="-120"/>
                </a:rPr>
                <a:t>add	r2,r2,r3</a:t>
              </a:r>
            </a:p>
            <a:p>
              <a:r>
                <a:rPr kumimoji="0" lang="en-US" altLang="zh-TW" sz="900" b="1" dirty="0" err="1">
                  <a:latin typeface="Courier New" pitchFamily="49" charset="0"/>
                  <a:ea typeface="PMingLiU" pitchFamily="18" charset="-120"/>
                </a:rPr>
                <a:t>sw</a:t>
              </a:r>
              <a:r>
                <a:rPr kumimoji="0" lang="en-US" altLang="zh-TW" sz="900" b="1" dirty="0">
                  <a:latin typeface="Courier New" pitchFamily="49" charset="0"/>
                  <a:ea typeface="PMingLiU" pitchFamily="18" charset="-120"/>
                </a:rPr>
                <a:t>	8(r4),r2</a:t>
              </a:r>
            </a:p>
            <a:p>
              <a:pPr algn="ctr">
                <a:lnSpc>
                  <a:spcPct val="50000"/>
                </a:lnSpc>
              </a:pPr>
              <a:r>
                <a:rPr kumimoji="0" lang="en-US" altLang="zh-TW" sz="900" b="1" dirty="0">
                  <a:latin typeface="Courier New" pitchFamily="49" charset="0"/>
                  <a:ea typeface="PMingLiU" pitchFamily="18" charset="-120"/>
                  <a:sym typeface="Symbol" pitchFamily="18" charset="2"/>
                </a:rPr>
                <a:t></a:t>
              </a:r>
              <a:endParaRPr kumimoji="0" lang="en-US" altLang="zh-TW" sz="900" b="1" dirty="0">
                <a:latin typeface="Courier New" pitchFamily="49" charset="0"/>
                <a:ea typeface="PMingLiU" pitchFamily="18" charset="-120"/>
              </a:endParaRPr>
            </a:p>
          </p:txBody>
        </p:sp>
        <p:sp>
          <p:nvSpPr>
            <p:cNvPr id="144393" name="AutoShape 6"/>
            <p:cNvSpPr>
              <a:spLocks noChangeArrowheads="1"/>
            </p:cNvSpPr>
            <p:nvPr/>
          </p:nvSpPr>
          <p:spPr bwMode="auto">
            <a:xfrm>
              <a:off x="1375" y="3269"/>
              <a:ext cx="289" cy="360"/>
            </a:xfrm>
            <a:prstGeom prst="rightArrow">
              <a:avLst>
                <a:gd name="adj1" fmla="val 37500"/>
                <a:gd name="adj2" fmla="val 59333"/>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144394" name="Text Box 7"/>
            <p:cNvSpPr txBox="1">
              <a:spLocks noChangeArrowheads="1"/>
            </p:cNvSpPr>
            <p:nvPr/>
          </p:nvSpPr>
          <p:spPr bwMode="auto">
            <a:xfrm rot="-5400000">
              <a:off x="876" y="3350"/>
              <a:ext cx="83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TW" sz="1000" b="1">
                  <a:solidFill>
                    <a:srgbClr val="00B0F0"/>
                  </a:solidFill>
                  <a:latin typeface="Comic Sans MS" pitchFamily="66" charset="0"/>
                  <a:ea typeface="PMingLiU" pitchFamily="18" charset="-120"/>
                </a:rPr>
                <a:t>External</a:t>
              </a:r>
              <a:r>
                <a:rPr kumimoji="0" lang="en-US" altLang="zh-TW" sz="800" b="1">
                  <a:solidFill>
                    <a:srgbClr val="00B0F0"/>
                  </a:solidFill>
                  <a:latin typeface="Comic Sans MS" pitchFamily="66" charset="0"/>
                  <a:ea typeface="PMingLiU" pitchFamily="18" charset="-120"/>
                </a:rPr>
                <a:t> </a:t>
              </a:r>
              <a:r>
                <a:rPr kumimoji="0" lang="en-US" altLang="zh-TW" sz="1000" b="1">
                  <a:solidFill>
                    <a:srgbClr val="00B0F0"/>
                  </a:solidFill>
                  <a:latin typeface="Comic Sans MS" pitchFamily="66" charset="0"/>
                  <a:ea typeface="PMingLiU" pitchFamily="18" charset="-120"/>
                </a:rPr>
                <a:t>Interrupt</a:t>
              </a:r>
              <a:endParaRPr kumimoji="0" lang="en-US" altLang="zh-TW" sz="800" b="1">
                <a:solidFill>
                  <a:srgbClr val="00B0F0"/>
                </a:solidFill>
                <a:latin typeface="Comic Sans MS" pitchFamily="66" charset="0"/>
                <a:ea typeface="PMingLiU" pitchFamily="18" charset="-120"/>
              </a:endParaRPr>
            </a:p>
          </p:txBody>
        </p:sp>
        <p:grpSp>
          <p:nvGrpSpPr>
            <p:cNvPr id="144395" name="Group 8"/>
            <p:cNvGrpSpPr>
              <a:grpSpLocks/>
            </p:cNvGrpSpPr>
            <p:nvPr/>
          </p:nvGrpSpPr>
          <p:grpSpPr bwMode="auto">
            <a:xfrm rot="517731">
              <a:off x="2577" y="2792"/>
              <a:ext cx="1491" cy="384"/>
              <a:chOff x="3645" y="2425"/>
              <a:chExt cx="1414" cy="538"/>
            </a:xfrm>
          </p:grpSpPr>
          <p:sp>
            <p:nvSpPr>
              <p:cNvPr id="144401" name="Line 9"/>
              <p:cNvSpPr>
                <a:spLocks noChangeShapeType="1"/>
              </p:cNvSpPr>
              <p:nvPr/>
            </p:nvSpPr>
            <p:spPr bwMode="auto">
              <a:xfrm rot="-2286349">
                <a:off x="3645" y="2752"/>
                <a:ext cx="1414" cy="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402" name="Text Box 10"/>
              <p:cNvSpPr txBox="1">
                <a:spLocks noChangeArrowheads="1"/>
              </p:cNvSpPr>
              <p:nvPr/>
            </p:nvSpPr>
            <p:spPr bwMode="auto">
              <a:xfrm rot="-2286349">
                <a:off x="3894" y="2425"/>
                <a:ext cx="786"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TW" sz="1000">
                    <a:solidFill>
                      <a:srgbClr val="00B0F0"/>
                    </a:solidFill>
                    <a:latin typeface="Comic Sans MS" pitchFamily="66" charset="0"/>
                    <a:ea typeface="PMingLiU" pitchFamily="18" charset="-120"/>
                  </a:rPr>
                  <a:t>PC saved</a:t>
                </a:r>
              </a:p>
              <a:p>
                <a:pPr algn="ctr"/>
                <a:r>
                  <a:rPr kumimoji="0" lang="en-US" altLang="zh-TW" sz="1000">
                    <a:solidFill>
                      <a:srgbClr val="00B0F0"/>
                    </a:solidFill>
                    <a:latin typeface="Comic Sans MS" pitchFamily="66" charset="0"/>
                    <a:ea typeface="PMingLiU" pitchFamily="18" charset="-120"/>
                  </a:rPr>
                  <a:t>Disable </a:t>
                </a:r>
                <a:r>
                  <a:rPr kumimoji="0" lang="en-US" altLang="zh-TW" sz="1200">
                    <a:solidFill>
                      <a:srgbClr val="00B0F0"/>
                    </a:solidFill>
                    <a:latin typeface="Comic Sans MS" pitchFamily="66" charset="0"/>
                    <a:ea typeface="PMingLiU" pitchFamily="18" charset="-120"/>
                  </a:rPr>
                  <a:t>All Ints</a:t>
                </a:r>
              </a:p>
              <a:p>
                <a:pPr algn="ctr"/>
                <a:r>
                  <a:rPr kumimoji="0" lang="en-US" altLang="zh-TW" sz="1200">
                    <a:solidFill>
                      <a:srgbClr val="00B0F0"/>
                    </a:solidFill>
                    <a:latin typeface="Comic Sans MS" pitchFamily="66" charset="0"/>
                    <a:ea typeface="PMingLiU" pitchFamily="18" charset="-120"/>
                  </a:rPr>
                  <a:t>Supervisor</a:t>
                </a:r>
                <a:r>
                  <a:rPr kumimoji="0" lang="en-US" altLang="zh-TW" sz="1000">
                    <a:solidFill>
                      <a:srgbClr val="00B0F0"/>
                    </a:solidFill>
                    <a:latin typeface="Comic Sans MS" pitchFamily="66" charset="0"/>
                    <a:ea typeface="PMingLiU" pitchFamily="18" charset="-120"/>
                  </a:rPr>
                  <a:t> Mode</a:t>
                </a:r>
              </a:p>
            </p:txBody>
          </p:sp>
        </p:grpSp>
        <p:grpSp>
          <p:nvGrpSpPr>
            <p:cNvPr id="144396" name="Group 11"/>
            <p:cNvGrpSpPr>
              <a:grpSpLocks/>
            </p:cNvGrpSpPr>
            <p:nvPr/>
          </p:nvGrpSpPr>
          <p:grpSpPr bwMode="auto">
            <a:xfrm rot="-886370">
              <a:off x="2592" y="3733"/>
              <a:ext cx="1456" cy="250"/>
              <a:chOff x="3616" y="3658"/>
              <a:chExt cx="1456" cy="250"/>
            </a:xfrm>
          </p:grpSpPr>
          <p:sp>
            <p:nvSpPr>
              <p:cNvPr id="144399" name="Line 12"/>
              <p:cNvSpPr>
                <a:spLocks noChangeShapeType="1"/>
              </p:cNvSpPr>
              <p:nvPr/>
            </p:nvSpPr>
            <p:spPr bwMode="auto">
              <a:xfrm rot="2461539" flipH="1">
                <a:off x="3616" y="3790"/>
                <a:ext cx="1456"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400" name="Text Box 13"/>
              <p:cNvSpPr txBox="1">
                <a:spLocks noChangeArrowheads="1"/>
              </p:cNvSpPr>
              <p:nvPr/>
            </p:nvSpPr>
            <p:spPr bwMode="auto">
              <a:xfrm rot="2461539">
                <a:off x="4064" y="3658"/>
                <a:ext cx="5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kumimoji="0" lang="en-US" altLang="zh-TW" sz="1000">
                    <a:solidFill>
                      <a:srgbClr val="00B0F0"/>
                    </a:solidFill>
                    <a:latin typeface="Comic Sans MS" pitchFamily="66" charset="0"/>
                    <a:ea typeface="PMingLiU" pitchFamily="18" charset="-120"/>
                  </a:rPr>
                  <a:t>Restore PC</a:t>
                </a:r>
              </a:p>
              <a:p>
                <a:pPr algn="ctr"/>
                <a:r>
                  <a:rPr kumimoji="0" lang="en-US" altLang="zh-TW" sz="1000">
                    <a:solidFill>
                      <a:srgbClr val="00B0F0"/>
                    </a:solidFill>
                    <a:latin typeface="Comic Sans MS" pitchFamily="66" charset="0"/>
                    <a:ea typeface="PMingLiU" pitchFamily="18" charset="-120"/>
                  </a:rPr>
                  <a:t>User Mode</a:t>
                </a:r>
              </a:p>
            </p:txBody>
          </p:sp>
        </p:grpSp>
        <p:sp>
          <p:nvSpPr>
            <p:cNvPr id="144397" name="AutoShape 14"/>
            <p:cNvSpPr>
              <a:spLocks/>
            </p:cNvSpPr>
            <p:nvPr/>
          </p:nvSpPr>
          <p:spPr bwMode="auto">
            <a:xfrm>
              <a:off x="3936" y="2832"/>
              <a:ext cx="240" cy="1200"/>
            </a:xfrm>
            <a:prstGeom prst="rightBrace">
              <a:avLst>
                <a:gd name="adj1" fmla="val 41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sp>
          <p:nvSpPr>
            <p:cNvPr id="144398" name="Text Box 15"/>
            <p:cNvSpPr txBox="1">
              <a:spLocks noChangeArrowheads="1"/>
            </p:cNvSpPr>
            <p:nvPr/>
          </p:nvSpPr>
          <p:spPr bwMode="auto">
            <a:xfrm rot="5400000">
              <a:off x="3982" y="3287"/>
              <a:ext cx="71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TW" sz="1400">
                  <a:latin typeface="Comic Sans MS" pitchFamily="66" charset="0"/>
                  <a:ea typeface="PMingLiU" pitchFamily="18" charset="-120"/>
                </a:rPr>
                <a:t>Int handler</a:t>
              </a:r>
            </a:p>
          </p:txBody>
        </p:sp>
      </p:grpSp>
      <p:sp>
        <p:nvSpPr>
          <p:cNvPr id="3" name="灯片编号占位符 2"/>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91</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15171">
                                            <p:txEl>
                                              <p:pRg st="0" end="0"/>
                                            </p:txEl>
                                          </p:spTgt>
                                        </p:tgtEl>
                                        <p:attrNameLst>
                                          <p:attrName>style.visibility</p:attrName>
                                        </p:attrNameLst>
                                      </p:cBhvr>
                                      <p:to>
                                        <p:strVal val="visible"/>
                                      </p:to>
                                    </p:set>
                                    <p:anim calcmode="lin" valueType="num">
                                      <p:cBhvr additive="base">
                                        <p:cTn id="7" dur="500" fill="hold"/>
                                        <p:tgtEl>
                                          <p:spTgt spid="141517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1517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15171">
                                            <p:txEl>
                                              <p:pRg st="1" end="1"/>
                                            </p:txEl>
                                          </p:spTgt>
                                        </p:tgtEl>
                                        <p:attrNameLst>
                                          <p:attrName>style.visibility</p:attrName>
                                        </p:attrNameLst>
                                      </p:cBhvr>
                                      <p:to>
                                        <p:strVal val="visible"/>
                                      </p:to>
                                    </p:set>
                                    <p:anim calcmode="lin" valueType="num">
                                      <p:cBhvr additive="base">
                                        <p:cTn id="11" dur="500" fill="hold"/>
                                        <p:tgtEl>
                                          <p:spTgt spid="1415171">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41517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15171">
                                            <p:txEl>
                                              <p:pRg st="2" end="2"/>
                                            </p:txEl>
                                          </p:spTgt>
                                        </p:tgtEl>
                                        <p:attrNameLst>
                                          <p:attrName>style.visibility</p:attrName>
                                        </p:attrNameLst>
                                      </p:cBhvr>
                                      <p:to>
                                        <p:strVal val="visible"/>
                                      </p:to>
                                    </p:set>
                                    <p:anim calcmode="lin" valueType="num">
                                      <p:cBhvr additive="base">
                                        <p:cTn id="15" dur="500" fill="hold"/>
                                        <p:tgtEl>
                                          <p:spTgt spid="1415171">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151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415171">
                                            <p:txEl>
                                              <p:pRg st="3" end="3"/>
                                            </p:txEl>
                                          </p:spTgt>
                                        </p:tgtEl>
                                        <p:attrNameLst>
                                          <p:attrName>style.visibility</p:attrName>
                                        </p:attrNameLst>
                                      </p:cBhvr>
                                      <p:to>
                                        <p:strVal val="visible"/>
                                      </p:to>
                                    </p:set>
                                    <p:anim calcmode="lin" valueType="num">
                                      <p:cBhvr additive="base">
                                        <p:cTn id="21" dur="500" fill="hold"/>
                                        <p:tgtEl>
                                          <p:spTgt spid="1415171">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1517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415171">
                                            <p:txEl>
                                              <p:pRg st="4" end="4"/>
                                            </p:txEl>
                                          </p:spTgt>
                                        </p:tgtEl>
                                        <p:attrNameLst>
                                          <p:attrName>style.visibility</p:attrName>
                                        </p:attrNameLst>
                                      </p:cBhvr>
                                      <p:to>
                                        <p:strVal val="visible"/>
                                      </p:to>
                                    </p:set>
                                    <p:anim calcmode="lin" valueType="num">
                                      <p:cBhvr additive="base">
                                        <p:cTn id="25" dur="500" fill="hold"/>
                                        <p:tgtEl>
                                          <p:spTgt spid="1415171">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41517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415171">
                                            <p:txEl>
                                              <p:pRg st="5" end="5"/>
                                            </p:txEl>
                                          </p:spTgt>
                                        </p:tgtEl>
                                        <p:attrNameLst>
                                          <p:attrName>style.visibility</p:attrName>
                                        </p:attrNameLst>
                                      </p:cBhvr>
                                      <p:to>
                                        <p:strVal val="visible"/>
                                      </p:to>
                                    </p:set>
                                    <p:anim calcmode="lin" valueType="num">
                                      <p:cBhvr additive="base">
                                        <p:cTn id="29" dur="500" fill="hold"/>
                                        <p:tgtEl>
                                          <p:spTgt spid="1415171">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41517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528"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 calcmode="lin" valueType="num">
                                      <p:cBhvr>
                                        <p:cTn id="37" dur="500" fill="hold"/>
                                        <p:tgtEl>
                                          <p:spTgt spid="2"/>
                                        </p:tgtEl>
                                        <p:attrNameLst>
                                          <p:attrName>ppt_x</p:attrName>
                                        </p:attrNameLst>
                                      </p:cBhvr>
                                      <p:tavLst>
                                        <p:tav tm="0">
                                          <p:val>
                                            <p:fltVal val="0.5"/>
                                          </p:val>
                                        </p:tav>
                                        <p:tav tm="100000">
                                          <p:val>
                                            <p:strVal val="#ppt_x"/>
                                          </p:val>
                                        </p:tav>
                                      </p:tavLst>
                                    </p:anim>
                                    <p:anim calcmode="lin" valueType="num">
                                      <p:cBhvr>
                                        <p:cTn id="38"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5171"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54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36548FE-6EA8-493C-91A7-B244D98744FE}" type="datetime1">
              <a:rPr lang="zh-CN" altLang="en-US" sz="1400" smtClean="0"/>
              <a:t>2021/11/7</a:t>
            </a:fld>
            <a:endParaRPr lang="en-US" altLang="zh-CN" sz="1400" smtClean="0"/>
          </a:p>
        </p:txBody>
      </p:sp>
      <p:sp>
        <p:nvSpPr>
          <p:cNvPr id="14541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smtClean="0">
                <a:solidFill>
                  <a:srgbClr val="FF3399"/>
                </a:solidFill>
                <a:ea typeface="楷体_GB2312" pitchFamily="49" charset="-122"/>
              </a:rPr>
              <a:t>余腊生   版权所有，违者必究</a:t>
            </a:r>
          </a:p>
        </p:txBody>
      </p:sp>
      <p:sp>
        <p:nvSpPr>
          <p:cNvPr id="145413" name="Rectangle 2"/>
          <p:cNvSpPr>
            <a:spLocks noGrp="1" noChangeArrowheads="1"/>
          </p:cNvSpPr>
          <p:nvPr>
            <p:ph type="title"/>
          </p:nvPr>
        </p:nvSpPr>
        <p:spPr>
          <a:xfrm>
            <a:off x="228600" y="152400"/>
            <a:ext cx="8839200" cy="685800"/>
          </a:xfrm>
        </p:spPr>
        <p:txBody>
          <a:bodyPr/>
          <a:lstStyle/>
          <a:p>
            <a:pPr eaLnBrk="1" hangingPunct="1"/>
            <a:r>
              <a:rPr lang="en-US" altLang="zh-TW" sz="3200" smtClean="0">
                <a:ea typeface="PMingLiU" pitchFamily="18" charset="-120"/>
              </a:rPr>
              <a:t>Approximations to precise interrupts</a:t>
            </a:r>
          </a:p>
        </p:txBody>
      </p:sp>
      <p:sp>
        <p:nvSpPr>
          <p:cNvPr id="1418243" name="Rectangle 3"/>
          <p:cNvSpPr>
            <a:spLocks noGrp="1" noChangeArrowheads="1"/>
          </p:cNvSpPr>
          <p:nvPr>
            <p:ph type="body" idx="1"/>
          </p:nvPr>
        </p:nvSpPr>
        <p:spPr>
          <a:xfrm>
            <a:off x="65088" y="820738"/>
            <a:ext cx="9078912" cy="4970462"/>
          </a:xfrm>
        </p:spPr>
        <p:txBody>
          <a:bodyPr/>
          <a:lstStyle/>
          <a:p>
            <a:pPr marL="285750" indent="-285750" eaLnBrk="1" hangingPunct="1"/>
            <a:r>
              <a:rPr lang="en-US" altLang="zh-TW" sz="2000" smtClean="0">
                <a:ea typeface="PMingLiU" pitchFamily="18" charset="-120"/>
              </a:rPr>
              <a:t>Hardware has imprecise state at time of interrupt </a:t>
            </a:r>
          </a:p>
          <a:p>
            <a:pPr marL="285750" indent="-285750" eaLnBrk="1" hangingPunct="1"/>
            <a:r>
              <a:rPr lang="en-US" altLang="zh-TW" sz="2000" smtClean="0">
                <a:ea typeface="PMingLiU" pitchFamily="18" charset="-120"/>
              </a:rPr>
              <a:t>Exception handler must figure out how to find a precise PC at which to restart program.</a:t>
            </a:r>
          </a:p>
          <a:p>
            <a:pPr marL="685800" lvl="1" indent="-228600" eaLnBrk="1" hangingPunct="1"/>
            <a:r>
              <a:rPr lang="en-US" altLang="zh-TW" sz="2000" smtClean="0">
                <a:ea typeface="PMingLiU" pitchFamily="18" charset="-120"/>
              </a:rPr>
              <a:t>Emulate instructions that may remain in pipeline</a:t>
            </a:r>
          </a:p>
          <a:p>
            <a:pPr marL="685800" lvl="1" indent="-228600" eaLnBrk="1" hangingPunct="1"/>
            <a:r>
              <a:rPr lang="en-US" altLang="zh-TW" sz="2000" smtClean="0">
                <a:ea typeface="PMingLiU" pitchFamily="18" charset="-120"/>
              </a:rPr>
              <a:t>Example: SPARC allows limited parallelism between FP and integer core:</a:t>
            </a:r>
          </a:p>
          <a:p>
            <a:pPr lvl="2" eaLnBrk="1" hangingPunct="1"/>
            <a:r>
              <a:rPr lang="en-US" altLang="zh-TW" sz="1600" smtClean="0">
                <a:ea typeface="PMingLiU" pitchFamily="18" charset="-120"/>
              </a:rPr>
              <a:t>possible that integer instructions #1 - #4</a:t>
            </a:r>
            <a:br>
              <a:rPr lang="en-US" altLang="zh-TW" sz="1600" smtClean="0">
                <a:ea typeface="PMingLiU" pitchFamily="18" charset="-120"/>
              </a:rPr>
            </a:br>
            <a:r>
              <a:rPr lang="en-US" altLang="zh-TW" sz="1600" smtClean="0">
                <a:ea typeface="PMingLiU" pitchFamily="18" charset="-120"/>
              </a:rPr>
              <a:t>have already executed at time that</a:t>
            </a:r>
            <a:br>
              <a:rPr lang="en-US" altLang="zh-TW" sz="1600" smtClean="0">
                <a:ea typeface="PMingLiU" pitchFamily="18" charset="-120"/>
              </a:rPr>
            </a:br>
            <a:r>
              <a:rPr lang="en-US" altLang="zh-TW" sz="1600" smtClean="0">
                <a:ea typeface="PMingLiU" pitchFamily="18" charset="-120"/>
              </a:rPr>
              <a:t>the first floating instruction gets a</a:t>
            </a:r>
            <a:br>
              <a:rPr lang="en-US" altLang="zh-TW" sz="1600" smtClean="0">
                <a:ea typeface="PMingLiU" pitchFamily="18" charset="-120"/>
              </a:rPr>
            </a:br>
            <a:r>
              <a:rPr lang="en-US" altLang="zh-TW" sz="1600" smtClean="0">
                <a:ea typeface="PMingLiU" pitchFamily="18" charset="-120"/>
              </a:rPr>
              <a:t>recoverable exception</a:t>
            </a:r>
          </a:p>
          <a:p>
            <a:pPr lvl="2" eaLnBrk="1" hangingPunct="1"/>
            <a:r>
              <a:rPr lang="en-US" altLang="zh-TW" sz="1600" smtClean="0">
                <a:ea typeface="PMingLiU" pitchFamily="18" charset="-120"/>
              </a:rPr>
              <a:t>Interrupt handler code must fixup &lt;float 1&gt;,</a:t>
            </a:r>
            <a:br>
              <a:rPr lang="en-US" altLang="zh-TW" sz="1600" smtClean="0">
                <a:ea typeface="PMingLiU" pitchFamily="18" charset="-120"/>
              </a:rPr>
            </a:br>
            <a:r>
              <a:rPr lang="en-US" altLang="zh-TW" sz="1600" smtClean="0">
                <a:ea typeface="PMingLiU" pitchFamily="18" charset="-120"/>
              </a:rPr>
              <a:t>then emulate both &lt;float 1&gt; and &lt;float 2&gt;</a:t>
            </a:r>
          </a:p>
          <a:p>
            <a:pPr lvl="2" eaLnBrk="1" hangingPunct="1"/>
            <a:r>
              <a:rPr lang="en-US" altLang="zh-TW" sz="1600" smtClean="0">
                <a:ea typeface="PMingLiU" pitchFamily="18" charset="-120"/>
              </a:rPr>
              <a:t>At that point, precise interrupt point is</a:t>
            </a:r>
            <a:br>
              <a:rPr lang="en-US" altLang="zh-TW" sz="1600" smtClean="0">
                <a:ea typeface="PMingLiU" pitchFamily="18" charset="-120"/>
              </a:rPr>
            </a:br>
            <a:r>
              <a:rPr lang="en-US" altLang="zh-TW" sz="1600" smtClean="0">
                <a:ea typeface="PMingLiU" pitchFamily="18" charset="-120"/>
              </a:rPr>
              <a:t>integer instruction #5.</a:t>
            </a:r>
            <a:br>
              <a:rPr lang="en-US" altLang="zh-TW" sz="1600" smtClean="0">
                <a:ea typeface="PMingLiU" pitchFamily="18" charset="-120"/>
              </a:rPr>
            </a:br>
            <a:r>
              <a:rPr lang="en-US" altLang="zh-TW" sz="1600" smtClean="0">
                <a:ea typeface="PMingLiU" pitchFamily="18" charset="-120"/>
              </a:rPr>
              <a:t/>
            </a:r>
            <a:br>
              <a:rPr lang="en-US" altLang="zh-TW" sz="1600" smtClean="0">
                <a:ea typeface="PMingLiU" pitchFamily="18" charset="-120"/>
              </a:rPr>
            </a:br>
            <a:r>
              <a:rPr lang="en-US" altLang="zh-TW" sz="1600" smtClean="0">
                <a:ea typeface="PMingLiU" pitchFamily="18" charset="-120"/>
              </a:rPr>
              <a:t/>
            </a:r>
            <a:br>
              <a:rPr lang="en-US" altLang="zh-TW" sz="1600" smtClean="0">
                <a:ea typeface="PMingLiU" pitchFamily="18" charset="-120"/>
              </a:rPr>
            </a:br>
            <a:endParaRPr lang="en-US" altLang="zh-TW" sz="1600" smtClean="0">
              <a:ea typeface="PMingLiU" pitchFamily="18" charset="-120"/>
            </a:endParaRPr>
          </a:p>
        </p:txBody>
      </p:sp>
      <p:grpSp>
        <p:nvGrpSpPr>
          <p:cNvPr id="2" name="Group 4"/>
          <p:cNvGrpSpPr>
            <a:grpSpLocks/>
          </p:cNvGrpSpPr>
          <p:nvPr/>
        </p:nvGrpSpPr>
        <p:grpSpPr bwMode="auto">
          <a:xfrm>
            <a:off x="6400800" y="3216275"/>
            <a:ext cx="1979613" cy="1581150"/>
            <a:chOff x="4032" y="2026"/>
            <a:chExt cx="1247" cy="996"/>
          </a:xfrm>
        </p:grpSpPr>
        <p:sp>
          <p:nvSpPr>
            <p:cNvPr id="145417" name="Text Box 5"/>
            <p:cNvSpPr txBox="1">
              <a:spLocks noChangeArrowheads="1"/>
            </p:cNvSpPr>
            <p:nvPr/>
          </p:nvSpPr>
          <p:spPr bwMode="auto">
            <a:xfrm>
              <a:off x="4560" y="2026"/>
              <a:ext cx="719"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kumimoji="0" lang="en-US" altLang="zh-TW" sz="1400">
                  <a:latin typeface="Courier New" pitchFamily="49" charset="0"/>
                  <a:ea typeface="PMingLiU" pitchFamily="18" charset="-120"/>
                </a:rPr>
                <a:t>&lt;float 1&gt;</a:t>
              </a:r>
            </a:p>
            <a:p>
              <a:r>
                <a:rPr kumimoji="0" lang="en-US" altLang="zh-TW" sz="1400">
                  <a:latin typeface="Courier New" pitchFamily="49" charset="0"/>
                  <a:ea typeface="PMingLiU" pitchFamily="18" charset="-120"/>
                </a:rPr>
                <a:t>&lt;int 1&gt;</a:t>
              </a:r>
            </a:p>
            <a:p>
              <a:r>
                <a:rPr kumimoji="0" lang="en-US" altLang="zh-TW" sz="1400">
                  <a:latin typeface="Courier New" pitchFamily="49" charset="0"/>
                  <a:ea typeface="PMingLiU" pitchFamily="18" charset="-120"/>
                </a:rPr>
                <a:t>&lt;int 2&gt;</a:t>
              </a:r>
            </a:p>
            <a:p>
              <a:r>
                <a:rPr kumimoji="0" lang="en-US" altLang="zh-TW" sz="1400">
                  <a:latin typeface="Courier New" pitchFamily="49" charset="0"/>
                  <a:ea typeface="PMingLiU" pitchFamily="18" charset="-120"/>
                </a:rPr>
                <a:t>&lt;int 3&gt;</a:t>
              </a:r>
            </a:p>
            <a:p>
              <a:r>
                <a:rPr kumimoji="0" lang="en-US" altLang="zh-TW" sz="1400">
                  <a:latin typeface="Courier New" pitchFamily="49" charset="0"/>
                  <a:ea typeface="PMingLiU" pitchFamily="18" charset="-120"/>
                </a:rPr>
                <a:t>&lt;float 2&gt;</a:t>
              </a:r>
            </a:p>
            <a:p>
              <a:r>
                <a:rPr kumimoji="0" lang="en-US" altLang="zh-TW" sz="1400">
                  <a:latin typeface="Courier New" pitchFamily="49" charset="0"/>
                  <a:ea typeface="PMingLiU" pitchFamily="18" charset="-120"/>
                </a:rPr>
                <a:t>&lt;int 4&gt;</a:t>
              </a:r>
            </a:p>
            <a:p>
              <a:r>
                <a:rPr kumimoji="0" lang="en-US" altLang="zh-TW" sz="1400">
                  <a:solidFill>
                    <a:schemeClr val="hlink"/>
                  </a:solidFill>
                  <a:latin typeface="Courier New" pitchFamily="49" charset="0"/>
                  <a:ea typeface="PMingLiU" pitchFamily="18" charset="-120"/>
                </a:rPr>
                <a:t>&lt;int 5&gt;</a:t>
              </a:r>
              <a:endParaRPr kumimoji="0" lang="en-US" altLang="zh-TW" sz="1400">
                <a:latin typeface="Courier New" pitchFamily="49" charset="0"/>
                <a:ea typeface="PMingLiU" pitchFamily="18" charset="-120"/>
              </a:endParaRPr>
            </a:p>
          </p:txBody>
        </p:sp>
        <p:sp>
          <p:nvSpPr>
            <p:cNvPr id="145418" name="AutoShape 6"/>
            <p:cNvSpPr>
              <a:spLocks noChangeArrowheads="1"/>
            </p:cNvSpPr>
            <p:nvPr/>
          </p:nvSpPr>
          <p:spPr bwMode="auto">
            <a:xfrm>
              <a:off x="4032" y="2448"/>
              <a:ext cx="480" cy="288"/>
            </a:xfrm>
            <a:prstGeom prst="rightArrow">
              <a:avLst>
                <a:gd name="adj1" fmla="val 50000"/>
                <a:gd name="adj2" fmla="val 41667"/>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CN"/>
            </a:p>
          </p:txBody>
        </p:sp>
      </p:grpSp>
      <p:sp>
        <p:nvSpPr>
          <p:cNvPr id="1418247" name="Rectangle 7"/>
          <p:cNvSpPr>
            <a:spLocks noChangeArrowheads="1"/>
          </p:cNvSpPr>
          <p:nvPr/>
        </p:nvSpPr>
        <p:spPr bwMode="auto">
          <a:xfrm>
            <a:off x="0" y="5257800"/>
            <a:ext cx="8651875"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85750" indent="-285750">
              <a:spcBef>
                <a:spcPct val="20000"/>
              </a:spcBef>
              <a:buFontTx/>
              <a:buChar char="•"/>
            </a:pPr>
            <a:r>
              <a:rPr lang="en-US" altLang="zh-TW" sz="1800">
                <a:ea typeface="PMingLiU" pitchFamily="18" charset="-120"/>
              </a:rPr>
              <a:t>VAX had string move instructions that could be in middle at time that page-fault occurred.</a:t>
            </a:r>
          </a:p>
          <a:p>
            <a:pPr marL="285750" indent="-285750">
              <a:spcBef>
                <a:spcPct val="20000"/>
              </a:spcBef>
              <a:buFontTx/>
              <a:buChar char="•"/>
            </a:pPr>
            <a:r>
              <a:rPr lang="en-US" altLang="zh-TW" sz="1800">
                <a:ea typeface="PMingLiU" pitchFamily="18" charset="-120"/>
              </a:rPr>
              <a:t>Could be arbitrary processor state that needs to be restored to restart execution.</a:t>
            </a:r>
            <a:r>
              <a:rPr lang="en-US" altLang="zh-TW" sz="2000">
                <a:ea typeface="PMingLiU" pitchFamily="18" charset="-120"/>
              </a:rPr>
              <a:t/>
            </a:r>
            <a:br>
              <a:rPr lang="en-US" altLang="zh-TW" sz="2000">
                <a:ea typeface="PMingLiU" pitchFamily="18" charset="-120"/>
              </a:rPr>
            </a:br>
            <a:r>
              <a:rPr lang="en-US" altLang="zh-TW" sz="2000">
                <a:ea typeface="PMingLiU" pitchFamily="18" charset="-120"/>
              </a:rPr>
              <a:t/>
            </a:r>
            <a:br>
              <a:rPr lang="en-US" altLang="zh-TW" sz="2000">
                <a:ea typeface="PMingLiU" pitchFamily="18" charset="-120"/>
              </a:rPr>
            </a:br>
            <a:r>
              <a:rPr lang="en-US" altLang="zh-TW" sz="2000">
                <a:ea typeface="PMingLiU" pitchFamily="18" charset="-120"/>
              </a:rPr>
              <a:t/>
            </a:r>
            <a:br>
              <a:rPr lang="en-US" altLang="zh-TW" sz="2000">
                <a:ea typeface="PMingLiU" pitchFamily="18" charset="-120"/>
              </a:rPr>
            </a:br>
            <a:endParaRPr lang="en-US" altLang="zh-TW" sz="2000">
              <a:ea typeface="PMingLiU" pitchFamily="18" charset="-120"/>
            </a:endParaRPr>
          </a:p>
        </p:txBody>
      </p:sp>
      <p:sp>
        <p:nvSpPr>
          <p:cNvPr id="3" name="灯片编号占位符 2"/>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92</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18243">
                                            <p:txEl>
                                              <p:pRg st="0" end="0"/>
                                            </p:txEl>
                                          </p:spTgt>
                                        </p:tgtEl>
                                        <p:attrNameLst>
                                          <p:attrName>style.visibility</p:attrName>
                                        </p:attrNameLst>
                                      </p:cBhvr>
                                      <p:to>
                                        <p:strVal val="visible"/>
                                      </p:to>
                                    </p:set>
                                    <p:anim calcmode="lin" valueType="num">
                                      <p:cBhvr additive="base">
                                        <p:cTn id="7" dur="500" fill="hold"/>
                                        <p:tgtEl>
                                          <p:spTgt spid="141824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182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18243">
                                            <p:txEl>
                                              <p:pRg st="1" end="1"/>
                                            </p:txEl>
                                          </p:spTgt>
                                        </p:tgtEl>
                                        <p:attrNameLst>
                                          <p:attrName>style.visibility</p:attrName>
                                        </p:attrNameLst>
                                      </p:cBhvr>
                                      <p:to>
                                        <p:strVal val="visible"/>
                                      </p:to>
                                    </p:set>
                                    <p:anim calcmode="lin" valueType="num">
                                      <p:cBhvr additive="base">
                                        <p:cTn id="13" dur="500" fill="hold"/>
                                        <p:tgtEl>
                                          <p:spTgt spid="141824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4182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18243">
                                            <p:txEl>
                                              <p:pRg st="2" end="2"/>
                                            </p:txEl>
                                          </p:spTgt>
                                        </p:tgtEl>
                                        <p:attrNameLst>
                                          <p:attrName>style.visibility</p:attrName>
                                        </p:attrNameLst>
                                      </p:cBhvr>
                                      <p:to>
                                        <p:strVal val="visible"/>
                                      </p:to>
                                    </p:set>
                                    <p:anim calcmode="lin" valueType="num">
                                      <p:cBhvr additive="base">
                                        <p:cTn id="19" dur="500" fill="hold"/>
                                        <p:tgtEl>
                                          <p:spTgt spid="141824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182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18243">
                                            <p:txEl>
                                              <p:pRg st="3" end="3"/>
                                            </p:txEl>
                                          </p:spTgt>
                                        </p:tgtEl>
                                        <p:attrNameLst>
                                          <p:attrName>style.visibility</p:attrName>
                                        </p:attrNameLst>
                                      </p:cBhvr>
                                      <p:to>
                                        <p:strVal val="visible"/>
                                      </p:to>
                                    </p:set>
                                    <p:anim calcmode="lin" valueType="num">
                                      <p:cBhvr additive="base">
                                        <p:cTn id="25" dur="500" fill="hold"/>
                                        <p:tgtEl>
                                          <p:spTgt spid="141824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418243">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418243">
                                            <p:txEl>
                                              <p:pRg st="4" end="4"/>
                                            </p:txEl>
                                          </p:spTgt>
                                        </p:tgtEl>
                                        <p:attrNameLst>
                                          <p:attrName>style.visibility</p:attrName>
                                        </p:attrNameLst>
                                      </p:cBhvr>
                                      <p:to>
                                        <p:strVal val="visible"/>
                                      </p:to>
                                    </p:set>
                                    <p:anim calcmode="lin" valueType="num">
                                      <p:cBhvr additive="base">
                                        <p:cTn id="29" dur="500" fill="hold"/>
                                        <p:tgtEl>
                                          <p:spTgt spid="1418243">
                                            <p:txEl>
                                              <p:pRg st="4" end="4"/>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418243">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418243">
                                            <p:txEl>
                                              <p:pRg st="5" end="5"/>
                                            </p:txEl>
                                          </p:spTgt>
                                        </p:tgtEl>
                                        <p:attrNameLst>
                                          <p:attrName>style.visibility</p:attrName>
                                        </p:attrNameLst>
                                      </p:cBhvr>
                                      <p:to>
                                        <p:strVal val="visible"/>
                                      </p:to>
                                    </p:set>
                                    <p:anim calcmode="lin" valueType="num">
                                      <p:cBhvr additive="base">
                                        <p:cTn id="33" dur="500" fill="hold"/>
                                        <p:tgtEl>
                                          <p:spTgt spid="1418243">
                                            <p:txEl>
                                              <p:pRg st="5" end="5"/>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418243">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418243">
                                            <p:txEl>
                                              <p:pRg st="6" end="6"/>
                                            </p:txEl>
                                          </p:spTgt>
                                        </p:tgtEl>
                                        <p:attrNameLst>
                                          <p:attrName>style.visibility</p:attrName>
                                        </p:attrNameLst>
                                      </p:cBhvr>
                                      <p:to>
                                        <p:strVal val="visible"/>
                                      </p:to>
                                    </p:set>
                                    <p:anim calcmode="lin" valueType="num">
                                      <p:cBhvr additive="base">
                                        <p:cTn id="37" dur="500" fill="hold"/>
                                        <p:tgtEl>
                                          <p:spTgt spid="141824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1824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418247">
                                            <p:txEl>
                                              <p:pRg st="0" end="0"/>
                                            </p:txEl>
                                          </p:spTgt>
                                        </p:tgtEl>
                                        <p:attrNameLst>
                                          <p:attrName>style.visibility</p:attrName>
                                        </p:attrNameLst>
                                      </p:cBhvr>
                                      <p:to>
                                        <p:strVal val="visible"/>
                                      </p:to>
                                    </p:set>
                                    <p:anim calcmode="lin" valueType="num">
                                      <p:cBhvr additive="base">
                                        <p:cTn id="47" dur="500" fill="hold"/>
                                        <p:tgtEl>
                                          <p:spTgt spid="1418247">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4182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418247">
                                            <p:txEl>
                                              <p:pRg st="1" end="1"/>
                                            </p:txEl>
                                          </p:spTgt>
                                        </p:tgtEl>
                                        <p:attrNameLst>
                                          <p:attrName>style.visibility</p:attrName>
                                        </p:attrNameLst>
                                      </p:cBhvr>
                                      <p:to>
                                        <p:strVal val="visible"/>
                                      </p:to>
                                    </p:set>
                                    <p:anim calcmode="lin" valueType="num">
                                      <p:cBhvr additive="base">
                                        <p:cTn id="53" dur="500" fill="hold"/>
                                        <p:tgtEl>
                                          <p:spTgt spid="1418247">
                                            <p:txEl>
                                              <p:pRg st="1" end="1"/>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14182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8243" grpId="0" build="p" bldLvl="2" autoUpdateAnimBg="0"/>
      <p:bldP spid="1418247" grpId="0" build="p" bldLvl="2"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91139" name="Rectangle 2"/>
          <p:cNvSpPr>
            <a:spLocks noGrp="1" noChangeArrowheads="1"/>
          </p:cNvSpPr>
          <p:nvPr>
            <p:ph type="body" idx="1"/>
          </p:nvPr>
        </p:nvSpPr>
        <p:spPr>
          <a:xfrm>
            <a:off x="66675" y="502444"/>
            <a:ext cx="8534400" cy="6096000"/>
          </a:xfrm>
          <a:noFill/>
        </p:spPr>
        <p:txBody>
          <a:bodyPr lIns="92075" tIns="46038" rIns="92075" bIns="46038"/>
          <a:lstStyle/>
          <a:p>
            <a:pPr lvl="1" eaLnBrk="1" hangingPunct="1"/>
            <a:endParaRPr lang="en-US" altLang="zh-CN" dirty="0" smtClean="0">
              <a:latin typeface="微软雅黑" panose="020B0503020204020204" pitchFamily="34" charset="-122"/>
              <a:ea typeface="微软雅黑" panose="020B0503020204020204" pitchFamily="34" charset="-122"/>
            </a:endParaRPr>
          </a:p>
          <a:p>
            <a:pPr lvl="2" eaLnBrk="1" hangingPunct="1"/>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、线性流水线与非线性流水线</a:t>
            </a:r>
          </a:p>
          <a:p>
            <a:pPr lvl="3" eaLnBrk="1" hangingPunct="1"/>
            <a:r>
              <a:rPr lang="zh-CN" altLang="en-US" sz="2400" dirty="0" smtClean="0">
                <a:latin typeface="微软雅黑" panose="020B0503020204020204" pitchFamily="34" charset="-122"/>
                <a:ea typeface="微软雅黑" panose="020B0503020204020204" pitchFamily="34" charset="-122"/>
              </a:rPr>
              <a:t>流水线的各个流水段之间是否有</a:t>
            </a:r>
            <a:r>
              <a:rPr lang="zh-CN" altLang="en-US" sz="2400" dirty="0" smtClean="0">
                <a:solidFill>
                  <a:srgbClr val="FF0000"/>
                </a:solidFill>
                <a:latin typeface="微软雅黑" panose="020B0503020204020204" pitchFamily="34" charset="-122"/>
                <a:ea typeface="微软雅黑" panose="020B0503020204020204" pitchFamily="34" charset="-122"/>
              </a:rPr>
              <a:t>反馈</a:t>
            </a:r>
            <a:r>
              <a:rPr lang="zh-CN" altLang="en-US" sz="2400" dirty="0" smtClean="0">
                <a:latin typeface="微软雅黑" panose="020B0503020204020204" pitchFamily="34" charset="-122"/>
                <a:ea typeface="微软雅黑" panose="020B0503020204020204" pitchFamily="34" charset="-122"/>
              </a:rPr>
              <a:t>信号</a:t>
            </a:r>
          </a:p>
          <a:p>
            <a:pPr lvl="3" eaLnBrk="1" hangingPunct="1"/>
            <a:r>
              <a:rPr lang="zh-CN" altLang="en-US" sz="2400" dirty="0" smtClean="0">
                <a:solidFill>
                  <a:srgbClr val="FF3399"/>
                </a:solidFill>
                <a:latin typeface="微软雅黑" panose="020B0503020204020204" pitchFamily="34" charset="-122"/>
                <a:ea typeface="微软雅黑" panose="020B0503020204020204" pitchFamily="34" charset="-122"/>
              </a:rPr>
              <a:t>线性流水线</a:t>
            </a:r>
            <a:r>
              <a:rPr lang="en-US" altLang="zh-CN" sz="2400" dirty="0" smtClean="0">
                <a:solidFill>
                  <a:schemeClr val="tx2"/>
                </a:solidFill>
                <a:latin typeface="微软雅黑" panose="020B0503020204020204" pitchFamily="34" charset="-122"/>
                <a:ea typeface="微软雅黑" panose="020B0503020204020204" pitchFamily="34" charset="-122"/>
              </a:rPr>
              <a:t>(Linear Pipelining)</a:t>
            </a:r>
            <a:br>
              <a:rPr lang="en-US" altLang="zh-CN" sz="2400" dirty="0" smtClean="0">
                <a:solidFill>
                  <a:schemeClr val="tx2"/>
                </a:solidFill>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每个流水段都流过一次，且仅流过一次</a:t>
            </a:r>
          </a:p>
          <a:p>
            <a:pPr lvl="3" eaLnBrk="1" hangingPunct="1"/>
            <a:r>
              <a:rPr lang="zh-CN" altLang="en-US" sz="2400" dirty="0" smtClean="0">
                <a:solidFill>
                  <a:srgbClr val="FF3399"/>
                </a:solidFill>
                <a:latin typeface="微软雅黑" panose="020B0503020204020204" pitchFamily="34" charset="-122"/>
                <a:ea typeface="微软雅黑" panose="020B0503020204020204" pitchFamily="34" charset="-122"/>
              </a:rPr>
              <a:t>非线性流水线</a:t>
            </a:r>
            <a:r>
              <a:rPr lang="en-US" altLang="zh-CN" sz="2400" dirty="0" smtClean="0">
                <a:solidFill>
                  <a:schemeClr val="tx2"/>
                </a:solidFill>
                <a:latin typeface="微软雅黑" panose="020B0503020204020204" pitchFamily="34" charset="-122"/>
                <a:ea typeface="微软雅黑" panose="020B0503020204020204" pitchFamily="34" charset="-122"/>
              </a:rPr>
              <a:t>(Nonlinear Pipelining)</a:t>
            </a: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在流水线的某些流水段之间有反馈回路或前馈回路</a:t>
            </a:r>
          </a:p>
          <a:p>
            <a:pPr lvl="3" eaLnBrk="1" hangingPunct="1"/>
            <a:r>
              <a:rPr lang="zh-CN" altLang="en-US" sz="2400" dirty="0" smtClean="0">
                <a:solidFill>
                  <a:schemeClr val="tx2"/>
                </a:solidFill>
                <a:latin typeface="微软雅黑" panose="020B0503020204020204" pitchFamily="34" charset="-122"/>
                <a:ea typeface="微软雅黑" panose="020B0503020204020204" pitchFamily="34" charset="-122"/>
              </a:rPr>
              <a:t>线性流水线能够用流水线</a:t>
            </a:r>
            <a:r>
              <a:rPr lang="zh-CN" altLang="en-US" sz="2400" dirty="0" smtClean="0">
                <a:solidFill>
                  <a:srgbClr val="FF3399"/>
                </a:solidFill>
                <a:latin typeface="微软雅黑" panose="020B0503020204020204" pitchFamily="34" charset="-122"/>
                <a:ea typeface="微软雅黑" panose="020B0503020204020204" pitchFamily="34" charset="-122"/>
              </a:rPr>
              <a:t>连接图唯一</a:t>
            </a:r>
            <a:r>
              <a:rPr lang="zh-CN" altLang="en-US" sz="2400" dirty="0" smtClean="0">
                <a:solidFill>
                  <a:schemeClr val="tx2"/>
                </a:solidFill>
                <a:latin typeface="微软雅黑" panose="020B0503020204020204" pitchFamily="34" charset="-122"/>
                <a:ea typeface="微软雅黑" panose="020B0503020204020204" pitchFamily="34" charset="-122"/>
              </a:rPr>
              <a:t>表示</a:t>
            </a:r>
            <a:r>
              <a:rPr lang="zh-CN" altLang="en-US" sz="2400" dirty="0" smtClean="0">
                <a:latin typeface="微软雅黑" panose="020B0503020204020204" pitchFamily="34" charset="-122"/>
                <a:ea typeface="微软雅黑" panose="020B0503020204020204" pitchFamily="34" charset="-122"/>
              </a:rPr>
              <a:t/>
            </a:r>
            <a:br>
              <a:rPr lang="zh-CN" altLang="en-US"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非线性流水线必须用流水线</a:t>
            </a:r>
            <a:r>
              <a:rPr lang="zh-CN" altLang="en-US" sz="2400" dirty="0" smtClean="0">
                <a:solidFill>
                  <a:srgbClr val="FF3399"/>
                </a:solidFill>
                <a:latin typeface="微软雅黑" panose="020B0503020204020204" pitchFamily="34" charset="-122"/>
                <a:ea typeface="微软雅黑" panose="020B0503020204020204" pitchFamily="34" charset="-122"/>
              </a:rPr>
              <a:t>连接图</a:t>
            </a:r>
            <a:r>
              <a:rPr lang="zh-CN" altLang="en-US" sz="2400" dirty="0" smtClean="0">
                <a:latin typeface="微软雅黑" panose="020B0503020204020204" pitchFamily="34" charset="-122"/>
                <a:ea typeface="微软雅黑" panose="020B0503020204020204" pitchFamily="34" charset="-122"/>
              </a:rPr>
              <a:t>与流水线</a:t>
            </a:r>
            <a:r>
              <a:rPr lang="zh-CN" altLang="en-US" sz="2400" dirty="0" smtClean="0">
                <a:solidFill>
                  <a:srgbClr val="FF3399"/>
                </a:solidFill>
                <a:latin typeface="微软雅黑" panose="020B0503020204020204" pitchFamily="34" charset="-122"/>
                <a:ea typeface="微软雅黑" panose="020B0503020204020204" pitchFamily="34" charset="-122"/>
              </a:rPr>
              <a:t>预约表</a:t>
            </a:r>
            <a:r>
              <a:rPr lang="zh-CN" altLang="en-US" sz="2400" dirty="0" smtClean="0">
                <a:latin typeface="微软雅黑" panose="020B0503020204020204" pitchFamily="34" charset="-122"/>
                <a:ea typeface="微软雅黑" panose="020B0503020204020204" pitchFamily="34" charset="-122"/>
              </a:rPr>
              <a:t>等共同表示</a:t>
            </a:r>
          </a:p>
        </p:txBody>
      </p:sp>
      <p:grpSp>
        <p:nvGrpSpPr>
          <p:cNvPr id="91140" name="Group 3"/>
          <p:cNvGrpSpPr>
            <a:grpSpLocks/>
          </p:cNvGrpSpPr>
          <p:nvPr/>
        </p:nvGrpSpPr>
        <p:grpSpPr bwMode="auto">
          <a:xfrm>
            <a:off x="1371600" y="4572000"/>
            <a:ext cx="6248400" cy="1676400"/>
            <a:chOff x="864" y="2880"/>
            <a:chExt cx="3936" cy="1056"/>
          </a:xfrm>
        </p:grpSpPr>
        <p:sp>
          <p:nvSpPr>
            <p:cNvPr id="91143" name="Rectangle 4"/>
            <p:cNvSpPr>
              <a:spLocks noChangeArrowheads="1"/>
            </p:cNvSpPr>
            <p:nvPr/>
          </p:nvSpPr>
          <p:spPr bwMode="auto">
            <a:xfrm>
              <a:off x="1475" y="3231"/>
              <a:ext cx="615" cy="354"/>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dirty="0">
                  <a:solidFill>
                    <a:schemeClr val="tx2"/>
                  </a:solidFill>
                  <a:latin typeface="Book Antiqua" pitchFamily="18" charset="0"/>
                  <a:ea typeface="楷体_GB2312" pitchFamily="49" charset="-122"/>
                </a:rPr>
                <a:t>S</a:t>
              </a:r>
              <a:r>
                <a:rPr lang="en-US" altLang="zh-CN" sz="2800" baseline="-25000" dirty="0">
                  <a:solidFill>
                    <a:schemeClr val="tx2"/>
                  </a:solidFill>
                  <a:latin typeface="Book Antiqua" pitchFamily="18" charset="0"/>
                  <a:ea typeface="楷体_GB2312" pitchFamily="49" charset="-122"/>
                </a:rPr>
                <a:t>1</a:t>
              </a:r>
            </a:p>
          </p:txBody>
        </p:sp>
        <p:sp>
          <p:nvSpPr>
            <p:cNvPr id="91144" name="Line 5"/>
            <p:cNvSpPr>
              <a:spLocks noChangeShapeType="1"/>
            </p:cNvSpPr>
            <p:nvPr/>
          </p:nvSpPr>
          <p:spPr bwMode="auto">
            <a:xfrm>
              <a:off x="2089" y="3338"/>
              <a:ext cx="481"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2000"/>
            </a:p>
          </p:txBody>
        </p:sp>
        <p:sp>
          <p:nvSpPr>
            <p:cNvPr id="91145" name="Line 6"/>
            <p:cNvSpPr>
              <a:spLocks noChangeShapeType="1"/>
            </p:cNvSpPr>
            <p:nvPr/>
          </p:nvSpPr>
          <p:spPr bwMode="auto">
            <a:xfrm>
              <a:off x="2263" y="3478"/>
              <a:ext cx="0" cy="212"/>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000"/>
            </a:p>
          </p:txBody>
        </p:sp>
        <p:sp>
          <p:nvSpPr>
            <p:cNvPr id="91146" name="Rectangle 7"/>
            <p:cNvSpPr>
              <a:spLocks noChangeArrowheads="1"/>
            </p:cNvSpPr>
            <p:nvPr/>
          </p:nvSpPr>
          <p:spPr bwMode="auto">
            <a:xfrm>
              <a:off x="864" y="3162"/>
              <a:ext cx="569"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a:solidFill>
                    <a:schemeClr val="tx2"/>
                  </a:solidFill>
                  <a:latin typeface="Book Antiqua" pitchFamily="18" charset="0"/>
                  <a:ea typeface="楷体_GB2312" pitchFamily="49" charset="-122"/>
                </a:rPr>
                <a:t>输入</a:t>
              </a:r>
            </a:p>
          </p:txBody>
        </p:sp>
        <p:sp>
          <p:nvSpPr>
            <p:cNvPr id="91147" name="Rectangle 8"/>
            <p:cNvSpPr>
              <a:spLocks noChangeArrowheads="1"/>
            </p:cNvSpPr>
            <p:nvPr/>
          </p:nvSpPr>
          <p:spPr bwMode="auto">
            <a:xfrm>
              <a:off x="2569" y="3231"/>
              <a:ext cx="614" cy="354"/>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S</a:t>
              </a:r>
              <a:r>
                <a:rPr lang="en-US" altLang="zh-CN" sz="2800" baseline="-25000">
                  <a:solidFill>
                    <a:schemeClr val="tx2"/>
                  </a:solidFill>
                  <a:latin typeface="Book Antiqua" pitchFamily="18" charset="0"/>
                  <a:ea typeface="楷体_GB2312" pitchFamily="49" charset="-122"/>
                </a:rPr>
                <a:t>2</a:t>
              </a:r>
            </a:p>
          </p:txBody>
        </p:sp>
        <p:sp>
          <p:nvSpPr>
            <p:cNvPr id="91148" name="Rectangle 9"/>
            <p:cNvSpPr>
              <a:spLocks noChangeArrowheads="1"/>
            </p:cNvSpPr>
            <p:nvPr/>
          </p:nvSpPr>
          <p:spPr bwMode="auto">
            <a:xfrm>
              <a:off x="3662" y="3231"/>
              <a:ext cx="614" cy="354"/>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a:solidFill>
                    <a:schemeClr val="tx2"/>
                  </a:solidFill>
                  <a:latin typeface="Book Antiqua" pitchFamily="18" charset="0"/>
                  <a:ea typeface="楷体_GB2312" pitchFamily="49" charset="-122"/>
                </a:rPr>
                <a:t>S</a:t>
              </a:r>
              <a:r>
                <a:rPr lang="en-US" altLang="zh-CN" sz="2800" baseline="-25000">
                  <a:solidFill>
                    <a:schemeClr val="tx2"/>
                  </a:solidFill>
                  <a:latin typeface="Book Antiqua" pitchFamily="18" charset="0"/>
                  <a:ea typeface="楷体_GB2312" pitchFamily="49" charset="-122"/>
                </a:rPr>
                <a:t>3</a:t>
              </a:r>
            </a:p>
          </p:txBody>
        </p:sp>
        <p:sp>
          <p:nvSpPr>
            <p:cNvPr id="91149" name="Line 10"/>
            <p:cNvSpPr>
              <a:spLocks noChangeShapeType="1"/>
            </p:cNvSpPr>
            <p:nvPr/>
          </p:nvSpPr>
          <p:spPr bwMode="auto">
            <a:xfrm>
              <a:off x="2263" y="3478"/>
              <a:ext cx="307"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2000"/>
            </a:p>
          </p:txBody>
        </p:sp>
        <p:sp>
          <p:nvSpPr>
            <p:cNvPr id="91150" name="Line 11"/>
            <p:cNvSpPr>
              <a:spLocks noChangeShapeType="1"/>
            </p:cNvSpPr>
            <p:nvPr/>
          </p:nvSpPr>
          <p:spPr bwMode="auto">
            <a:xfrm>
              <a:off x="951" y="3408"/>
              <a:ext cx="525"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2000"/>
            </a:p>
          </p:txBody>
        </p:sp>
        <p:sp>
          <p:nvSpPr>
            <p:cNvPr id="91151" name="Line 12"/>
            <p:cNvSpPr>
              <a:spLocks noChangeShapeType="1"/>
            </p:cNvSpPr>
            <p:nvPr/>
          </p:nvSpPr>
          <p:spPr bwMode="auto">
            <a:xfrm flipH="1">
              <a:off x="2263" y="3690"/>
              <a:ext cx="2187" cy="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000"/>
            </a:p>
          </p:txBody>
        </p:sp>
        <p:sp>
          <p:nvSpPr>
            <p:cNvPr id="91152" name="Line 13"/>
            <p:cNvSpPr>
              <a:spLocks noChangeShapeType="1"/>
            </p:cNvSpPr>
            <p:nvPr/>
          </p:nvSpPr>
          <p:spPr bwMode="auto">
            <a:xfrm>
              <a:off x="3182" y="3478"/>
              <a:ext cx="481"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2000"/>
            </a:p>
          </p:txBody>
        </p:sp>
        <p:sp>
          <p:nvSpPr>
            <p:cNvPr id="91153" name="Line 14"/>
            <p:cNvSpPr>
              <a:spLocks noChangeShapeType="1"/>
            </p:cNvSpPr>
            <p:nvPr/>
          </p:nvSpPr>
          <p:spPr bwMode="auto">
            <a:xfrm>
              <a:off x="3357" y="3338"/>
              <a:ext cx="306"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2000"/>
            </a:p>
          </p:txBody>
        </p:sp>
        <p:sp>
          <p:nvSpPr>
            <p:cNvPr id="91154" name="Line 15"/>
            <p:cNvSpPr>
              <a:spLocks noChangeShapeType="1"/>
            </p:cNvSpPr>
            <p:nvPr/>
          </p:nvSpPr>
          <p:spPr bwMode="auto">
            <a:xfrm>
              <a:off x="3357" y="3126"/>
              <a:ext cx="0" cy="212"/>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000"/>
            </a:p>
          </p:txBody>
        </p:sp>
        <p:sp>
          <p:nvSpPr>
            <p:cNvPr id="91155" name="Line 16"/>
            <p:cNvSpPr>
              <a:spLocks noChangeShapeType="1"/>
            </p:cNvSpPr>
            <p:nvPr/>
          </p:nvSpPr>
          <p:spPr bwMode="auto">
            <a:xfrm flipH="1">
              <a:off x="2263" y="3126"/>
              <a:ext cx="1094" cy="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000"/>
            </a:p>
          </p:txBody>
        </p:sp>
        <p:sp>
          <p:nvSpPr>
            <p:cNvPr id="91156" name="Line 17"/>
            <p:cNvSpPr>
              <a:spLocks noChangeShapeType="1"/>
            </p:cNvSpPr>
            <p:nvPr/>
          </p:nvSpPr>
          <p:spPr bwMode="auto">
            <a:xfrm>
              <a:off x="2263" y="3126"/>
              <a:ext cx="0" cy="212"/>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000"/>
            </a:p>
          </p:txBody>
        </p:sp>
        <p:sp>
          <p:nvSpPr>
            <p:cNvPr id="91157" name="Line 18"/>
            <p:cNvSpPr>
              <a:spLocks noChangeShapeType="1"/>
            </p:cNvSpPr>
            <p:nvPr/>
          </p:nvSpPr>
          <p:spPr bwMode="auto">
            <a:xfrm>
              <a:off x="4275" y="3408"/>
              <a:ext cx="481"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2000"/>
            </a:p>
          </p:txBody>
        </p:sp>
        <p:sp>
          <p:nvSpPr>
            <p:cNvPr id="91158" name="Line 19"/>
            <p:cNvSpPr>
              <a:spLocks noChangeShapeType="1"/>
            </p:cNvSpPr>
            <p:nvPr/>
          </p:nvSpPr>
          <p:spPr bwMode="auto">
            <a:xfrm>
              <a:off x="4450" y="3408"/>
              <a:ext cx="0" cy="282"/>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000"/>
            </a:p>
          </p:txBody>
        </p:sp>
        <p:sp>
          <p:nvSpPr>
            <p:cNvPr id="91159" name="Rectangle 20"/>
            <p:cNvSpPr>
              <a:spLocks noChangeArrowheads="1"/>
            </p:cNvSpPr>
            <p:nvPr/>
          </p:nvSpPr>
          <p:spPr bwMode="auto">
            <a:xfrm>
              <a:off x="4231" y="3162"/>
              <a:ext cx="569"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a:solidFill>
                    <a:schemeClr val="tx2"/>
                  </a:solidFill>
                  <a:latin typeface="Book Antiqua" pitchFamily="18" charset="0"/>
                  <a:ea typeface="楷体_GB2312" pitchFamily="49" charset="-122"/>
                </a:rPr>
                <a:t>输出</a:t>
              </a:r>
            </a:p>
          </p:txBody>
        </p:sp>
        <p:sp>
          <p:nvSpPr>
            <p:cNvPr id="91160" name="Rectangle 21"/>
            <p:cNvSpPr>
              <a:spLocks noChangeArrowheads="1"/>
            </p:cNvSpPr>
            <p:nvPr/>
          </p:nvSpPr>
          <p:spPr bwMode="auto">
            <a:xfrm>
              <a:off x="2263" y="2880"/>
              <a:ext cx="109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a:solidFill>
                    <a:schemeClr val="tx2"/>
                  </a:solidFill>
                  <a:latin typeface="Book Antiqua" pitchFamily="18" charset="0"/>
                  <a:ea typeface="楷体_GB2312" pitchFamily="49" charset="-122"/>
                </a:rPr>
                <a:t>前馈回路</a:t>
              </a:r>
            </a:p>
          </p:txBody>
        </p:sp>
        <p:sp>
          <p:nvSpPr>
            <p:cNvPr id="91161" name="Rectangle 22"/>
            <p:cNvSpPr>
              <a:spLocks noChangeArrowheads="1"/>
            </p:cNvSpPr>
            <p:nvPr/>
          </p:nvSpPr>
          <p:spPr bwMode="auto">
            <a:xfrm>
              <a:off x="2832" y="3690"/>
              <a:ext cx="1093"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a:solidFill>
                    <a:schemeClr val="tx2"/>
                  </a:solidFill>
                  <a:latin typeface="Book Antiqua" pitchFamily="18" charset="0"/>
                  <a:ea typeface="楷体_GB2312" pitchFamily="49" charset="-122"/>
                </a:rPr>
                <a:t>反馈回路</a:t>
              </a:r>
            </a:p>
          </p:txBody>
        </p:sp>
      </p:grpSp>
      <p:sp>
        <p:nvSpPr>
          <p:cNvPr id="91141" name="Rectangle 23"/>
          <p:cNvSpPr>
            <a:spLocks noChangeArrowheads="1"/>
          </p:cNvSpPr>
          <p:nvPr/>
        </p:nvSpPr>
        <p:spPr bwMode="auto">
          <a:xfrm>
            <a:off x="2500871" y="6086475"/>
            <a:ext cx="3007233"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zh-CN" altLang="en-US" sz="2000" dirty="0">
                <a:solidFill>
                  <a:schemeClr val="tx2"/>
                </a:solidFill>
                <a:latin typeface="Book Antiqua" pitchFamily="18" charset="0"/>
                <a:ea typeface="楷体_GB2312" pitchFamily="49" charset="-122"/>
              </a:rPr>
              <a:t>一种简单的非线性流水线</a:t>
            </a:r>
          </a:p>
        </p:txBody>
      </p:sp>
      <p:sp>
        <p:nvSpPr>
          <p:cNvPr id="91142" name="Rectangle 24"/>
          <p:cNvSpPr>
            <a:spLocks noGrp="1" noChangeArrowheads="1"/>
          </p:cNvSpPr>
          <p:nvPr>
            <p:ph type="title"/>
          </p:nvPr>
        </p:nvSpPr>
        <p:spPr>
          <a:xfrm>
            <a:off x="762000" y="0"/>
            <a:ext cx="7772400" cy="838200"/>
          </a:xfrm>
          <a:noFill/>
        </p:spPr>
        <p:txBody>
          <a:bodyPr lIns="92075" tIns="46038" rIns="92075" bIns="46038" anchor="b"/>
          <a:lstStyle/>
          <a:p>
            <a:pPr eaLnBrk="1" hangingPunct="1"/>
            <a:r>
              <a:rPr lang="en-US" altLang="zh-CN" sz="3200" dirty="0" smtClean="0"/>
              <a:t>5.2.2 </a:t>
            </a:r>
            <a:r>
              <a:rPr lang="zh-CN" altLang="en-US" sz="3200" dirty="0" smtClean="0"/>
              <a:t>流水线的分类</a:t>
            </a:r>
          </a:p>
        </p:txBody>
      </p:sp>
      <p:sp>
        <p:nvSpPr>
          <p:cNvPr id="2" name="日期占位符 1"/>
          <p:cNvSpPr>
            <a:spLocks noGrp="1"/>
          </p:cNvSpPr>
          <p:nvPr>
            <p:ph type="dt" sz="half" idx="10"/>
          </p:nvPr>
        </p:nvSpPr>
        <p:spPr/>
        <p:txBody>
          <a:bodyPr/>
          <a:lstStyle/>
          <a:p>
            <a:pPr>
              <a:defRPr/>
            </a:pPr>
            <a:fld id="{6BF475FA-34C2-4F38-A6FC-E538BF197005}"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93</a:t>
            </a:fld>
            <a:endParaRPr lang="en-US" altLang="zh-CN" dirty="0"/>
          </a:p>
        </p:txBody>
      </p:sp>
    </p:spTree>
    <p:extLst>
      <p:ext uri="{BB962C8B-B14F-4D97-AF65-F5344CB8AC3E}">
        <p14:creationId xmlns:p14="http://schemas.microsoft.com/office/powerpoint/2010/main" val="1499191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anim calcmode="lin" valueType="num">
                                      <p:cBhvr additive="base">
                                        <p:cTn id="7" dur="500" fill="hold"/>
                                        <p:tgtEl>
                                          <p:spTgt spid="91140"/>
                                        </p:tgtEl>
                                        <p:attrNameLst>
                                          <p:attrName>ppt_x</p:attrName>
                                        </p:attrNameLst>
                                      </p:cBhvr>
                                      <p:tavLst>
                                        <p:tav tm="0">
                                          <p:val>
                                            <p:strVal val="#ppt_x"/>
                                          </p:val>
                                        </p:tav>
                                        <p:tav tm="100000">
                                          <p:val>
                                            <p:strVal val="#ppt_x"/>
                                          </p:val>
                                        </p:tav>
                                      </p:tavLst>
                                    </p:anim>
                                    <p:anim calcmode="lin" valueType="num">
                                      <p:cBhvr additive="base">
                                        <p:cTn id="8" dur="500" fill="hold"/>
                                        <p:tgtEl>
                                          <p:spTgt spid="911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1141"/>
                                        </p:tgtEl>
                                        <p:attrNameLst>
                                          <p:attrName>style.visibility</p:attrName>
                                        </p:attrNameLst>
                                      </p:cBhvr>
                                      <p:to>
                                        <p:strVal val="visible"/>
                                      </p:to>
                                    </p:set>
                                    <p:anim calcmode="lin" valueType="num">
                                      <p:cBhvr additive="base">
                                        <p:cTn id="11" dur="500" fill="hold"/>
                                        <p:tgtEl>
                                          <p:spTgt spid="91141"/>
                                        </p:tgtEl>
                                        <p:attrNameLst>
                                          <p:attrName>ppt_x</p:attrName>
                                        </p:attrNameLst>
                                      </p:cBhvr>
                                      <p:tavLst>
                                        <p:tav tm="0">
                                          <p:val>
                                            <p:strVal val="#ppt_x"/>
                                          </p:val>
                                        </p:tav>
                                        <p:tav tm="100000">
                                          <p:val>
                                            <p:strVal val="#ppt_x"/>
                                          </p:val>
                                        </p:tav>
                                      </p:tavLst>
                                    </p:anim>
                                    <p:anim calcmode="lin" valueType="num">
                                      <p:cBhvr additive="base">
                                        <p:cTn id="12" dur="500" fill="hold"/>
                                        <p:tgtEl>
                                          <p:spTgt spid="91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92163" name="Rectangle 2"/>
          <p:cNvSpPr>
            <a:spLocks noGrp="1" noChangeArrowheads="1"/>
          </p:cNvSpPr>
          <p:nvPr>
            <p:ph type="body" idx="1"/>
          </p:nvPr>
        </p:nvSpPr>
        <p:spPr>
          <a:xfrm>
            <a:off x="-381000" y="762000"/>
            <a:ext cx="8991600" cy="6096000"/>
          </a:xfrm>
          <a:noFill/>
        </p:spPr>
        <p:txBody>
          <a:bodyPr lIns="92075" tIns="46038" rIns="92075" bIns="46038"/>
          <a:lstStyle/>
          <a:p>
            <a:pPr lvl="2" eaLnBrk="1" hangingPunct="1"/>
            <a:r>
              <a:rPr lang="en-US" altLang="zh-CN" sz="2800" dirty="0" smtClean="0">
                <a:latin typeface="微软雅黑" panose="020B0503020204020204" pitchFamily="34" charset="-122"/>
                <a:ea typeface="微软雅黑" panose="020B0503020204020204" pitchFamily="34" charset="-122"/>
              </a:rPr>
              <a:t>1</a:t>
            </a:r>
            <a:r>
              <a:rPr lang="zh-CN" altLang="en-US" sz="2800" dirty="0" smtClean="0">
                <a:latin typeface="微软雅黑" panose="020B0503020204020204" pitchFamily="34" charset="-122"/>
                <a:ea typeface="微软雅黑" panose="020B0503020204020204" pitchFamily="34" charset="-122"/>
              </a:rPr>
              <a:t>、按照流水线的级别来分</a:t>
            </a:r>
          </a:p>
          <a:p>
            <a:pPr lvl="3" eaLnBrk="1" hangingPunct="1"/>
            <a:r>
              <a:rPr lang="zh-CN" altLang="en-US" sz="2400" dirty="0" smtClean="0">
                <a:solidFill>
                  <a:srgbClr val="FF3399"/>
                </a:solidFill>
                <a:latin typeface="微软雅黑" panose="020B0503020204020204" pitchFamily="34" charset="-122"/>
                <a:ea typeface="微软雅黑" panose="020B0503020204020204" pitchFamily="34" charset="-122"/>
              </a:rPr>
              <a:t>处理机级流水线</a:t>
            </a:r>
            <a:r>
              <a:rPr lang="en-US" altLang="zh-CN" sz="2400" dirty="0" smtClean="0">
                <a:solidFill>
                  <a:srgbClr val="FF3399"/>
                </a:solidFill>
                <a:latin typeface="微软雅黑" panose="020B0503020204020204" pitchFamily="34" charset="-122"/>
                <a:ea typeface="微软雅黑" panose="020B0503020204020204" pitchFamily="34" charset="-122"/>
              </a:rPr>
              <a:t>, </a:t>
            </a:r>
            <a:r>
              <a:rPr lang="zh-CN" altLang="en-US" sz="2400" dirty="0" smtClean="0">
                <a:solidFill>
                  <a:srgbClr val="FF3399"/>
                </a:solidFill>
                <a:latin typeface="微软雅黑" panose="020B0503020204020204" pitchFamily="34" charset="-122"/>
                <a:ea typeface="微软雅黑" panose="020B0503020204020204" pitchFamily="34" charset="-122"/>
              </a:rPr>
              <a:t>又称为指令流水线 </a:t>
            </a:r>
            <a:r>
              <a:rPr lang="en-US" altLang="zh-CN" sz="2400" dirty="0" smtClean="0">
                <a:solidFill>
                  <a:schemeClr val="tx2"/>
                </a:solidFill>
                <a:latin typeface="微软雅黑" panose="020B0503020204020204" pitchFamily="34" charset="-122"/>
                <a:ea typeface="微软雅黑" panose="020B0503020204020204" pitchFamily="34" charset="-122"/>
              </a:rPr>
              <a:t>(Instruction Pipelining)，</a:t>
            </a:r>
            <a:r>
              <a:rPr lang="zh-CN" altLang="en-US" sz="2400" dirty="0" smtClean="0">
                <a:latin typeface="微软雅黑" panose="020B0503020204020204" pitchFamily="34" charset="-122"/>
                <a:ea typeface="微软雅黑" panose="020B0503020204020204" pitchFamily="34" charset="-122"/>
              </a:rPr>
              <a:t>例如：在采用先行控制器的处理机中，各功能部件之间的流水线</a:t>
            </a:r>
          </a:p>
          <a:p>
            <a:pPr lvl="3" eaLnBrk="1" hangingPunct="1"/>
            <a:endParaRPr lang="zh-CN" altLang="en-US" sz="2400" dirty="0" smtClean="0">
              <a:latin typeface="微软雅黑" panose="020B0503020204020204" pitchFamily="34" charset="-122"/>
              <a:ea typeface="微软雅黑" panose="020B0503020204020204" pitchFamily="34" charset="-122"/>
            </a:endParaRPr>
          </a:p>
          <a:p>
            <a:pPr lvl="3" eaLnBrk="1" hangingPunct="1"/>
            <a:endParaRPr lang="zh-CN" altLang="en-US" sz="2800" dirty="0" smtClean="0">
              <a:latin typeface="微软雅黑" panose="020B0503020204020204" pitchFamily="34" charset="-122"/>
              <a:ea typeface="微软雅黑" panose="020B0503020204020204" pitchFamily="34" charset="-122"/>
            </a:endParaRPr>
          </a:p>
          <a:p>
            <a:pPr lvl="3" eaLnBrk="1" hangingPunct="1"/>
            <a:endParaRPr lang="zh-CN" altLang="en-US" sz="2800" dirty="0" smtClean="0">
              <a:latin typeface="微软雅黑" panose="020B0503020204020204" pitchFamily="34" charset="-122"/>
              <a:ea typeface="微软雅黑" panose="020B0503020204020204" pitchFamily="34" charset="-122"/>
            </a:endParaRPr>
          </a:p>
          <a:p>
            <a:pPr lvl="3" eaLnBrk="1" hangingPunct="1"/>
            <a:endParaRPr lang="zh-CN" altLang="en-US" sz="2800" dirty="0" smtClean="0">
              <a:latin typeface="微软雅黑" panose="020B0503020204020204" pitchFamily="34" charset="-122"/>
              <a:ea typeface="微软雅黑" panose="020B0503020204020204" pitchFamily="34" charset="-122"/>
            </a:endParaRPr>
          </a:p>
          <a:p>
            <a:pPr lvl="3" eaLnBrk="1" hangingPunct="1"/>
            <a:endParaRPr lang="zh-CN" altLang="en-US" sz="2800" dirty="0" smtClean="0">
              <a:latin typeface="微软雅黑" panose="020B0503020204020204" pitchFamily="34" charset="-122"/>
              <a:ea typeface="微软雅黑" panose="020B0503020204020204" pitchFamily="34" charset="-122"/>
            </a:endParaRPr>
          </a:p>
          <a:p>
            <a:pPr lvl="3" eaLnBrk="1" hangingPunct="1"/>
            <a:endParaRPr lang="zh-CN" altLang="en-US" sz="2800" dirty="0" smtClean="0">
              <a:latin typeface="微软雅黑" panose="020B0503020204020204" pitchFamily="34" charset="-122"/>
              <a:ea typeface="微软雅黑" panose="020B0503020204020204" pitchFamily="34" charset="-122"/>
            </a:endParaRPr>
          </a:p>
          <a:p>
            <a:pPr marL="1371600" lvl="3" indent="0" eaLnBrk="1" hangingPunct="1">
              <a:buNone/>
            </a:pPr>
            <a:r>
              <a:rPr lang="zh-CN" altLang="en-US" sz="2800" dirty="0" smtClean="0">
                <a:latin typeface="微软雅黑" panose="020B0503020204020204" pitchFamily="34" charset="-122"/>
                <a:ea typeface="微软雅黑" panose="020B0503020204020204" pitchFamily="34" charset="-122"/>
              </a:rPr>
              <a:t/>
            </a:r>
            <a:br>
              <a:rPr lang="zh-CN" altLang="en-US" sz="2800" dirty="0" smtClean="0">
                <a:latin typeface="微软雅黑" panose="020B0503020204020204" pitchFamily="34" charset="-122"/>
                <a:ea typeface="微软雅黑" panose="020B0503020204020204" pitchFamily="34" charset="-122"/>
              </a:rPr>
            </a:br>
            <a:endParaRPr lang="zh-CN" altLang="en-US" sz="2800" dirty="0" smtClean="0">
              <a:latin typeface="微软雅黑" panose="020B0503020204020204" pitchFamily="34" charset="-122"/>
              <a:ea typeface="微软雅黑" panose="020B0503020204020204" pitchFamily="34" charset="-122"/>
            </a:endParaRPr>
          </a:p>
          <a:p>
            <a:pPr lvl="3" eaLnBrk="1" hangingPunct="1"/>
            <a:endParaRPr lang="zh-CN" altLang="en-US" sz="2800" dirty="0" smtClean="0">
              <a:latin typeface="微软雅黑" panose="020B0503020204020204" pitchFamily="34" charset="-122"/>
              <a:ea typeface="微软雅黑" panose="020B0503020204020204" pitchFamily="34" charset="-122"/>
            </a:endParaRPr>
          </a:p>
          <a:p>
            <a:pPr eaLnBrk="1" hangingPunct="1">
              <a:buSzPct val="70000"/>
              <a:buFontTx/>
              <a:buChar char="–"/>
            </a:pPr>
            <a:endParaRPr lang="zh-CN" altLang="en-US" sz="2800" dirty="0" smtClean="0">
              <a:latin typeface="微软雅黑" panose="020B0503020204020204" pitchFamily="34" charset="-122"/>
              <a:ea typeface="微软雅黑" panose="020B0503020204020204" pitchFamily="34" charset="-122"/>
            </a:endParaRPr>
          </a:p>
        </p:txBody>
      </p:sp>
      <p:grpSp>
        <p:nvGrpSpPr>
          <p:cNvPr id="92164" name="Group 3"/>
          <p:cNvGrpSpPr>
            <a:grpSpLocks/>
          </p:cNvGrpSpPr>
          <p:nvPr/>
        </p:nvGrpSpPr>
        <p:grpSpPr bwMode="auto">
          <a:xfrm>
            <a:off x="1066800" y="3048000"/>
            <a:ext cx="7315200" cy="2819400"/>
            <a:chOff x="672" y="1920"/>
            <a:chExt cx="4608" cy="1776"/>
          </a:xfrm>
        </p:grpSpPr>
        <p:sp>
          <p:nvSpPr>
            <p:cNvPr id="92165" name="Rectangle 4"/>
            <p:cNvSpPr>
              <a:spLocks noChangeArrowheads="1"/>
            </p:cNvSpPr>
            <p:nvPr/>
          </p:nvSpPr>
          <p:spPr bwMode="auto">
            <a:xfrm>
              <a:off x="1276" y="1962"/>
              <a:ext cx="1073" cy="52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先行指令</a:t>
              </a:r>
              <a:br>
                <a:rPr lang="zh-CN" altLang="en-US" sz="2800">
                  <a:solidFill>
                    <a:schemeClr val="tx2"/>
                  </a:solidFill>
                  <a:latin typeface="Book Antiqua" pitchFamily="18" charset="0"/>
                  <a:ea typeface="楷体_GB2312" pitchFamily="49" charset="-122"/>
                </a:rPr>
              </a:br>
              <a:r>
                <a:rPr lang="zh-CN" altLang="en-US" sz="2800">
                  <a:solidFill>
                    <a:schemeClr val="tx2"/>
                  </a:solidFill>
                  <a:latin typeface="Book Antiqua" pitchFamily="18" charset="0"/>
                  <a:ea typeface="楷体_GB2312" pitchFamily="49" charset="-122"/>
                </a:rPr>
                <a:t>缓冲栈</a:t>
              </a:r>
            </a:p>
          </p:txBody>
        </p:sp>
        <p:sp>
          <p:nvSpPr>
            <p:cNvPr id="92166" name="Rectangle 5"/>
            <p:cNvSpPr>
              <a:spLocks noChangeArrowheads="1"/>
            </p:cNvSpPr>
            <p:nvPr/>
          </p:nvSpPr>
          <p:spPr bwMode="auto">
            <a:xfrm>
              <a:off x="672" y="1920"/>
              <a:ext cx="60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输入</a:t>
              </a:r>
            </a:p>
          </p:txBody>
        </p:sp>
        <p:sp>
          <p:nvSpPr>
            <p:cNvPr id="92167" name="Line 6"/>
            <p:cNvSpPr>
              <a:spLocks noChangeShapeType="1"/>
            </p:cNvSpPr>
            <p:nvPr/>
          </p:nvSpPr>
          <p:spPr bwMode="auto">
            <a:xfrm>
              <a:off x="765" y="2223"/>
              <a:ext cx="512"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68" name="Rectangle 7"/>
            <p:cNvSpPr>
              <a:spLocks noChangeArrowheads="1"/>
            </p:cNvSpPr>
            <p:nvPr/>
          </p:nvSpPr>
          <p:spPr bwMode="auto">
            <a:xfrm>
              <a:off x="3511" y="3046"/>
              <a:ext cx="1769"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dist">
                <a:lnSpc>
                  <a:spcPct val="80000"/>
                </a:lnSpc>
              </a:pPr>
              <a:r>
                <a:rPr lang="zh-CN" altLang="en-US" sz="2800">
                  <a:solidFill>
                    <a:schemeClr val="tx2"/>
                  </a:solidFill>
                  <a:latin typeface="Book Antiqua" pitchFamily="18" charset="0"/>
                  <a:ea typeface="楷体_GB2312" pitchFamily="49" charset="-122"/>
                </a:rPr>
                <a:t>先行控制方式</a:t>
              </a:r>
              <a:br>
                <a:rPr lang="zh-CN" altLang="en-US" sz="2800">
                  <a:solidFill>
                    <a:schemeClr val="tx2"/>
                  </a:solidFill>
                  <a:latin typeface="Book Antiqua" pitchFamily="18" charset="0"/>
                  <a:ea typeface="楷体_GB2312" pitchFamily="49" charset="-122"/>
                </a:rPr>
              </a:br>
              <a:r>
                <a:rPr lang="zh-CN" altLang="en-US" sz="2800">
                  <a:solidFill>
                    <a:schemeClr val="tx2"/>
                  </a:solidFill>
                  <a:latin typeface="Book Antiqua" pitchFamily="18" charset="0"/>
                  <a:ea typeface="楷体_GB2312" pitchFamily="49" charset="-122"/>
                </a:rPr>
                <a:t>中的指令流水线</a:t>
              </a:r>
            </a:p>
          </p:txBody>
        </p:sp>
        <p:sp>
          <p:nvSpPr>
            <p:cNvPr id="92169" name="Rectangle 8"/>
            <p:cNvSpPr>
              <a:spLocks noChangeArrowheads="1"/>
            </p:cNvSpPr>
            <p:nvPr/>
          </p:nvSpPr>
          <p:spPr bwMode="auto">
            <a:xfrm>
              <a:off x="2533" y="1962"/>
              <a:ext cx="1072" cy="52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先行指令</a:t>
              </a:r>
              <a:br>
                <a:rPr lang="zh-CN" altLang="en-US" sz="2800">
                  <a:solidFill>
                    <a:schemeClr val="tx2"/>
                  </a:solidFill>
                  <a:latin typeface="Book Antiqua" pitchFamily="18" charset="0"/>
                  <a:ea typeface="楷体_GB2312" pitchFamily="49" charset="-122"/>
                </a:rPr>
              </a:br>
              <a:r>
                <a:rPr lang="zh-CN" altLang="en-US" sz="2800">
                  <a:solidFill>
                    <a:schemeClr val="tx2"/>
                  </a:solidFill>
                  <a:latin typeface="Book Antiqua" pitchFamily="18" charset="0"/>
                  <a:ea typeface="楷体_GB2312" pitchFamily="49" charset="-122"/>
                </a:rPr>
                <a:t>分析器</a:t>
              </a:r>
            </a:p>
          </p:txBody>
        </p:sp>
        <p:sp>
          <p:nvSpPr>
            <p:cNvPr id="92170" name="Rectangle 9"/>
            <p:cNvSpPr>
              <a:spLocks noChangeArrowheads="1"/>
            </p:cNvSpPr>
            <p:nvPr/>
          </p:nvSpPr>
          <p:spPr bwMode="auto">
            <a:xfrm>
              <a:off x="3790" y="1962"/>
              <a:ext cx="1305" cy="52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先行读数栈</a:t>
              </a:r>
              <a:br>
                <a:rPr lang="zh-CN" altLang="en-US" sz="2800">
                  <a:solidFill>
                    <a:schemeClr val="tx2"/>
                  </a:solidFill>
                  <a:latin typeface="Book Antiqua" pitchFamily="18" charset="0"/>
                  <a:ea typeface="楷体_GB2312" pitchFamily="49" charset="-122"/>
                </a:rPr>
              </a:br>
              <a:r>
                <a:rPr lang="zh-CN" altLang="en-US" sz="2800">
                  <a:solidFill>
                    <a:schemeClr val="tx2"/>
                  </a:solidFill>
                  <a:latin typeface="Book Antiqua" pitchFamily="18" charset="0"/>
                  <a:ea typeface="楷体_GB2312" pitchFamily="49" charset="-122"/>
                </a:rPr>
                <a:t>先行操作栈</a:t>
              </a:r>
            </a:p>
          </p:txBody>
        </p:sp>
        <p:sp>
          <p:nvSpPr>
            <p:cNvPr id="92171" name="Rectangle 10"/>
            <p:cNvSpPr>
              <a:spLocks noChangeArrowheads="1"/>
            </p:cNvSpPr>
            <p:nvPr/>
          </p:nvSpPr>
          <p:spPr bwMode="auto">
            <a:xfrm>
              <a:off x="1510" y="2483"/>
              <a:ext cx="60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取指</a:t>
              </a:r>
            </a:p>
          </p:txBody>
        </p:sp>
        <p:sp>
          <p:nvSpPr>
            <p:cNvPr id="92172" name="Rectangle 11"/>
            <p:cNvSpPr>
              <a:spLocks noChangeArrowheads="1"/>
            </p:cNvSpPr>
            <p:nvPr/>
          </p:nvSpPr>
          <p:spPr bwMode="auto">
            <a:xfrm>
              <a:off x="2767" y="2483"/>
              <a:ext cx="60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译码</a:t>
              </a:r>
            </a:p>
          </p:txBody>
        </p:sp>
        <p:sp>
          <p:nvSpPr>
            <p:cNvPr id="92173" name="Rectangle 12"/>
            <p:cNvSpPr>
              <a:spLocks noChangeArrowheads="1"/>
            </p:cNvSpPr>
            <p:nvPr/>
          </p:nvSpPr>
          <p:spPr bwMode="auto">
            <a:xfrm>
              <a:off x="3977" y="2483"/>
              <a:ext cx="1024"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取操作数</a:t>
              </a:r>
            </a:p>
          </p:txBody>
        </p:sp>
        <p:sp>
          <p:nvSpPr>
            <p:cNvPr id="92174" name="Line 13"/>
            <p:cNvSpPr>
              <a:spLocks noChangeShapeType="1"/>
            </p:cNvSpPr>
            <p:nvPr/>
          </p:nvSpPr>
          <p:spPr bwMode="auto">
            <a:xfrm>
              <a:off x="2348" y="2223"/>
              <a:ext cx="186"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75" name="Line 14"/>
            <p:cNvSpPr>
              <a:spLocks noChangeShapeType="1"/>
            </p:cNvSpPr>
            <p:nvPr/>
          </p:nvSpPr>
          <p:spPr bwMode="auto">
            <a:xfrm>
              <a:off x="3604" y="2223"/>
              <a:ext cx="187"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76" name="Line 15"/>
            <p:cNvSpPr>
              <a:spLocks noChangeShapeType="1"/>
            </p:cNvSpPr>
            <p:nvPr/>
          </p:nvSpPr>
          <p:spPr bwMode="auto">
            <a:xfrm>
              <a:off x="5094" y="2223"/>
              <a:ext cx="186" cy="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177" name="Line 16"/>
            <p:cNvSpPr>
              <a:spLocks noChangeShapeType="1"/>
            </p:cNvSpPr>
            <p:nvPr/>
          </p:nvSpPr>
          <p:spPr bwMode="auto">
            <a:xfrm flipV="1">
              <a:off x="5280" y="2222"/>
              <a:ext cx="0" cy="563"/>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178" name="Line 17"/>
            <p:cNvSpPr>
              <a:spLocks noChangeShapeType="1"/>
            </p:cNvSpPr>
            <p:nvPr/>
          </p:nvSpPr>
          <p:spPr bwMode="auto">
            <a:xfrm>
              <a:off x="812" y="2786"/>
              <a:ext cx="4468" cy="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179" name="Line 18"/>
            <p:cNvSpPr>
              <a:spLocks noChangeShapeType="1"/>
            </p:cNvSpPr>
            <p:nvPr/>
          </p:nvSpPr>
          <p:spPr bwMode="auto">
            <a:xfrm flipV="1">
              <a:off x="812" y="2785"/>
              <a:ext cx="0" cy="347"/>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180" name="Rectangle 19"/>
            <p:cNvSpPr>
              <a:spLocks noChangeArrowheads="1"/>
            </p:cNvSpPr>
            <p:nvPr/>
          </p:nvSpPr>
          <p:spPr bwMode="auto">
            <a:xfrm>
              <a:off x="997" y="2872"/>
              <a:ext cx="793" cy="52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指令执</a:t>
              </a:r>
            </a:p>
            <a:p>
              <a:pPr algn="ctr">
                <a:lnSpc>
                  <a:spcPct val="80000"/>
                </a:lnSpc>
              </a:pPr>
              <a:r>
                <a:rPr lang="zh-CN" altLang="en-US" sz="2800">
                  <a:solidFill>
                    <a:schemeClr val="tx2"/>
                  </a:solidFill>
                  <a:latin typeface="Book Antiqua" pitchFamily="18" charset="0"/>
                  <a:ea typeface="楷体_GB2312" pitchFamily="49" charset="-122"/>
                </a:rPr>
                <a:t>行部件</a:t>
              </a:r>
            </a:p>
          </p:txBody>
        </p:sp>
        <p:sp>
          <p:nvSpPr>
            <p:cNvPr id="92181" name="Line 20"/>
            <p:cNvSpPr>
              <a:spLocks noChangeShapeType="1"/>
            </p:cNvSpPr>
            <p:nvPr/>
          </p:nvSpPr>
          <p:spPr bwMode="auto">
            <a:xfrm>
              <a:off x="812" y="3133"/>
              <a:ext cx="186"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82" name="Rectangle 21"/>
            <p:cNvSpPr>
              <a:spLocks noChangeArrowheads="1"/>
            </p:cNvSpPr>
            <p:nvPr/>
          </p:nvSpPr>
          <p:spPr bwMode="auto">
            <a:xfrm>
              <a:off x="1974" y="2872"/>
              <a:ext cx="794" cy="52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后行</a:t>
              </a:r>
            </a:p>
            <a:p>
              <a:pPr algn="ctr">
                <a:lnSpc>
                  <a:spcPct val="80000"/>
                </a:lnSpc>
              </a:pPr>
              <a:r>
                <a:rPr lang="zh-CN" altLang="en-US" sz="2800">
                  <a:solidFill>
                    <a:schemeClr val="tx2"/>
                  </a:solidFill>
                  <a:latin typeface="Book Antiqua" pitchFamily="18" charset="0"/>
                  <a:ea typeface="楷体_GB2312" pitchFamily="49" charset="-122"/>
                </a:rPr>
                <a:t>写数栈</a:t>
              </a:r>
            </a:p>
          </p:txBody>
        </p:sp>
        <p:sp>
          <p:nvSpPr>
            <p:cNvPr id="92183" name="Line 22"/>
            <p:cNvSpPr>
              <a:spLocks noChangeShapeType="1"/>
            </p:cNvSpPr>
            <p:nvPr/>
          </p:nvSpPr>
          <p:spPr bwMode="auto">
            <a:xfrm>
              <a:off x="1789" y="3133"/>
              <a:ext cx="186"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84" name="Rectangle 23"/>
            <p:cNvSpPr>
              <a:spLocks noChangeArrowheads="1"/>
            </p:cNvSpPr>
            <p:nvPr/>
          </p:nvSpPr>
          <p:spPr bwMode="auto">
            <a:xfrm>
              <a:off x="2720" y="2830"/>
              <a:ext cx="60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输出</a:t>
              </a:r>
            </a:p>
          </p:txBody>
        </p:sp>
        <p:sp>
          <p:nvSpPr>
            <p:cNvPr id="92185" name="Line 24"/>
            <p:cNvSpPr>
              <a:spLocks noChangeShapeType="1"/>
            </p:cNvSpPr>
            <p:nvPr/>
          </p:nvSpPr>
          <p:spPr bwMode="auto">
            <a:xfrm>
              <a:off x="2767" y="3133"/>
              <a:ext cx="512"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2186" name="Rectangle 25"/>
            <p:cNvSpPr>
              <a:spLocks noChangeArrowheads="1"/>
            </p:cNvSpPr>
            <p:nvPr/>
          </p:nvSpPr>
          <p:spPr bwMode="auto">
            <a:xfrm>
              <a:off x="1091" y="3393"/>
              <a:ext cx="60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执行</a:t>
              </a:r>
            </a:p>
          </p:txBody>
        </p:sp>
        <p:sp>
          <p:nvSpPr>
            <p:cNvPr id="92187" name="Rectangle 26"/>
            <p:cNvSpPr>
              <a:spLocks noChangeArrowheads="1"/>
            </p:cNvSpPr>
            <p:nvPr/>
          </p:nvSpPr>
          <p:spPr bwMode="auto">
            <a:xfrm>
              <a:off x="1975" y="3393"/>
              <a:ext cx="792"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写结果</a:t>
              </a:r>
            </a:p>
          </p:txBody>
        </p:sp>
      </p:grpSp>
      <p:sp>
        <p:nvSpPr>
          <p:cNvPr id="2" name="日期占位符 1"/>
          <p:cNvSpPr>
            <a:spLocks noGrp="1"/>
          </p:cNvSpPr>
          <p:nvPr>
            <p:ph type="dt" sz="half" idx="10"/>
          </p:nvPr>
        </p:nvSpPr>
        <p:spPr/>
        <p:txBody>
          <a:bodyPr/>
          <a:lstStyle/>
          <a:p>
            <a:pPr>
              <a:defRPr/>
            </a:pPr>
            <a:fld id="{BFC90FD6-A84D-4003-8B51-763BEA820D3E}" type="datetime1">
              <a:rPr lang="zh-CN" altLang="en-US" smtClean="0"/>
              <a:t>2021/11/7</a:t>
            </a:fld>
            <a:endParaRPr lang="en-US" altLang="zh-CN" dirty="0"/>
          </a:p>
        </p:txBody>
      </p:sp>
      <p:sp>
        <p:nvSpPr>
          <p:cNvPr id="30" name="Rectangle 24"/>
          <p:cNvSpPr>
            <a:spLocks noGrp="1" noChangeArrowheads="1"/>
          </p:cNvSpPr>
          <p:nvPr>
            <p:ph type="title"/>
          </p:nvPr>
        </p:nvSpPr>
        <p:spPr>
          <a:xfrm>
            <a:off x="762000" y="-99392"/>
            <a:ext cx="7772400" cy="838200"/>
          </a:xfrm>
          <a:noFill/>
        </p:spPr>
        <p:txBody>
          <a:bodyPr lIns="92075" tIns="46038" rIns="92075" bIns="46038" anchor="b"/>
          <a:lstStyle/>
          <a:p>
            <a:pPr eaLnBrk="1" hangingPunct="1"/>
            <a:r>
              <a:rPr lang="en-US" altLang="zh-CN" sz="3200" dirty="0" smtClean="0">
                <a:solidFill>
                  <a:srgbClr val="FF0000"/>
                </a:solidFill>
              </a:rPr>
              <a:t>5.2.2 </a:t>
            </a:r>
            <a:r>
              <a:rPr lang="zh-CN" altLang="en-US" sz="3200" dirty="0" smtClean="0">
                <a:solidFill>
                  <a:srgbClr val="FF0000"/>
                </a:solidFill>
              </a:rPr>
              <a:t>流水线的分类</a:t>
            </a:r>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94</a:t>
            </a:fld>
            <a:endParaRPr lang="en-US" altLang="zh-CN" dirty="0"/>
          </a:p>
        </p:txBody>
      </p:sp>
    </p:spTree>
    <p:extLst>
      <p:ext uri="{BB962C8B-B14F-4D97-AF65-F5344CB8AC3E}">
        <p14:creationId xmlns:p14="http://schemas.microsoft.com/office/powerpoint/2010/main" val="177706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64"/>
                                        </p:tgtEl>
                                        <p:attrNameLst>
                                          <p:attrName>style.visibility</p:attrName>
                                        </p:attrNameLst>
                                      </p:cBhvr>
                                      <p:to>
                                        <p:strVal val="visible"/>
                                      </p:to>
                                    </p:set>
                                    <p:anim calcmode="lin" valueType="num">
                                      <p:cBhvr additive="base">
                                        <p:cTn id="7" dur="500" fill="hold"/>
                                        <p:tgtEl>
                                          <p:spTgt spid="92164"/>
                                        </p:tgtEl>
                                        <p:attrNameLst>
                                          <p:attrName>ppt_x</p:attrName>
                                        </p:attrNameLst>
                                      </p:cBhvr>
                                      <p:tavLst>
                                        <p:tav tm="0">
                                          <p:val>
                                            <p:strVal val="#ppt_x"/>
                                          </p:val>
                                        </p:tav>
                                        <p:tav tm="100000">
                                          <p:val>
                                            <p:strVal val="#ppt_x"/>
                                          </p:val>
                                        </p:tav>
                                      </p:tavLst>
                                    </p:anim>
                                    <p:anim calcmode="lin" valueType="num">
                                      <p:cBhvr additive="base">
                                        <p:cTn id="8" dur="500" fill="hold"/>
                                        <p:tgtEl>
                                          <p:spTgt spid="92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grpSp>
        <p:nvGrpSpPr>
          <p:cNvPr id="93187" name="Group 2"/>
          <p:cNvGrpSpPr>
            <a:grpSpLocks/>
          </p:cNvGrpSpPr>
          <p:nvPr/>
        </p:nvGrpSpPr>
        <p:grpSpPr bwMode="auto">
          <a:xfrm>
            <a:off x="609600" y="2031738"/>
            <a:ext cx="7696200" cy="1295400"/>
            <a:chOff x="384" y="1344"/>
            <a:chExt cx="4848" cy="816"/>
          </a:xfrm>
        </p:grpSpPr>
        <p:sp>
          <p:nvSpPr>
            <p:cNvPr id="93211" name="Rectangle 3"/>
            <p:cNvSpPr>
              <a:spLocks noChangeArrowheads="1"/>
            </p:cNvSpPr>
            <p:nvPr/>
          </p:nvSpPr>
          <p:spPr bwMode="auto">
            <a:xfrm>
              <a:off x="1055" y="1487"/>
              <a:ext cx="818" cy="3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求阶差</a:t>
              </a:r>
            </a:p>
          </p:txBody>
        </p:sp>
        <p:sp>
          <p:nvSpPr>
            <p:cNvPr id="93212" name="Rectangle 4"/>
            <p:cNvSpPr>
              <a:spLocks noChangeArrowheads="1"/>
            </p:cNvSpPr>
            <p:nvPr/>
          </p:nvSpPr>
          <p:spPr bwMode="auto">
            <a:xfrm>
              <a:off x="384" y="1344"/>
              <a:ext cx="62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输入</a:t>
              </a:r>
            </a:p>
          </p:txBody>
        </p:sp>
        <p:sp>
          <p:nvSpPr>
            <p:cNvPr id="93213" name="Line 5"/>
            <p:cNvSpPr>
              <a:spLocks noChangeShapeType="1"/>
            </p:cNvSpPr>
            <p:nvPr/>
          </p:nvSpPr>
          <p:spPr bwMode="auto">
            <a:xfrm>
              <a:off x="480" y="1680"/>
              <a:ext cx="576"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14" name="Line 6"/>
            <p:cNvSpPr>
              <a:spLocks noChangeShapeType="1"/>
            </p:cNvSpPr>
            <p:nvPr/>
          </p:nvSpPr>
          <p:spPr bwMode="auto">
            <a:xfrm>
              <a:off x="4656" y="1680"/>
              <a:ext cx="528"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15" name="Rectangle 7"/>
            <p:cNvSpPr>
              <a:spLocks noChangeArrowheads="1"/>
            </p:cNvSpPr>
            <p:nvPr/>
          </p:nvSpPr>
          <p:spPr bwMode="auto">
            <a:xfrm>
              <a:off x="4608" y="1344"/>
              <a:ext cx="62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输出</a:t>
              </a:r>
            </a:p>
          </p:txBody>
        </p:sp>
        <p:sp>
          <p:nvSpPr>
            <p:cNvPr id="93216" name="Rectangle 8"/>
            <p:cNvSpPr>
              <a:spLocks noChangeArrowheads="1"/>
            </p:cNvSpPr>
            <p:nvPr/>
          </p:nvSpPr>
          <p:spPr bwMode="auto">
            <a:xfrm>
              <a:off x="1296" y="182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Symbol" pitchFamily="18" charset="2"/>
                  <a:ea typeface="楷体_GB2312" pitchFamily="49" charset="-122"/>
                </a:rPr>
                <a:t>D</a:t>
              </a:r>
              <a:r>
                <a:rPr lang="en-US" altLang="zh-CN" sz="2800">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1</a:t>
              </a:r>
            </a:p>
          </p:txBody>
        </p:sp>
        <p:sp>
          <p:nvSpPr>
            <p:cNvPr id="93217" name="Line 9"/>
            <p:cNvSpPr>
              <a:spLocks noChangeShapeType="1"/>
            </p:cNvSpPr>
            <p:nvPr/>
          </p:nvSpPr>
          <p:spPr bwMode="auto">
            <a:xfrm>
              <a:off x="1872" y="1680"/>
              <a:ext cx="192"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18" name="Rectangle 10"/>
            <p:cNvSpPr>
              <a:spLocks noChangeArrowheads="1"/>
            </p:cNvSpPr>
            <p:nvPr/>
          </p:nvSpPr>
          <p:spPr bwMode="auto">
            <a:xfrm>
              <a:off x="2063" y="1487"/>
              <a:ext cx="578" cy="3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对阶</a:t>
              </a:r>
            </a:p>
          </p:txBody>
        </p:sp>
        <p:sp>
          <p:nvSpPr>
            <p:cNvPr id="93219" name="Line 11"/>
            <p:cNvSpPr>
              <a:spLocks noChangeShapeType="1"/>
            </p:cNvSpPr>
            <p:nvPr/>
          </p:nvSpPr>
          <p:spPr bwMode="auto">
            <a:xfrm>
              <a:off x="2640" y="1680"/>
              <a:ext cx="192"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20" name="Rectangle 12"/>
            <p:cNvSpPr>
              <a:spLocks noChangeArrowheads="1"/>
            </p:cNvSpPr>
            <p:nvPr/>
          </p:nvSpPr>
          <p:spPr bwMode="auto">
            <a:xfrm>
              <a:off x="2831" y="1487"/>
              <a:ext cx="818" cy="3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尾数加</a:t>
              </a:r>
            </a:p>
          </p:txBody>
        </p:sp>
        <p:sp>
          <p:nvSpPr>
            <p:cNvPr id="93221" name="Line 13"/>
            <p:cNvSpPr>
              <a:spLocks noChangeShapeType="1"/>
            </p:cNvSpPr>
            <p:nvPr/>
          </p:nvSpPr>
          <p:spPr bwMode="auto">
            <a:xfrm>
              <a:off x="3648" y="1680"/>
              <a:ext cx="192"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22" name="Rectangle 14"/>
            <p:cNvSpPr>
              <a:spLocks noChangeArrowheads="1"/>
            </p:cNvSpPr>
            <p:nvPr/>
          </p:nvSpPr>
          <p:spPr bwMode="auto">
            <a:xfrm>
              <a:off x="3839" y="1487"/>
              <a:ext cx="818" cy="3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规格化</a:t>
              </a:r>
            </a:p>
          </p:txBody>
        </p:sp>
        <p:sp>
          <p:nvSpPr>
            <p:cNvPr id="93223" name="Rectangle 15"/>
            <p:cNvSpPr>
              <a:spLocks noChangeArrowheads="1"/>
            </p:cNvSpPr>
            <p:nvPr/>
          </p:nvSpPr>
          <p:spPr bwMode="auto">
            <a:xfrm>
              <a:off x="2160" y="182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Symbol" pitchFamily="18" charset="2"/>
                  <a:ea typeface="楷体_GB2312" pitchFamily="49" charset="-122"/>
                </a:rPr>
                <a:t>D</a:t>
              </a:r>
              <a:r>
                <a:rPr lang="en-US" altLang="zh-CN" sz="2800">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2</a:t>
              </a:r>
            </a:p>
          </p:txBody>
        </p:sp>
        <p:sp>
          <p:nvSpPr>
            <p:cNvPr id="93224" name="Rectangle 16"/>
            <p:cNvSpPr>
              <a:spLocks noChangeArrowheads="1"/>
            </p:cNvSpPr>
            <p:nvPr/>
          </p:nvSpPr>
          <p:spPr bwMode="auto">
            <a:xfrm>
              <a:off x="3072" y="182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Symbol" pitchFamily="18" charset="2"/>
                  <a:ea typeface="楷体_GB2312" pitchFamily="49" charset="-122"/>
                </a:rPr>
                <a:t>D</a:t>
              </a:r>
              <a:r>
                <a:rPr lang="en-US" altLang="zh-CN" sz="2800">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3</a:t>
              </a:r>
            </a:p>
          </p:txBody>
        </p:sp>
        <p:sp>
          <p:nvSpPr>
            <p:cNvPr id="93225" name="Rectangle 17"/>
            <p:cNvSpPr>
              <a:spLocks noChangeArrowheads="1"/>
            </p:cNvSpPr>
            <p:nvPr/>
          </p:nvSpPr>
          <p:spPr bwMode="auto">
            <a:xfrm>
              <a:off x="4128" y="182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Symbol" pitchFamily="18" charset="2"/>
                  <a:ea typeface="楷体_GB2312" pitchFamily="49" charset="-122"/>
                </a:rPr>
                <a:t>D</a:t>
              </a:r>
              <a:r>
                <a:rPr lang="en-US" altLang="zh-CN" sz="2800">
                  <a:solidFill>
                    <a:schemeClr val="tx2"/>
                  </a:solidFill>
                  <a:latin typeface="Book Antiqua" pitchFamily="18" charset="0"/>
                  <a:ea typeface="楷体_GB2312" pitchFamily="49" charset="-122"/>
                </a:rPr>
                <a:t>t</a:t>
              </a:r>
              <a:r>
                <a:rPr lang="en-US" altLang="zh-CN" sz="2900" baseline="-25000">
                  <a:solidFill>
                    <a:schemeClr val="tx2"/>
                  </a:solidFill>
                  <a:latin typeface="Book Antiqua" pitchFamily="18" charset="0"/>
                  <a:ea typeface="楷体_GB2312" pitchFamily="49" charset="-122"/>
                </a:rPr>
                <a:t>4</a:t>
              </a:r>
            </a:p>
          </p:txBody>
        </p:sp>
      </p:grpSp>
      <p:grpSp>
        <p:nvGrpSpPr>
          <p:cNvPr id="93188" name="Group 18"/>
          <p:cNvGrpSpPr>
            <a:grpSpLocks/>
          </p:cNvGrpSpPr>
          <p:nvPr/>
        </p:nvGrpSpPr>
        <p:grpSpPr bwMode="auto">
          <a:xfrm>
            <a:off x="685800" y="4817106"/>
            <a:ext cx="7772400" cy="1371600"/>
            <a:chOff x="432" y="2976"/>
            <a:chExt cx="4896" cy="864"/>
          </a:xfrm>
        </p:grpSpPr>
        <p:sp>
          <p:nvSpPr>
            <p:cNvPr id="93191" name="Rectangle 19"/>
            <p:cNvSpPr>
              <a:spLocks noChangeArrowheads="1"/>
            </p:cNvSpPr>
            <p:nvPr/>
          </p:nvSpPr>
          <p:spPr bwMode="auto">
            <a:xfrm>
              <a:off x="767" y="3119"/>
              <a:ext cx="674" cy="3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P1</a:t>
              </a:r>
            </a:p>
          </p:txBody>
        </p:sp>
        <p:sp>
          <p:nvSpPr>
            <p:cNvPr id="93192" name="Rectangle 20"/>
            <p:cNvSpPr>
              <a:spLocks noChangeArrowheads="1"/>
            </p:cNvSpPr>
            <p:nvPr/>
          </p:nvSpPr>
          <p:spPr bwMode="auto">
            <a:xfrm>
              <a:off x="432" y="2976"/>
              <a:ext cx="28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r>
                <a:rPr lang="zh-CN" altLang="en-US" sz="2800">
                  <a:solidFill>
                    <a:schemeClr val="tx2"/>
                  </a:solidFill>
                  <a:latin typeface="Book Antiqua" pitchFamily="18" charset="0"/>
                  <a:ea typeface="楷体_GB2312" pitchFamily="49" charset="-122"/>
                </a:rPr>
                <a:t>输</a:t>
              </a:r>
            </a:p>
            <a:p>
              <a:pPr algn="ctr"/>
              <a:r>
                <a:rPr lang="zh-CN" altLang="en-US" sz="2800">
                  <a:solidFill>
                    <a:schemeClr val="tx2"/>
                  </a:solidFill>
                  <a:latin typeface="Book Antiqua" pitchFamily="18" charset="0"/>
                  <a:ea typeface="楷体_GB2312" pitchFamily="49" charset="-122"/>
                </a:rPr>
                <a:t>入</a:t>
              </a:r>
            </a:p>
          </p:txBody>
        </p:sp>
        <p:sp>
          <p:nvSpPr>
            <p:cNvPr id="93193" name="Line 21"/>
            <p:cNvSpPr>
              <a:spLocks noChangeShapeType="1"/>
            </p:cNvSpPr>
            <p:nvPr/>
          </p:nvSpPr>
          <p:spPr bwMode="auto">
            <a:xfrm>
              <a:off x="480" y="3312"/>
              <a:ext cx="288"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194" name="Rectangle 22"/>
            <p:cNvSpPr>
              <a:spLocks noChangeArrowheads="1"/>
            </p:cNvSpPr>
            <p:nvPr/>
          </p:nvSpPr>
          <p:spPr bwMode="auto">
            <a:xfrm>
              <a:off x="768" y="3504"/>
              <a:ext cx="6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任务</a:t>
              </a:r>
              <a:r>
                <a:rPr lang="en-US" altLang="zh-CN" sz="2800">
                  <a:solidFill>
                    <a:schemeClr val="tx2"/>
                  </a:solidFill>
                  <a:latin typeface="Book Antiqua" pitchFamily="18" charset="0"/>
                  <a:ea typeface="楷体_GB2312" pitchFamily="49" charset="-122"/>
                </a:rPr>
                <a:t>1</a:t>
              </a:r>
            </a:p>
          </p:txBody>
        </p:sp>
        <p:sp>
          <p:nvSpPr>
            <p:cNvPr id="93195" name="Line 23"/>
            <p:cNvSpPr>
              <a:spLocks noChangeShapeType="1"/>
            </p:cNvSpPr>
            <p:nvPr/>
          </p:nvSpPr>
          <p:spPr bwMode="auto">
            <a:xfrm>
              <a:off x="1440" y="3312"/>
              <a:ext cx="144"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196" name="Rectangle 24"/>
            <p:cNvSpPr>
              <a:spLocks noChangeArrowheads="1"/>
            </p:cNvSpPr>
            <p:nvPr/>
          </p:nvSpPr>
          <p:spPr bwMode="auto">
            <a:xfrm>
              <a:off x="1584" y="3120"/>
              <a:ext cx="28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dirty="0">
                  <a:solidFill>
                    <a:schemeClr val="tx2"/>
                  </a:solidFill>
                  <a:latin typeface="Book Antiqua" pitchFamily="18" charset="0"/>
                  <a:ea typeface="楷体_GB2312" pitchFamily="49" charset="-122"/>
                </a:rPr>
                <a:t>M</a:t>
              </a:r>
            </a:p>
          </p:txBody>
        </p:sp>
        <p:sp>
          <p:nvSpPr>
            <p:cNvPr id="93197" name="Line 25"/>
            <p:cNvSpPr>
              <a:spLocks noChangeShapeType="1"/>
            </p:cNvSpPr>
            <p:nvPr/>
          </p:nvSpPr>
          <p:spPr bwMode="auto">
            <a:xfrm>
              <a:off x="1872" y="3312"/>
              <a:ext cx="144"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198" name="Line 26"/>
            <p:cNvSpPr>
              <a:spLocks noChangeShapeType="1"/>
            </p:cNvSpPr>
            <p:nvPr/>
          </p:nvSpPr>
          <p:spPr bwMode="auto">
            <a:xfrm>
              <a:off x="2688" y="3312"/>
              <a:ext cx="144"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199" name="Rectangle 27"/>
            <p:cNvSpPr>
              <a:spLocks noChangeArrowheads="1"/>
            </p:cNvSpPr>
            <p:nvPr/>
          </p:nvSpPr>
          <p:spPr bwMode="auto">
            <a:xfrm>
              <a:off x="2832" y="3120"/>
              <a:ext cx="28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M</a:t>
              </a:r>
            </a:p>
          </p:txBody>
        </p:sp>
        <p:sp>
          <p:nvSpPr>
            <p:cNvPr id="93200" name="Line 28"/>
            <p:cNvSpPr>
              <a:spLocks noChangeShapeType="1"/>
            </p:cNvSpPr>
            <p:nvPr/>
          </p:nvSpPr>
          <p:spPr bwMode="auto">
            <a:xfrm>
              <a:off x="3120" y="3312"/>
              <a:ext cx="144"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01" name="Rectangle 29"/>
            <p:cNvSpPr>
              <a:spLocks noChangeArrowheads="1"/>
            </p:cNvSpPr>
            <p:nvPr/>
          </p:nvSpPr>
          <p:spPr bwMode="auto">
            <a:xfrm>
              <a:off x="3264" y="3072"/>
              <a:ext cx="28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a:t>
              </a:r>
            </a:p>
          </p:txBody>
        </p:sp>
        <p:sp>
          <p:nvSpPr>
            <p:cNvPr id="93202" name="Line 30"/>
            <p:cNvSpPr>
              <a:spLocks noChangeShapeType="1"/>
            </p:cNvSpPr>
            <p:nvPr/>
          </p:nvSpPr>
          <p:spPr bwMode="auto">
            <a:xfrm>
              <a:off x="3552" y="3312"/>
              <a:ext cx="144"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03" name="Rectangle 31"/>
            <p:cNvSpPr>
              <a:spLocks noChangeArrowheads="1"/>
            </p:cNvSpPr>
            <p:nvPr/>
          </p:nvSpPr>
          <p:spPr bwMode="auto">
            <a:xfrm>
              <a:off x="2015" y="3119"/>
              <a:ext cx="674" cy="3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P2</a:t>
              </a:r>
            </a:p>
          </p:txBody>
        </p:sp>
        <p:sp>
          <p:nvSpPr>
            <p:cNvPr id="93204" name="Rectangle 32"/>
            <p:cNvSpPr>
              <a:spLocks noChangeArrowheads="1"/>
            </p:cNvSpPr>
            <p:nvPr/>
          </p:nvSpPr>
          <p:spPr bwMode="auto">
            <a:xfrm>
              <a:off x="2016" y="3504"/>
              <a:ext cx="6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任务</a:t>
              </a:r>
              <a:r>
                <a:rPr lang="en-US" altLang="zh-CN" sz="2800">
                  <a:solidFill>
                    <a:schemeClr val="tx2"/>
                  </a:solidFill>
                  <a:latin typeface="Book Antiqua" pitchFamily="18" charset="0"/>
                  <a:ea typeface="楷体_GB2312" pitchFamily="49" charset="-122"/>
                </a:rPr>
                <a:t>2</a:t>
              </a:r>
            </a:p>
          </p:txBody>
        </p:sp>
        <p:sp>
          <p:nvSpPr>
            <p:cNvPr id="93205" name="Line 33"/>
            <p:cNvSpPr>
              <a:spLocks noChangeShapeType="1"/>
            </p:cNvSpPr>
            <p:nvPr/>
          </p:nvSpPr>
          <p:spPr bwMode="auto">
            <a:xfrm>
              <a:off x="4368" y="3312"/>
              <a:ext cx="144"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3206" name="Rectangle 34"/>
            <p:cNvSpPr>
              <a:spLocks noChangeArrowheads="1"/>
            </p:cNvSpPr>
            <p:nvPr/>
          </p:nvSpPr>
          <p:spPr bwMode="auto">
            <a:xfrm>
              <a:off x="4512" y="3120"/>
              <a:ext cx="28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M</a:t>
              </a:r>
            </a:p>
          </p:txBody>
        </p:sp>
        <p:sp>
          <p:nvSpPr>
            <p:cNvPr id="93207" name="Rectangle 35"/>
            <p:cNvSpPr>
              <a:spLocks noChangeArrowheads="1"/>
            </p:cNvSpPr>
            <p:nvPr/>
          </p:nvSpPr>
          <p:spPr bwMode="auto">
            <a:xfrm>
              <a:off x="3695" y="3119"/>
              <a:ext cx="674" cy="386"/>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1438" tIns="36513" rIns="71438" bIns="36513" anchor="ctr"/>
            <a:lstStyle/>
            <a:p>
              <a:pPr algn="ctr">
                <a:lnSpc>
                  <a:spcPct val="80000"/>
                </a:lnSpc>
              </a:pPr>
              <a:r>
                <a:rPr lang="en-US" altLang="zh-CN" sz="2800">
                  <a:solidFill>
                    <a:schemeClr val="tx2"/>
                  </a:solidFill>
                  <a:latin typeface="Book Antiqua" pitchFamily="18" charset="0"/>
                  <a:ea typeface="楷体_GB2312" pitchFamily="49" charset="-122"/>
                </a:rPr>
                <a:t>P3</a:t>
              </a:r>
            </a:p>
          </p:txBody>
        </p:sp>
        <p:sp>
          <p:nvSpPr>
            <p:cNvPr id="93208" name="Rectangle 36"/>
            <p:cNvSpPr>
              <a:spLocks noChangeArrowheads="1"/>
            </p:cNvSpPr>
            <p:nvPr/>
          </p:nvSpPr>
          <p:spPr bwMode="auto">
            <a:xfrm>
              <a:off x="3696" y="3504"/>
              <a:ext cx="6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lnSpc>
                  <a:spcPct val="80000"/>
                </a:lnSpc>
              </a:pPr>
              <a:r>
                <a:rPr lang="zh-CN" altLang="en-US" sz="2800">
                  <a:solidFill>
                    <a:schemeClr val="tx2"/>
                  </a:solidFill>
                  <a:latin typeface="Book Antiqua" pitchFamily="18" charset="0"/>
                  <a:ea typeface="楷体_GB2312" pitchFamily="49" charset="-122"/>
                </a:rPr>
                <a:t>任务</a:t>
              </a:r>
              <a:r>
                <a:rPr lang="en-US" altLang="zh-CN" sz="2800">
                  <a:solidFill>
                    <a:schemeClr val="tx2"/>
                  </a:solidFill>
                  <a:latin typeface="Book Antiqua" pitchFamily="18" charset="0"/>
                  <a:ea typeface="楷体_GB2312" pitchFamily="49" charset="-122"/>
                </a:rPr>
                <a:t>3</a:t>
              </a:r>
            </a:p>
          </p:txBody>
        </p:sp>
        <p:sp>
          <p:nvSpPr>
            <p:cNvPr id="93209" name="Rectangle 37"/>
            <p:cNvSpPr>
              <a:spLocks noChangeArrowheads="1"/>
            </p:cNvSpPr>
            <p:nvPr/>
          </p:nvSpPr>
          <p:spPr bwMode="auto">
            <a:xfrm>
              <a:off x="4944" y="2976"/>
              <a:ext cx="28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3" rIns="71438" bIns="36513" anchor="ctr"/>
            <a:lstStyle/>
            <a:p>
              <a:pPr algn="ctr"/>
              <a:r>
                <a:rPr lang="zh-CN" altLang="en-US" sz="2800">
                  <a:solidFill>
                    <a:schemeClr val="tx2"/>
                  </a:solidFill>
                  <a:latin typeface="Book Antiqua" pitchFamily="18" charset="0"/>
                  <a:ea typeface="楷体_GB2312" pitchFamily="49" charset="-122"/>
                </a:rPr>
                <a:t>输</a:t>
              </a:r>
            </a:p>
            <a:p>
              <a:pPr algn="ctr"/>
              <a:r>
                <a:rPr lang="zh-CN" altLang="en-US" sz="2800">
                  <a:solidFill>
                    <a:schemeClr val="tx2"/>
                  </a:solidFill>
                  <a:latin typeface="Book Antiqua" pitchFamily="18" charset="0"/>
                  <a:ea typeface="楷体_GB2312" pitchFamily="49" charset="-122"/>
                </a:rPr>
                <a:t>出</a:t>
              </a:r>
            </a:p>
          </p:txBody>
        </p:sp>
        <p:sp>
          <p:nvSpPr>
            <p:cNvPr id="93210" name="Line 38"/>
            <p:cNvSpPr>
              <a:spLocks noChangeShapeType="1"/>
            </p:cNvSpPr>
            <p:nvPr/>
          </p:nvSpPr>
          <p:spPr bwMode="auto">
            <a:xfrm>
              <a:off x="4848" y="3312"/>
              <a:ext cx="480" cy="0"/>
            </a:xfrm>
            <a:prstGeom prst="line">
              <a:avLst/>
            </a:prstGeom>
            <a:noFill/>
            <a:ln w="25400">
              <a:solidFill>
                <a:schemeClr val="tx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3189" name="Rectangle 39"/>
          <p:cNvSpPr>
            <a:spLocks noChangeArrowheads="1"/>
          </p:cNvSpPr>
          <p:nvPr/>
        </p:nvSpPr>
        <p:spPr bwMode="auto">
          <a:xfrm>
            <a:off x="-571500" y="3284984"/>
            <a:ext cx="9463980" cy="201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lvl="2">
              <a:spcBef>
                <a:spcPct val="20000"/>
              </a:spcBef>
              <a:buSzPct val="70000"/>
            </a:pPr>
            <a:r>
              <a:rPr lang="zh-CN" altLang="en-US" dirty="0">
                <a:latin typeface="微软雅黑" panose="020B0503020204020204" pitchFamily="34" charset="-122"/>
                <a:ea typeface="微软雅黑" panose="020B0503020204020204" pitchFamily="34" charset="-122"/>
              </a:rPr>
              <a:t>处理机之间的流水线称为</a:t>
            </a:r>
            <a:r>
              <a:rPr lang="zh-CN" altLang="en-US" dirty="0">
                <a:solidFill>
                  <a:srgbClr val="FF3399"/>
                </a:solidFill>
                <a:latin typeface="微软雅黑" panose="020B0503020204020204" pitchFamily="34" charset="-122"/>
                <a:ea typeface="微软雅黑" panose="020B0503020204020204" pitchFamily="34" charset="-122"/>
              </a:rPr>
              <a:t>宏流水线 </a:t>
            </a:r>
            <a:r>
              <a:rPr lang="en-US" altLang="zh-CN" dirty="0">
                <a:solidFill>
                  <a:srgbClr val="FF3399"/>
                </a:solidFill>
                <a:latin typeface="微软雅黑" panose="020B0503020204020204" pitchFamily="34" charset="-122"/>
                <a:ea typeface="微软雅黑" panose="020B0503020204020204" pitchFamily="34" charset="-122"/>
              </a:rPr>
              <a:t>(Macro Pipelining</a:t>
            </a:r>
            <a:r>
              <a:rPr lang="en-US" altLang="zh-CN" dirty="0">
                <a:latin typeface="微软雅黑" panose="020B0503020204020204" pitchFamily="34" charset="-122"/>
                <a:ea typeface="微软雅黑" panose="020B0503020204020204" pitchFamily="34" charset="-122"/>
              </a:rPr>
              <a:t>)</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每个处理机对同一个数据流的不同部分分别进行</a:t>
            </a:r>
            <a:r>
              <a:rPr lang="zh-CN" altLang="en-US" dirty="0" smtClean="0">
                <a:latin typeface="微软雅黑" panose="020B0503020204020204" pitchFamily="34" charset="-122"/>
                <a:ea typeface="微软雅黑" panose="020B0503020204020204" pitchFamily="34" charset="-122"/>
              </a:rPr>
              <a:t>处理，</a:t>
            </a:r>
            <a:r>
              <a:rPr lang="zh-CN" altLang="en-US" dirty="0">
                <a:solidFill>
                  <a:schemeClr val="accent2"/>
                </a:solidFill>
                <a:latin typeface="微软雅黑" panose="020B0503020204020204" pitchFamily="34" charset="-122"/>
                <a:ea typeface="微软雅黑" panose="020B0503020204020204" pitchFamily="34" charset="-122"/>
              </a:rPr>
              <a:t>它是指由两个以上的处理机串行地对同一数据流进行处理，每个处理机完成一项任务。</a:t>
            </a:r>
          </a:p>
          <a:p>
            <a:pPr lvl="2">
              <a:spcBef>
                <a:spcPct val="20000"/>
              </a:spcBef>
              <a:buSzPct val="70000"/>
            </a:pPr>
            <a:endParaRPr lang="zh-CN" altLang="en-US" dirty="0">
              <a:latin typeface="微软雅黑" panose="020B0503020204020204" pitchFamily="34" charset="-122"/>
              <a:ea typeface="微软雅黑" panose="020B0503020204020204" pitchFamily="34" charset="-122"/>
            </a:endParaRPr>
          </a:p>
        </p:txBody>
      </p:sp>
      <p:sp>
        <p:nvSpPr>
          <p:cNvPr id="93190" name="Rectangle 40"/>
          <p:cNvSpPr>
            <a:spLocks noChangeArrowheads="1"/>
          </p:cNvSpPr>
          <p:nvPr/>
        </p:nvSpPr>
        <p:spPr bwMode="auto">
          <a:xfrm>
            <a:off x="495505" y="656815"/>
            <a:ext cx="8180951"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r>
              <a:rPr lang="zh-CN" altLang="en-US" dirty="0">
                <a:solidFill>
                  <a:srgbClr val="FF3399"/>
                </a:solidFill>
                <a:latin typeface="微软雅黑" panose="020B0503020204020204" pitchFamily="34" charset="-122"/>
                <a:ea typeface="微软雅黑" panose="020B0503020204020204" pitchFamily="34" charset="-122"/>
              </a:rPr>
              <a:t>部件级流水线（操作流水线</a:t>
            </a:r>
            <a:r>
              <a:rPr lang="zh-CN" altLang="en-US" dirty="0" smtClean="0">
                <a:solidFill>
                  <a:srgbClr val="FF3399"/>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把处理机的算术逻辑部件分段，使得各种数据类型的操作能够进行流水。</a:t>
            </a:r>
          </a:p>
          <a:p>
            <a:r>
              <a:rPr lang="zh-CN" altLang="en-US" dirty="0" smtClean="0">
                <a:latin typeface="微软雅黑" panose="020B0503020204020204" pitchFamily="34" charset="-122"/>
                <a:ea typeface="微软雅黑" panose="020B0503020204020204" pitchFamily="34" charset="-122"/>
              </a:rPr>
              <a:t>如</a:t>
            </a:r>
            <a:r>
              <a:rPr lang="zh-CN" altLang="en-US" dirty="0">
                <a:latin typeface="微软雅黑" panose="020B0503020204020204" pitchFamily="34" charset="-122"/>
                <a:ea typeface="微软雅黑" panose="020B0503020204020204" pitchFamily="34" charset="-122"/>
              </a:rPr>
              <a:t>浮点加法器流水线</a:t>
            </a:r>
          </a:p>
        </p:txBody>
      </p:sp>
      <p:sp>
        <p:nvSpPr>
          <p:cNvPr id="2" name="日期占位符 1"/>
          <p:cNvSpPr>
            <a:spLocks noGrp="1"/>
          </p:cNvSpPr>
          <p:nvPr>
            <p:ph type="dt" sz="half" idx="10"/>
          </p:nvPr>
        </p:nvSpPr>
        <p:spPr/>
        <p:txBody>
          <a:bodyPr/>
          <a:lstStyle/>
          <a:p>
            <a:pPr>
              <a:defRPr/>
            </a:pPr>
            <a:fld id="{DBCE2632-6AEA-4556-9271-A5359CD39336}"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95</a:t>
            </a:fld>
            <a:endParaRPr lang="en-US" altLang="zh-CN" dirty="0"/>
          </a:p>
        </p:txBody>
      </p:sp>
    </p:spTree>
    <p:extLst>
      <p:ext uri="{BB962C8B-B14F-4D97-AF65-F5344CB8AC3E}">
        <p14:creationId xmlns:p14="http://schemas.microsoft.com/office/powerpoint/2010/main" val="248949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190"/>
                                        </p:tgtEl>
                                        <p:attrNameLst>
                                          <p:attrName>style.visibility</p:attrName>
                                        </p:attrNameLst>
                                      </p:cBhvr>
                                      <p:to>
                                        <p:strVal val="visible"/>
                                      </p:to>
                                    </p:set>
                                    <p:anim calcmode="lin" valueType="num">
                                      <p:cBhvr additive="base">
                                        <p:cTn id="7" dur="500" fill="hold"/>
                                        <p:tgtEl>
                                          <p:spTgt spid="93190"/>
                                        </p:tgtEl>
                                        <p:attrNameLst>
                                          <p:attrName>ppt_x</p:attrName>
                                        </p:attrNameLst>
                                      </p:cBhvr>
                                      <p:tavLst>
                                        <p:tav tm="0">
                                          <p:val>
                                            <p:strVal val="#ppt_x"/>
                                          </p:val>
                                        </p:tav>
                                        <p:tav tm="100000">
                                          <p:val>
                                            <p:strVal val="#ppt_x"/>
                                          </p:val>
                                        </p:tav>
                                      </p:tavLst>
                                    </p:anim>
                                    <p:anim calcmode="lin" valueType="num">
                                      <p:cBhvr additive="base">
                                        <p:cTn id="8" dur="500" fill="hold"/>
                                        <p:tgtEl>
                                          <p:spTgt spid="9319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187"/>
                                        </p:tgtEl>
                                        <p:attrNameLst>
                                          <p:attrName>style.visibility</p:attrName>
                                        </p:attrNameLst>
                                      </p:cBhvr>
                                      <p:to>
                                        <p:strVal val="visible"/>
                                      </p:to>
                                    </p:set>
                                    <p:anim calcmode="lin" valueType="num">
                                      <p:cBhvr additive="base">
                                        <p:cTn id="11" dur="500" fill="hold"/>
                                        <p:tgtEl>
                                          <p:spTgt spid="93187"/>
                                        </p:tgtEl>
                                        <p:attrNameLst>
                                          <p:attrName>ppt_x</p:attrName>
                                        </p:attrNameLst>
                                      </p:cBhvr>
                                      <p:tavLst>
                                        <p:tav tm="0">
                                          <p:val>
                                            <p:strVal val="#ppt_x"/>
                                          </p:val>
                                        </p:tav>
                                        <p:tav tm="100000">
                                          <p:val>
                                            <p:strVal val="#ppt_x"/>
                                          </p:val>
                                        </p:tav>
                                      </p:tavLst>
                                    </p:anim>
                                    <p:anim calcmode="lin" valueType="num">
                                      <p:cBhvr additive="base">
                                        <p:cTn id="12" dur="500" fill="hold"/>
                                        <p:tgtEl>
                                          <p:spTgt spid="931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3189"/>
                                        </p:tgtEl>
                                        <p:attrNameLst>
                                          <p:attrName>style.visibility</p:attrName>
                                        </p:attrNameLst>
                                      </p:cBhvr>
                                      <p:to>
                                        <p:strVal val="visible"/>
                                      </p:to>
                                    </p:set>
                                    <p:anim calcmode="lin" valueType="num">
                                      <p:cBhvr additive="base">
                                        <p:cTn id="17" dur="500" fill="hold"/>
                                        <p:tgtEl>
                                          <p:spTgt spid="93189"/>
                                        </p:tgtEl>
                                        <p:attrNameLst>
                                          <p:attrName>ppt_x</p:attrName>
                                        </p:attrNameLst>
                                      </p:cBhvr>
                                      <p:tavLst>
                                        <p:tav tm="0">
                                          <p:val>
                                            <p:strVal val="#ppt_x"/>
                                          </p:val>
                                        </p:tav>
                                        <p:tav tm="100000">
                                          <p:val>
                                            <p:strVal val="#ppt_x"/>
                                          </p:val>
                                        </p:tav>
                                      </p:tavLst>
                                    </p:anim>
                                    <p:anim calcmode="lin" valueType="num">
                                      <p:cBhvr additive="base">
                                        <p:cTn id="18" dur="500" fill="hold"/>
                                        <p:tgtEl>
                                          <p:spTgt spid="9318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3188"/>
                                        </p:tgtEl>
                                        <p:attrNameLst>
                                          <p:attrName>style.visibility</p:attrName>
                                        </p:attrNameLst>
                                      </p:cBhvr>
                                      <p:to>
                                        <p:strVal val="visible"/>
                                      </p:to>
                                    </p:set>
                                    <p:anim calcmode="lin" valueType="num">
                                      <p:cBhvr additive="base">
                                        <p:cTn id="21" dur="500" fill="hold"/>
                                        <p:tgtEl>
                                          <p:spTgt spid="93188"/>
                                        </p:tgtEl>
                                        <p:attrNameLst>
                                          <p:attrName>ppt_x</p:attrName>
                                        </p:attrNameLst>
                                      </p:cBhvr>
                                      <p:tavLst>
                                        <p:tav tm="0">
                                          <p:val>
                                            <p:strVal val="#ppt_x"/>
                                          </p:val>
                                        </p:tav>
                                        <p:tav tm="100000">
                                          <p:val>
                                            <p:strVal val="#ppt_x"/>
                                          </p:val>
                                        </p:tav>
                                      </p:tavLst>
                                    </p:anim>
                                    <p:anim calcmode="lin" valueType="num">
                                      <p:cBhvr additive="base">
                                        <p:cTn id="22" dur="500" fill="hold"/>
                                        <p:tgtEl>
                                          <p:spTgt spid="931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p:bldP spid="9319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94211" name="Rectangle 2"/>
          <p:cNvSpPr>
            <a:spLocks noGrp="1" noChangeArrowheads="1"/>
          </p:cNvSpPr>
          <p:nvPr>
            <p:ph type="body" idx="1"/>
          </p:nvPr>
        </p:nvSpPr>
        <p:spPr>
          <a:xfrm>
            <a:off x="-396552" y="862236"/>
            <a:ext cx="8991600" cy="6096000"/>
          </a:xfrm>
          <a:noFill/>
        </p:spPr>
        <p:txBody>
          <a:bodyPr lIns="92075" tIns="46038" rIns="92075" bIns="46038"/>
          <a:lstStyle/>
          <a:p>
            <a:pPr lvl="2" eaLnBrk="1" hangingPunct="1"/>
            <a:r>
              <a:rPr lang="en-US" altLang="zh-CN" sz="2800" dirty="0" smtClean="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、单功能流水线与多功能流水线</a:t>
            </a:r>
          </a:p>
          <a:p>
            <a:pPr lvl="3" eaLnBrk="1" hangingPunct="1"/>
            <a:r>
              <a:rPr lang="zh-CN" altLang="en-US" sz="2400" dirty="0" smtClean="0">
                <a:solidFill>
                  <a:srgbClr val="FF3399"/>
                </a:solidFill>
                <a:latin typeface="微软雅黑" panose="020B0503020204020204" pitchFamily="34" charset="-122"/>
                <a:ea typeface="微软雅黑" panose="020B0503020204020204" pitchFamily="34" charset="-122"/>
              </a:rPr>
              <a:t>单功能流水线</a:t>
            </a:r>
            <a:r>
              <a:rPr lang="zh-CN" altLang="en-US" sz="2400" dirty="0" smtClean="0">
                <a:solidFill>
                  <a:schemeClr val="tx2"/>
                </a:solidFill>
                <a:latin typeface="微软雅黑" panose="020B0503020204020204" pitchFamily="34" charset="-122"/>
                <a:ea typeface="微软雅黑" panose="020B0503020204020204" pitchFamily="34" charset="-122"/>
              </a:rPr>
              <a:t>：</a:t>
            </a:r>
            <a:br>
              <a:rPr lang="zh-CN" altLang="en-US" sz="2400" dirty="0" smtClean="0">
                <a:solidFill>
                  <a:schemeClr val="tx2"/>
                </a:solidFill>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只能完成一种固定功能的流水线</a:t>
            </a:r>
            <a:br>
              <a:rPr lang="zh-CN" altLang="en-US" sz="2400" dirty="0" smtClean="0">
                <a:latin typeface="微软雅黑" panose="020B0503020204020204" pitchFamily="34" charset="-122"/>
                <a:ea typeface="微软雅黑" panose="020B0503020204020204" pitchFamily="34" charset="-122"/>
              </a:rPr>
            </a:br>
            <a:r>
              <a:rPr lang="en-US" altLang="zh-CN" sz="2400" dirty="0" smtClean="0">
                <a:latin typeface="微软雅黑" panose="020B0503020204020204" pitchFamily="34" charset="-122"/>
                <a:ea typeface="微软雅黑" panose="020B0503020204020204" pitchFamily="34" charset="-122"/>
              </a:rPr>
              <a:t>Cray-1</a:t>
            </a:r>
            <a:r>
              <a:rPr lang="zh-CN" altLang="en-US" sz="2400" dirty="0" smtClean="0">
                <a:latin typeface="微软雅黑" panose="020B0503020204020204" pitchFamily="34" charset="-122"/>
                <a:ea typeface="微软雅黑" panose="020B0503020204020204" pitchFamily="34" charset="-122"/>
              </a:rPr>
              <a:t>计算机中有</a:t>
            </a:r>
            <a:r>
              <a:rPr lang="en-US" altLang="zh-CN" sz="2400" dirty="0" smtClean="0">
                <a:latin typeface="微软雅黑" panose="020B0503020204020204" pitchFamily="34" charset="-122"/>
                <a:ea typeface="微软雅黑" panose="020B0503020204020204" pitchFamily="34" charset="-122"/>
              </a:rPr>
              <a:t>12</a:t>
            </a:r>
            <a:r>
              <a:rPr lang="zh-CN" altLang="en-US" sz="2400" dirty="0" smtClean="0">
                <a:latin typeface="微软雅黑" panose="020B0503020204020204" pitchFamily="34" charset="-122"/>
                <a:ea typeface="微软雅黑" panose="020B0503020204020204" pitchFamily="34" charset="-122"/>
              </a:rPr>
              <a:t>条；</a:t>
            </a:r>
            <a:r>
              <a:rPr lang="en-US" altLang="zh-CN" sz="2400" dirty="0" smtClean="0">
                <a:latin typeface="微软雅黑" panose="020B0503020204020204" pitchFamily="34" charset="-122"/>
                <a:ea typeface="微软雅黑" panose="020B0503020204020204" pitchFamily="34" charset="-122"/>
              </a:rPr>
              <a:t>YH-1</a:t>
            </a:r>
            <a:r>
              <a:rPr lang="zh-CN" altLang="en-US" sz="2400" dirty="0" smtClean="0">
                <a:latin typeface="微软雅黑" panose="020B0503020204020204" pitchFamily="34" charset="-122"/>
                <a:ea typeface="微软雅黑" panose="020B0503020204020204" pitchFamily="34" charset="-122"/>
              </a:rPr>
              <a:t>计算机有</a:t>
            </a:r>
            <a:r>
              <a:rPr lang="en-US" altLang="zh-CN" sz="2400" dirty="0" smtClean="0">
                <a:latin typeface="微软雅黑" panose="020B0503020204020204" pitchFamily="34" charset="-122"/>
                <a:ea typeface="微软雅黑" panose="020B0503020204020204" pitchFamily="34" charset="-122"/>
              </a:rPr>
              <a:t>18</a:t>
            </a:r>
            <a:r>
              <a:rPr lang="zh-CN" altLang="en-US" sz="2400" dirty="0" smtClean="0">
                <a:latin typeface="微软雅黑" panose="020B0503020204020204" pitchFamily="34" charset="-122"/>
                <a:ea typeface="微软雅黑" panose="020B0503020204020204" pitchFamily="34" charset="-122"/>
              </a:rPr>
              <a:t>条；</a:t>
            </a:r>
            <a:r>
              <a:rPr lang="en-US" altLang="zh-CN" sz="2400" dirty="0" smtClean="0">
                <a:latin typeface="微软雅黑" panose="020B0503020204020204" pitchFamily="34" charset="-122"/>
                <a:ea typeface="微软雅黑" panose="020B0503020204020204" pitchFamily="34" charset="-122"/>
              </a:rPr>
              <a:t>Pentium</a:t>
            </a:r>
            <a:r>
              <a:rPr lang="zh-CN" altLang="en-US" sz="2400" dirty="0" smtClean="0">
                <a:latin typeface="微软雅黑" panose="020B0503020204020204" pitchFamily="34" charset="-122"/>
                <a:ea typeface="微软雅黑" panose="020B0503020204020204" pitchFamily="34" charset="-122"/>
              </a:rPr>
              <a:t>有一条</a:t>
            </a:r>
            <a:r>
              <a:rPr lang="en-US" altLang="zh-CN"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段的定点和一条</a:t>
            </a:r>
            <a:r>
              <a:rPr lang="en-US" altLang="zh-CN" sz="2400" dirty="0" smtClean="0">
                <a:latin typeface="微软雅黑" panose="020B0503020204020204" pitchFamily="34" charset="-122"/>
                <a:ea typeface="微软雅黑" panose="020B0503020204020204" pitchFamily="34" charset="-122"/>
              </a:rPr>
              <a:t>8</a:t>
            </a:r>
            <a:r>
              <a:rPr lang="zh-CN" altLang="en-US" sz="2400" dirty="0" smtClean="0">
                <a:latin typeface="微软雅黑" panose="020B0503020204020204" pitchFamily="34" charset="-122"/>
                <a:ea typeface="微软雅黑" panose="020B0503020204020204" pitchFamily="34" charset="-122"/>
              </a:rPr>
              <a:t>段的浮点流水线；</a:t>
            </a:r>
            <a:r>
              <a:rPr lang="en-US" altLang="zh-CN" sz="2400" dirty="0" err="1" smtClean="0">
                <a:latin typeface="微软雅黑" panose="020B0503020204020204" pitchFamily="34" charset="-122"/>
                <a:ea typeface="微软雅黑" panose="020B0503020204020204" pitchFamily="34" charset="-122"/>
              </a:rPr>
              <a:t>PentiumⅢ</a:t>
            </a:r>
            <a:r>
              <a:rPr lang="zh-CN" altLang="en-US" sz="2400" dirty="0" smtClean="0">
                <a:latin typeface="微软雅黑" panose="020B0503020204020204" pitchFamily="34" charset="-122"/>
                <a:ea typeface="微软雅黑" panose="020B0503020204020204" pitchFamily="34" charset="-122"/>
              </a:rPr>
              <a:t>有三条指令流水线，其中两条定点指令流水线，一条浮点指令流水线。</a:t>
            </a:r>
          </a:p>
          <a:p>
            <a:pPr lvl="3" eaLnBrk="1" hangingPunct="1"/>
            <a:r>
              <a:rPr lang="zh-CN" altLang="en-US" sz="2400" dirty="0" smtClean="0">
                <a:solidFill>
                  <a:srgbClr val="FF3399"/>
                </a:solidFill>
                <a:latin typeface="微软雅黑" panose="020B0503020204020204" pitchFamily="34" charset="-122"/>
                <a:ea typeface="微软雅黑" panose="020B0503020204020204" pitchFamily="34" charset="-122"/>
              </a:rPr>
              <a:t>多功能流水线</a:t>
            </a:r>
            <a:r>
              <a:rPr lang="zh-CN" altLang="en-US" sz="2400" dirty="0" smtClean="0">
                <a:solidFill>
                  <a:schemeClr val="tx2"/>
                </a:solidFill>
                <a:latin typeface="微软雅黑" panose="020B0503020204020204" pitchFamily="34" charset="-122"/>
                <a:ea typeface="微软雅黑" panose="020B0503020204020204" pitchFamily="34" charset="-122"/>
              </a:rPr>
              <a:t>：</a:t>
            </a:r>
            <a:br>
              <a:rPr lang="zh-CN" altLang="en-US" sz="2400" dirty="0" smtClean="0">
                <a:solidFill>
                  <a:schemeClr val="tx2"/>
                </a:solidFill>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流水线的各段通过不同连接实现不同功能</a:t>
            </a:r>
          </a:p>
          <a:p>
            <a:pPr marL="1371600" lvl="3" indent="0" eaLnBrk="1" hangingPunct="1">
              <a:buNone/>
            </a:pPr>
            <a:r>
              <a:rPr lang="en-US" altLang="zh-CN" sz="2400" dirty="0" smtClean="0">
                <a:latin typeface="微软雅黑" panose="020B0503020204020204" pitchFamily="34" charset="-122"/>
                <a:ea typeface="微软雅黑" panose="020B0503020204020204" pitchFamily="34" charset="-122"/>
              </a:rPr>
              <a:t>  Texas</a:t>
            </a:r>
            <a:r>
              <a:rPr lang="zh-CN" altLang="en-US" sz="2400" dirty="0" smtClean="0">
                <a:latin typeface="微软雅黑" panose="020B0503020204020204" pitchFamily="34" charset="-122"/>
                <a:ea typeface="微软雅黑" panose="020B0503020204020204" pitchFamily="34" charset="-122"/>
              </a:rPr>
              <a:t>公司的</a:t>
            </a:r>
            <a:r>
              <a:rPr lang="en-US" altLang="zh-CN" sz="2400" dirty="0" smtClean="0">
                <a:latin typeface="微软雅黑" panose="020B0503020204020204" pitchFamily="34" charset="-122"/>
                <a:ea typeface="微软雅黑" panose="020B0503020204020204" pitchFamily="34" charset="-122"/>
              </a:rPr>
              <a:t>ASC</a:t>
            </a:r>
            <a:r>
              <a:rPr lang="zh-CN" altLang="en-US" sz="2400" dirty="0" smtClean="0">
                <a:latin typeface="微软雅黑" panose="020B0503020204020204" pitchFamily="34" charset="-122"/>
                <a:ea typeface="微软雅黑" panose="020B0503020204020204" pitchFamily="34" charset="-122"/>
              </a:rPr>
              <a:t>计算机中的</a:t>
            </a:r>
            <a:r>
              <a:rPr lang="en-US" altLang="zh-CN" sz="2400" dirty="0" smtClean="0">
                <a:latin typeface="微软雅黑" panose="020B0503020204020204" pitchFamily="34" charset="-122"/>
                <a:ea typeface="微软雅黑" panose="020B0503020204020204" pitchFamily="34" charset="-122"/>
              </a:rPr>
              <a:t>8</a:t>
            </a:r>
            <a:r>
              <a:rPr lang="zh-CN" altLang="en-US" sz="2400" dirty="0" smtClean="0">
                <a:latin typeface="微软雅黑" panose="020B0503020204020204" pitchFamily="34" charset="-122"/>
                <a:ea typeface="微软雅黑" panose="020B0503020204020204" pitchFamily="34" charset="-122"/>
              </a:rPr>
              <a:t>段流水线，能够实现：定点加减法、定点乘法、浮点加法、浮点乘法、逻辑运算、移位操作、数据转换、向量运算等。</a:t>
            </a:r>
          </a:p>
          <a:p>
            <a:pPr eaLnBrk="1" hangingPunct="1">
              <a:buSzPct val="70000"/>
              <a:buFontTx/>
              <a:buChar char="–"/>
            </a:pPr>
            <a:endParaRPr lang="zh-CN" altLang="en-US" sz="2400" dirty="0" smtClean="0">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pPr>
              <a:defRPr/>
            </a:pPr>
            <a:fld id="{A5CB7A38-5891-4F00-ADFB-3FF64D9A75E9}"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96</a:t>
            </a:fld>
            <a:endParaRPr lang="en-US" altLang="zh-CN" dirty="0"/>
          </a:p>
        </p:txBody>
      </p:sp>
    </p:spTree>
    <p:extLst>
      <p:ext uri="{BB962C8B-B14F-4D97-AF65-F5344CB8AC3E}">
        <p14:creationId xmlns:p14="http://schemas.microsoft.com/office/powerpoint/2010/main" val="1196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211">
                                            <p:txEl>
                                              <p:pRg st="1" end="1"/>
                                            </p:txEl>
                                          </p:spTgt>
                                        </p:tgtEl>
                                        <p:attrNameLst>
                                          <p:attrName>style.visibility</p:attrName>
                                        </p:attrNameLst>
                                      </p:cBhvr>
                                      <p:to>
                                        <p:strVal val="visible"/>
                                      </p:to>
                                    </p:set>
                                    <p:anim calcmode="lin" valueType="num">
                                      <p:cBhvr additive="base">
                                        <p:cTn id="7" dur="500" fill="hold"/>
                                        <p:tgtEl>
                                          <p:spTgt spid="942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421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4211">
                                            <p:txEl>
                                              <p:pRg st="2" end="2"/>
                                            </p:txEl>
                                          </p:spTgt>
                                        </p:tgtEl>
                                        <p:attrNameLst>
                                          <p:attrName>style.visibility</p:attrName>
                                        </p:attrNameLst>
                                      </p:cBhvr>
                                      <p:to>
                                        <p:strVal val="visible"/>
                                      </p:to>
                                    </p:set>
                                    <p:anim calcmode="lin" valueType="num">
                                      <p:cBhvr additive="base">
                                        <p:cTn id="11" dur="500" fill="hold"/>
                                        <p:tgtEl>
                                          <p:spTgt spid="9421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4211">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4211">
                                            <p:txEl>
                                              <p:pRg st="3" end="3"/>
                                            </p:txEl>
                                          </p:spTgt>
                                        </p:tgtEl>
                                        <p:attrNameLst>
                                          <p:attrName>style.visibility</p:attrName>
                                        </p:attrNameLst>
                                      </p:cBhvr>
                                      <p:to>
                                        <p:strVal val="visible"/>
                                      </p:to>
                                    </p:set>
                                    <p:anim calcmode="lin" valueType="num">
                                      <p:cBhvr additive="base">
                                        <p:cTn id="15" dur="500" fill="hold"/>
                                        <p:tgtEl>
                                          <p:spTgt spid="94211">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42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graphicFrame>
        <p:nvGraphicFramePr>
          <p:cNvPr id="4098" name="Object 2"/>
          <p:cNvGraphicFramePr>
            <a:graphicFrameLocks/>
          </p:cNvGraphicFramePr>
          <p:nvPr/>
        </p:nvGraphicFramePr>
        <p:xfrm>
          <a:off x="838200" y="6350"/>
          <a:ext cx="7556500" cy="6864350"/>
        </p:xfrm>
        <a:graphic>
          <a:graphicData uri="http://schemas.openxmlformats.org/presentationml/2006/ole">
            <mc:AlternateContent xmlns:mc="http://schemas.openxmlformats.org/markup-compatibility/2006">
              <mc:Choice xmlns:v="urn:schemas-microsoft-com:vml" Requires="v">
                <p:oleObj spid="_x0000_s200782" name="Document" r:id="rId4" imgW="7556400" imgH="6864120" progId="Word.Document.8">
                  <p:embed/>
                </p:oleObj>
              </mc:Choice>
              <mc:Fallback>
                <p:oleObj name="Document" r:id="rId4" imgW="7556400" imgH="6864120"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6350"/>
                        <a:ext cx="7556500" cy="686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pPr>
              <a:defRPr/>
            </a:pPr>
            <a:fld id="{200AD13C-2B01-49A7-939D-685AC5CB8904}"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97</a:t>
            </a:fld>
            <a:endParaRPr lang="en-US" altLang="zh-CN" dirty="0"/>
          </a:p>
        </p:txBody>
      </p:sp>
    </p:spTree>
    <p:extLst>
      <p:ext uri="{BB962C8B-B14F-4D97-AF65-F5344CB8AC3E}">
        <p14:creationId xmlns:p14="http://schemas.microsoft.com/office/powerpoint/2010/main" val="177237968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sp>
        <p:nvSpPr>
          <p:cNvPr id="95235" name="Rectangle 2"/>
          <p:cNvSpPr>
            <a:spLocks noGrp="1" noChangeArrowheads="1"/>
          </p:cNvSpPr>
          <p:nvPr>
            <p:ph type="body" idx="1"/>
          </p:nvPr>
        </p:nvSpPr>
        <p:spPr>
          <a:xfrm>
            <a:off x="-252536" y="762000"/>
            <a:ext cx="8839200" cy="5715000"/>
          </a:xfrm>
          <a:noFill/>
        </p:spPr>
        <p:txBody>
          <a:bodyPr lIns="92075" tIns="46038" rIns="92075" bIns="46038"/>
          <a:lstStyle/>
          <a:p>
            <a:pPr lvl="2" eaLnBrk="1" hangingPunct="1"/>
            <a:r>
              <a:rPr lang="en-US" altLang="zh-CN" sz="2800" dirty="0" smtClean="0">
                <a:latin typeface="微软雅黑" panose="020B0503020204020204" pitchFamily="34" charset="-122"/>
                <a:ea typeface="微软雅黑" panose="020B0503020204020204" pitchFamily="34" charset="-122"/>
              </a:rPr>
              <a:t>3</a:t>
            </a:r>
            <a:r>
              <a:rPr lang="zh-CN" altLang="en-US" sz="2800" dirty="0" smtClean="0">
                <a:latin typeface="微软雅黑" panose="020B0503020204020204" pitchFamily="34" charset="-122"/>
                <a:ea typeface="微软雅黑" panose="020B0503020204020204" pitchFamily="34" charset="-122"/>
              </a:rPr>
              <a:t>、静态流水线与动态流水线</a:t>
            </a:r>
          </a:p>
          <a:p>
            <a:pPr lvl="3" eaLnBrk="1" hangingPunct="1"/>
            <a:r>
              <a:rPr lang="zh-CN" altLang="en-US" sz="2800" dirty="0" smtClean="0">
                <a:solidFill>
                  <a:srgbClr val="FF3399"/>
                </a:solidFill>
                <a:latin typeface="微软雅黑" panose="020B0503020204020204" pitchFamily="34" charset="-122"/>
                <a:ea typeface="微软雅黑" panose="020B0503020204020204" pitchFamily="34" charset="-122"/>
              </a:rPr>
              <a:t>静态流水线</a:t>
            </a:r>
            <a:r>
              <a:rPr lang="zh-CN" altLang="en-US" sz="2800" dirty="0" smtClean="0">
                <a:solidFill>
                  <a:schemeClr val="tx2"/>
                </a:solidFill>
                <a:latin typeface="微软雅黑" panose="020B0503020204020204" pitchFamily="34" charset="-122"/>
                <a:ea typeface="微软雅黑" panose="020B0503020204020204" pitchFamily="34" charset="-122"/>
              </a:rPr>
              <a:t>：</a:t>
            </a:r>
            <a:br>
              <a:rPr lang="zh-CN" altLang="en-US" sz="2800" dirty="0" smtClean="0">
                <a:solidFill>
                  <a:schemeClr val="tx2"/>
                </a:solidFill>
                <a:latin typeface="微软雅黑" panose="020B0503020204020204" pitchFamily="34" charset="-122"/>
                <a:ea typeface="微软雅黑" panose="020B0503020204020204" pitchFamily="34" charset="-122"/>
              </a:rPr>
            </a:br>
            <a:r>
              <a:rPr lang="zh-CN" altLang="en-US" sz="2800" dirty="0" smtClean="0">
                <a:latin typeface="微软雅黑" panose="020B0503020204020204" pitchFamily="34" charset="-122"/>
                <a:ea typeface="微软雅黑" panose="020B0503020204020204" pitchFamily="34" charset="-122"/>
              </a:rPr>
              <a:t>同一段时间内，多功能流水线中的各个功能段只能按照</a:t>
            </a:r>
            <a:r>
              <a:rPr lang="zh-CN" altLang="en-US" sz="2800" dirty="0" smtClean="0">
                <a:solidFill>
                  <a:srgbClr val="FF3399"/>
                </a:solidFill>
                <a:latin typeface="微软雅黑" panose="020B0503020204020204" pitchFamily="34" charset="-122"/>
                <a:ea typeface="微软雅黑" panose="020B0503020204020204" pitchFamily="34" charset="-122"/>
              </a:rPr>
              <a:t>一种固定的方式</a:t>
            </a:r>
            <a:r>
              <a:rPr lang="zh-CN" altLang="en-US" sz="2800" dirty="0" smtClean="0">
                <a:latin typeface="微软雅黑" panose="020B0503020204020204" pitchFamily="34" charset="-122"/>
                <a:ea typeface="微软雅黑" panose="020B0503020204020204" pitchFamily="34" charset="-122"/>
              </a:rPr>
              <a:t>连接，实现一种固定的功能。</a:t>
            </a:r>
            <a:br>
              <a:rPr lang="zh-CN" altLang="en-US" sz="2800" dirty="0" smtClean="0">
                <a:latin typeface="微软雅黑" panose="020B0503020204020204" pitchFamily="34" charset="-122"/>
                <a:ea typeface="微软雅黑" panose="020B0503020204020204" pitchFamily="34" charset="-122"/>
              </a:rPr>
            </a:br>
            <a:r>
              <a:rPr lang="zh-CN" altLang="en-US" sz="2800" dirty="0" smtClean="0">
                <a:latin typeface="微软雅黑" panose="020B0503020204020204" pitchFamily="34" charset="-122"/>
                <a:ea typeface="微软雅黑" panose="020B0503020204020204" pitchFamily="34" charset="-122"/>
              </a:rPr>
              <a:t>只有</a:t>
            </a:r>
            <a:r>
              <a:rPr lang="zh-CN" altLang="en-US" sz="2800" dirty="0" smtClean="0">
                <a:solidFill>
                  <a:srgbClr val="FF3399"/>
                </a:solidFill>
                <a:latin typeface="微软雅黑" panose="020B0503020204020204" pitchFamily="34" charset="-122"/>
                <a:ea typeface="微软雅黑" panose="020B0503020204020204" pitchFamily="34" charset="-122"/>
              </a:rPr>
              <a:t>连续出现同一种运算</a:t>
            </a:r>
            <a:r>
              <a:rPr lang="zh-CN" altLang="en-US" sz="2800" dirty="0" smtClean="0">
                <a:latin typeface="微软雅黑" panose="020B0503020204020204" pitchFamily="34" charset="-122"/>
                <a:ea typeface="微软雅黑" panose="020B0503020204020204" pitchFamily="34" charset="-122"/>
              </a:rPr>
              <a:t>时，流水线的效率才能得到充分的发挥。</a:t>
            </a:r>
          </a:p>
          <a:p>
            <a:pPr lvl="3" eaLnBrk="1" hangingPunct="1"/>
            <a:r>
              <a:rPr lang="zh-CN" altLang="en-US" sz="2800" dirty="0" smtClean="0">
                <a:solidFill>
                  <a:srgbClr val="FF3399"/>
                </a:solidFill>
                <a:latin typeface="微软雅黑" panose="020B0503020204020204" pitchFamily="34" charset="-122"/>
                <a:ea typeface="微软雅黑" panose="020B0503020204020204" pitchFamily="34" charset="-122"/>
              </a:rPr>
              <a:t>动态流水线</a:t>
            </a:r>
            <a:r>
              <a:rPr lang="zh-CN" altLang="en-US" sz="2800" dirty="0" smtClean="0">
                <a:solidFill>
                  <a:schemeClr val="tx2"/>
                </a:solidFill>
                <a:latin typeface="微软雅黑" panose="020B0503020204020204" pitchFamily="34" charset="-122"/>
                <a:ea typeface="微软雅黑" panose="020B0503020204020204" pitchFamily="34" charset="-122"/>
              </a:rPr>
              <a:t>：</a:t>
            </a:r>
            <a:br>
              <a:rPr lang="zh-CN" altLang="en-US" sz="2800" dirty="0" smtClean="0">
                <a:solidFill>
                  <a:schemeClr val="tx2"/>
                </a:solidFill>
                <a:latin typeface="微软雅黑" panose="020B0503020204020204" pitchFamily="34" charset="-122"/>
                <a:ea typeface="微软雅黑" panose="020B0503020204020204" pitchFamily="34" charset="-122"/>
              </a:rPr>
            </a:br>
            <a:r>
              <a:rPr lang="zh-CN" altLang="en-US" sz="2800" dirty="0" smtClean="0">
                <a:latin typeface="微软雅黑" panose="020B0503020204020204" pitchFamily="34" charset="-122"/>
                <a:ea typeface="微软雅黑" panose="020B0503020204020204" pitchFamily="34" charset="-122"/>
              </a:rPr>
              <a:t>在同一段时间内，多功能流水线中的各段可以按照</a:t>
            </a:r>
            <a:r>
              <a:rPr lang="zh-CN" altLang="en-US" sz="2800" dirty="0" smtClean="0">
                <a:solidFill>
                  <a:srgbClr val="FF3399"/>
                </a:solidFill>
                <a:latin typeface="微软雅黑" panose="020B0503020204020204" pitchFamily="34" charset="-122"/>
                <a:ea typeface="微软雅黑" panose="020B0503020204020204" pitchFamily="34" charset="-122"/>
              </a:rPr>
              <a:t>不同的方式</a:t>
            </a:r>
            <a:r>
              <a:rPr lang="zh-CN" altLang="en-US" sz="2800" dirty="0" smtClean="0">
                <a:latin typeface="微软雅黑" panose="020B0503020204020204" pitchFamily="34" charset="-122"/>
                <a:ea typeface="微软雅黑" panose="020B0503020204020204" pitchFamily="34" charset="-122"/>
              </a:rPr>
              <a:t>连接，同时执行多种功能。</a:t>
            </a:r>
            <a:endParaRPr lang="en-US" altLang="zh-CN" sz="2800" dirty="0" smtClean="0">
              <a:latin typeface="微软雅黑" panose="020B0503020204020204" pitchFamily="34" charset="-122"/>
              <a:ea typeface="微软雅黑" panose="020B0503020204020204" pitchFamily="34" charset="-122"/>
            </a:endParaRPr>
          </a:p>
          <a:p>
            <a:pPr lvl="1" eaLnBrk="1" hangingPunct="1">
              <a:lnSpc>
                <a:spcPct val="130000"/>
              </a:lnSpc>
              <a:spcBef>
                <a:spcPct val="0"/>
              </a:spcBef>
              <a:buClr>
                <a:srgbClr val="FF0000"/>
              </a:buClr>
              <a:buSzPct val="80000"/>
              <a:buFont typeface="Wingdings" panose="05000000000000000000" pitchFamily="2" charset="2"/>
              <a:buNone/>
            </a:pPr>
            <a:r>
              <a:rPr lang="zh-CN" altLang="en-US" sz="2000" dirty="0" smtClean="0">
                <a:solidFill>
                  <a:srgbClr val="FF0000"/>
                </a:solidFill>
                <a:latin typeface="Times New Roman" panose="02020603050405020304" pitchFamily="18" charset="0"/>
              </a:rPr>
              <a:t>                               </a:t>
            </a:r>
            <a:r>
              <a:rPr lang="zh-CN" altLang="en-US" sz="2000" dirty="0" smtClean="0">
                <a:solidFill>
                  <a:srgbClr val="FF0000"/>
                </a:solidFill>
                <a:latin typeface="微软雅黑" panose="020B0503020204020204" pitchFamily="34" charset="-122"/>
                <a:ea typeface="微软雅黑" panose="020B0503020204020204" pitchFamily="34" charset="-122"/>
              </a:rPr>
              <a:t>优点</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chemeClr val="accent2"/>
                </a:solidFill>
                <a:latin typeface="微软雅黑" panose="020B0503020204020204" pitchFamily="34" charset="-122"/>
                <a:ea typeface="微软雅黑" panose="020B0503020204020204" pitchFamily="34" charset="-122"/>
              </a:rPr>
              <a:t>能提高流水线的效率</a:t>
            </a:r>
          </a:p>
          <a:p>
            <a:pPr lvl="1" eaLnBrk="1" hangingPunct="1">
              <a:lnSpc>
                <a:spcPct val="130000"/>
              </a:lnSpc>
              <a:spcBef>
                <a:spcPct val="0"/>
              </a:spcBef>
              <a:buFontTx/>
              <a:buNone/>
            </a:pPr>
            <a:r>
              <a:rPr lang="zh-CN" altLang="en-US" sz="2000" dirty="0">
                <a:solidFill>
                  <a:schemeClr val="accent2"/>
                </a:solidFill>
                <a:latin typeface="微软雅黑" panose="020B0503020204020204" pitchFamily="34" charset="-122"/>
                <a:ea typeface="微软雅黑" panose="020B0503020204020204" pitchFamily="34" charset="-122"/>
              </a:rPr>
              <a:t>  </a:t>
            </a:r>
            <a:r>
              <a:rPr lang="zh-CN" altLang="en-US" sz="2000" dirty="0" smtClean="0">
                <a:solidFill>
                  <a:schemeClr val="accent2"/>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缺点：</a:t>
            </a:r>
            <a:r>
              <a:rPr lang="zh-CN" altLang="en-US" sz="2000" dirty="0">
                <a:solidFill>
                  <a:schemeClr val="accent2"/>
                </a:solidFill>
                <a:latin typeface="微软雅黑" panose="020B0503020204020204" pitchFamily="34" charset="-122"/>
                <a:ea typeface="微软雅黑" panose="020B0503020204020204" pitchFamily="34" charset="-122"/>
              </a:rPr>
              <a:t>会使流水线的控制变得复杂</a:t>
            </a:r>
          </a:p>
          <a:p>
            <a:pPr lvl="4" eaLnBrk="1" hangingPunct="1"/>
            <a:endParaRPr lang="en-US" altLang="zh-CN" sz="2800" dirty="0" smtClean="0">
              <a:latin typeface="微软雅黑" panose="020B0503020204020204" pitchFamily="34" charset="-122"/>
              <a:ea typeface="微软雅黑" panose="020B0503020204020204" pitchFamily="34" charset="-122"/>
            </a:endParaRPr>
          </a:p>
          <a:p>
            <a:pPr lvl="3" eaLnBrk="1" hangingPunct="1"/>
            <a:endParaRPr lang="zh-CN" altLang="en-US" sz="2800" dirty="0" smtClean="0">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pPr>
              <a:defRPr/>
            </a:pPr>
            <a:fld id="{07A1A987-3697-4660-97A9-BB8611DDB172}" type="datetime1">
              <a:rPr lang="zh-CN" altLang="en-US" smtClean="0"/>
              <a:t>2021/11/7</a:t>
            </a:fld>
            <a:endParaRPr lang="en-US" altLang="zh-CN" dirty="0"/>
          </a:p>
        </p:txBody>
      </p:sp>
      <p:sp>
        <p:nvSpPr>
          <p:cNvPr id="4" name="灯片编号占位符 3"/>
          <p:cNvSpPr>
            <a:spLocks noGrp="1"/>
          </p:cNvSpPr>
          <p:nvPr>
            <p:ph type="sldNum" sz="quarter" idx="12"/>
          </p:nvPr>
        </p:nvSpPr>
        <p:spPr/>
        <p:txBody>
          <a:bodyPr/>
          <a:lstStyle/>
          <a:p>
            <a:pPr>
              <a:defRPr/>
            </a:pPr>
            <a:r>
              <a:rPr lang="en-US" altLang="zh-CN" smtClean="0"/>
              <a:t>Lecture 05-</a:t>
            </a:r>
            <a:fld id="{5F9FD59F-511C-41EA-A020-0A950C05E1DA}" type="slidenum">
              <a:rPr lang="en-US" altLang="zh-CN" smtClean="0"/>
              <a:pPr>
                <a:defRPr/>
              </a:pPr>
              <a:t>98</a:t>
            </a:fld>
            <a:endParaRPr lang="en-US" altLang="zh-CN" dirty="0"/>
          </a:p>
        </p:txBody>
      </p:sp>
    </p:spTree>
    <p:extLst>
      <p:ext uri="{BB962C8B-B14F-4D97-AF65-F5344CB8AC3E}">
        <p14:creationId xmlns:p14="http://schemas.microsoft.com/office/powerpoint/2010/main" val="200860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anim calcmode="lin" valueType="num">
                                      <p:cBhvr additive="base">
                                        <p:cTn id="7" dur="500" fill="hold"/>
                                        <p:tgtEl>
                                          <p:spTgt spid="9523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23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235">
                                            <p:txEl>
                                              <p:pRg st="2" end="2"/>
                                            </p:txEl>
                                          </p:spTgt>
                                        </p:tgtEl>
                                        <p:attrNameLst>
                                          <p:attrName>style.visibility</p:attrName>
                                        </p:attrNameLst>
                                      </p:cBhvr>
                                      <p:to>
                                        <p:strVal val="visible"/>
                                      </p:to>
                                    </p:set>
                                    <p:anim calcmode="lin" valueType="num">
                                      <p:cBhvr additive="base">
                                        <p:cTn id="11" dur="500" fill="hold"/>
                                        <p:tgtEl>
                                          <p:spTgt spid="9523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523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5235">
                                            <p:txEl>
                                              <p:pRg st="3" end="3"/>
                                            </p:txEl>
                                          </p:spTgt>
                                        </p:tgtEl>
                                        <p:attrNameLst>
                                          <p:attrName>style.visibility</p:attrName>
                                        </p:attrNameLst>
                                      </p:cBhvr>
                                      <p:to>
                                        <p:strVal val="visible"/>
                                      </p:to>
                                    </p:set>
                                    <p:anim calcmode="lin" valueType="num">
                                      <p:cBhvr additive="base">
                                        <p:cTn id="15" dur="500" fill="hold"/>
                                        <p:tgtEl>
                                          <p:spTgt spid="9523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523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5235">
                                            <p:txEl>
                                              <p:pRg st="4" end="4"/>
                                            </p:txEl>
                                          </p:spTgt>
                                        </p:tgtEl>
                                        <p:attrNameLst>
                                          <p:attrName>style.visibility</p:attrName>
                                        </p:attrNameLst>
                                      </p:cBhvr>
                                      <p:to>
                                        <p:strVal val="visible"/>
                                      </p:to>
                                    </p:set>
                                    <p:anim calcmode="lin" valueType="num">
                                      <p:cBhvr additive="base">
                                        <p:cTn id="19" dur="500" fill="hold"/>
                                        <p:tgtEl>
                                          <p:spTgt spid="9523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52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D0C05B4-69C0-4CD8-BFB5-7CA423B47311}" type="datetime1">
              <a:rPr lang="zh-CN" altLang="en-US" sz="1400" smtClean="0"/>
              <a:t>2021/11/7</a:t>
            </a:fld>
            <a:endParaRPr lang="en-US" altLang="zh-CN" sz="1400"/>
          </a:p>
        </p:txBody>
      </p:sp>
      <p:sp>
        <p:nvSpPr>
          <p:cNvPr id="9625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a:t>余腊生   版权所有，违者必究</a:t>
            </a:r>
          </a:p>
        </p:txBody>
      </p:sp>
      <p:grpSp>
        <p:nvGrpSpPr>
          <p:cNvPr id="96261" name="Group 2"/>
          <p:cNvGrpSpPr>
            <a:grpSpLocks/>
          </p:cNvGrpSpPr>
          <p:nvPr/>
        </p:nvGrpSpPr>
        <p:grpSpPr bwMode="auto">
          <a:xfrm>
            <a:off x="0" y="228600"/>
            <a:ext cx="9220200" cy="4479925"/>
            <a:chOff x="0" y="144"/>
            <a:chExt cx="5808" cy="2822"/>
          </a:xfrm>
        </p:grpSpPr>
        <p:sp>
          <p:nvSpPr>
            <p:cNvPr id="96264" name="Line 3"/>
            <p:cNvSpPr>
              <a:spLocks noChangeShapeType="1"/>
            </p:cNvSpPr>
            <p:nvPr/>
          </p:nvSpPr>
          <p:spPr bwMode="auto">
            <a:xfrm>
              <a:off x="412" y="2673"/>
              <a:ext cx="5396" cy="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5" name="Line 4"/>
            <p:cNvSpPr>
              <a:spLocks noChangeShapeType="1"/>
            </p:cNvSpPr>
            <p:nvPr/>
          </p:nvSpPr>
          <p:spPr bwMode="auto">
            <a:xfrm flipV="1">
              <a:off x="412" y="240"/>
              <a:ext cx="0" cy="244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6" name="Line 5"/>
            <p:cNvSpPr>
              <a:spLocks noChangeShapeType="1"/>
            </p:cNvSpPr>
            <p:nvPr/>
          </p:nvSpPr>
          <p:spPr bwMode="auto">
            <a:xfrm>
              <a:off x="412" y="1643"/>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7" name="Line 6"/>
            <p:cNvSpPr>
              <a:spLocks noChangeShapeType="1"/>
            </p:cNvSpPr>
            <p:nvPr/>
          </p:nvSpPr>
          <p:spPr bwMode="auto">
            <a:xfrm>
              <a:off x="432" y="191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8" name="Line 7"/>
            <p:cNvSpPr>
              <a:spLocks noChangeShapeType="1"/>
            </p:cNvSpPr>
            <p:nvPr/>
          </p:nvSpPr>
          <p:spPr bwMode="auto">
            <a:xfrm>
              <a:off x="412" y="2177"/>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9" name="Line 8"/>
            <p:cNvSpPr>
              <a:spLocks noChangeShapeType="1"/>
            </p:cNvSpPr>
            <p:nvPr/>
          </p:nvSpPr>
          <p:spPr bwMode="auto">
            <a:xfrm>
              <a:off x="412" y="2437"/>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0" name="Rectangle 9"/>
            <p:cNvSpPr>
              <a:spLocks noChangeArrowheads="1"/>
            </p:cNvSpPr>
            <p:nvPr/>
          </p:nvSpPr>
          <p:spPr bwMode="auto">
            <a:xfrm>
              <a:off x="412" y="2422"/>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71" name="Rectangle 10"/>
            <p:cNvSpPr>
              <a:spLocks noChangeArrowheads="1"/>
            </p:cNvSpPr>
            <p:nvPr/>
          </p:nvSpPr>
          <p:spPr bwMode="auto">
            <a:xfrm>
              <a:off x="700" y="24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72" name="Rectangle 11"/>
            <p:cNvSpPr>
              <a:spLocks noChangeArrowheads="1"/>
            </p:cNvSpPr>
            <p:nvPr/>
          </p:nvSpPr>
          <p:spPr bwMode="auto">
            <a:xfrm>
              <a:off x="988" y="24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73" name="Rectangle 12"/>
            <p:cNvSpPr>
              <a:spLocks noChangeArrowheads="1"/>
            </p:cNvSpPr>
            <p:nvPr/>
          </p:nvSpPr>
          <p:spPr bwMode="auto">
            <a:xfrm>
              <a:off x="1276" y="24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74" name="Rectangle 13"/>
            <p:cNvSpPr>
              <a:spLocks noChangeArrowheads="1"/>
            </p:cNvSpPr>
            <p:nvPr/>
          </p:nvSpPr>
          <p:spPr bwMode="auto">
            <a:xfrm>
              <a:off x="2714" y="2423"/>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75" name="Rectangle 14"/>
            <p:cNvSpPr>
              <a:spLocks noChangeArrowheads="1"/>
            </p:cNvSpPr>
            <p:nvPr/>
          </p:nvSpPr>
          <p:spPr bwMode="auto">
            <a:xfrm>
              <a:off x="1565" y="24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76" name="Rectangle 15"/>
            <p:cNvSpPr>
              <a:spLocks noChangeArrowheads="1"/>
            </p:cNvSpPr>
            <p:nvPr/>
          </p:nvSpPr>
          <p:spPr bwMode="auto">
            <a:xfrm>
              <a:off x="1853" y="24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77" name="Rectangle 16"/>
            <p:cNvSpPr>
              <a:spLocks noChangeArrowheads="1"/>
            </p:cNvSpPr>
            <p:nvPr/>
          </p:nvSpPr>
          <p:spPr bwMode="auto">
            <a:xfrm>
              <a:off x="1850" y="24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78" name="Rectangle 17"/>
            <p:cNvSpPr>
              <a:spLocks noChangeArrowheads="1"/>
            </p:cNvSpPr>
            <p:nvPr/>
          </p:nvSpPr>
          <p:spPr bwMode="auto">
            <a:xfrm>
              <a:off x="2138" y="24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79" name="Rectangle 18"/>
            <p:cNvSpPr>
              <a:spLocks noChangeArrowheads="1"/>
            </p:cNvSpPr>
            <p:nvPr/>
          </p:nvSpPr>
          <p:spPr bwMode="auto">
            <a:xfrm>
              <a:off x="2426" y="24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80" name="Text Box 19"/>
            <p:cNvSpPr txBox="1">
              <a:spLocks noChangeArrowheads="1"/>
            </p:cNvSpPr>
            <p:nvPr/>
          </p:nvSpPr>
          <p:spPr bwMode="auto">
            <a:xfrm>
              <a:off x="2154" y="2417"/>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281" name="Text Box 20"/>
            <p:cNvSpPr txBox="1">
              <a:spLocks noChangeArrowheads="1"/>
            </p:cNvSpPr>
            <p:nvPr/>
          </p:nvSpPr>
          <p:spPr bwMode="auto">
            <a:xfrm>
              <a:off x="474" y="240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6282" name="Text Box 21"/>
            <p:cNvSpPr txBox="1">
              <a:spLocks noChangeArrowheads="1"/>
            </p:cNvSpPr>
            <p:nvPr/>
          </p:nvSpPr>
          <p:spPr bwMode="auto">
            <a:xfrm>
              <a:off x="730" y="241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6283" name="Text Box 22"/>
            <p:cNvSpPr txBox="1">
              <a:spLocks noChangeArrowheads="1"/>
            </p:cNvSpPr>
            <p:nvPr/>
          </p:nvSpPr>
          <p:spPr bwMode="auto">
            <a:xfrm>
              <a:off x="1026" y="240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6284" name="Text Box 23"/>
            <p:cNvSpPr txBox="1">
              <a:spLocks noChangeArrowheads="1"/>
            </p:cNvSpPr>
            <p:nvPr/>
          </p:nvSpPr>
          <p:spPr bwMode="auto">
            <a:xfrm>
              <a:off x="1325" y="241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6285" name="Text Box 24"/>
            <p:cNvSpPr txBox="1">
              <a:spLocks noChangeArrowheads="1"/>
            </p:cNvSpPr>
            <p:nvPr/>
          </p:nvSpPr>
          <p:spPr bwMode="auto">
            <a:xfrm>
              <a:off x="1603" y="2393"/>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b="1"/>
            </a:p>
          </p:txBody>
        </p:sp>
        <p:sp>
          <p:nvSpPr>
            <p:cNvPr id="96286" name="Text Box 25"/>
            <p:cNvSpPr txBox="1">
              <a:spLocks noChangeArrowheads="1"/>
            </p:cNvSpPr>
            <p:nvPr/>
          </p:nvSpPr>
          <p:spPr bwMode="auto">
            <a:xfrm>
              <a:off x="1866" y="2406"/>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287" name="Text Box 26"/>
            <p:cNvSpPr txBox="1">
              <a:spLocks noChangeArrowheads="1"/>
            </p:cNvSpPr>
            <p:nvPr/>
          </p:nvSpPr>
          <p:spPr bwMode="auto">
            <a:xfrm>
              <a:off x="1578" y="2400"/>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288" name="Text Box 27"/>
            <p:cNvSpPr txBox="1">
              <a:spLocks noChangeArrowheads="1"/>
            </p:cNvSpPr>
            <p:nvPr/>
          </p:nvSpPr>
          <p:spPr bwMode="auto">
            <a:xfrm>
              <a:off x="2415" y="2417"/>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6289" name="Text Box 28"/>
            <p:cNvSpPr txBox="1">
              <a:spLocks noChangeArrowheads="1"/>
            </p:cNvSpPr>
            <p:nvPr/>
          </p:nvSpPr>
          <p:spPr bwMode="auto">
            <a:xfrm>
              <a:off x="2741" y="2417"/>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sp>
          <p:nvSpPr>
            <p:cNvPr id="96290" name="Rectangle 29"/>
            <p:cNvSpPr>
              <a:spLocks noChangeArrowheads="1"/>
            </p:cNvSpPr>
            <p:nvPr/>
          </p:nvSpPr>
          <p:spPr bwMode="auto">
            <a:xfrm>
              <a:off x="700" y="2172"/>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91" name="Rectangle 30"/>
            <p:cNvSpPr>
              <a:spLocks noChangeArrowheads="1"/>
            </p:cNvSpPr>
            <p:nvPr/>
          </p:nvSpPr>
          <p:spPr bwMode="auto">
            <a:xfrm>
              <a:off x="988" y="217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92" name="Rectangle 31"/>
            <p:cNvSpPr>
              <a:spLocks noChangeArrowheads="1"/>
            </p:cNvSpPr>
            <p:nvPr/>
          </p:nvSpPr>
          <p:spPr bwMode="auto">
            <a:xfrm>
              <a:off x="1276" y="217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93" name="Rectangle 32"/>
            <p:cNvSpPr>
              <a:spLocks noChangeArrowheads="1"/>
            </p:cNvSpPr>
            <p:nvPr/>
          </p:nvSpPr>
          <p:spPr bwMode="auto">
            <a:xfrm>
              <a:off x="1564" y="217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94" name="Rectangle 33"/>
            <p:cNvSpPr>
              <a:spLocks noChangeArrowheads="1"/>
            </p:cNvSpPr>
            <p:nvPr/>
          </p:nvSpPr>
          <p:spPr bwMode="auto">
            <a:xfrm>
              <a:off x="3002" y="2173"/>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95" name="Rectangle 34"/>
            <p:cNvSpPr>
              <a:spLocks noChangeArrowheads="1"/>
            </p:cNvSpPr>
            <p:nvPr/>
          </p:nvSpPr>
          <p:spPr bwMode="auto">
            <a:xfrm>
              <a:off x="1853" y="217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96" name="Rectangle 35"/>
            <p:cNvSpPr>
              <a:spLocks noChangeArrowheads="1"/>
            </p:cNvSpPr>
            <p:nvPr/>
          </p:nvSpPr>
          <p:spPr bwMode="auto">
            <a:xfrm>
              <a:off x="2141" y="217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97" name="Rectangle 36"/>
            <p:cNvSpPr>
              <a:spLocks noChangeArrowheads="1"/>
            </p:cNvSpPr>
            <p:nvPr/>
          </p:nvSpPr>
          <p:spPr bwMode="auto">
            <a:xfrm>
              <a:off x="2429" y="217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98" name="Rectangle 37"/>
            <p:cNvSpPr>
              <a:spLocks noChangeArrowheads="1"/>
            </p:cNvSpPr>
            <p:nvPr/>
          </p:nvSpPr>
          <p:spPr bwMode="auto">
            <a:xfrm>
              <a:off x="2426" y="217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299" name="Rectangle 38"/>
            <p:cNvSpPr>
              <a:spLocks noChangeArrowheads="1"/>
            </p:cNvSpPr>
            <p:nvPr/>
          </p:nvSpPr>
          <p:spPr bwMode="auto">
            <a:xfrm>
              <a:off x="2714" y="217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00" name="Text Box 39"/>
            <p:cNvSpPr txBox="1">
              <a:spLocks noChangeArrowheads="1"/>
            </p:cNvSpPr>
            <p:nvPr/>
          </p:nvSpPr>
          <p:spPr bwMode="auto">
            <a:xfrm>
              <a:off x="2442" y="2167"/>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01" name="Text Box 40"/>
            <p:cNvSpPr txBox="1">
              <a:spLocks noChangeArrowheads="1"/>
            </p:cNvSpPr>
            <p:nvPr/>
          </p:nvSpPr>
          <p:spPr bwMode="auto">
            <a:xfrm>
              <a:off x="762" y="21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6302" name="Text Box 41"/>
            <p:cNvSpPr txBox="1">
              <a:spLocks noChangeArrowheads="1"/>
            </p:cNvSpPr>
            <p:nvPr/>
          </p:nvSpPr>
          <p:spPr bwMode="auto">
            <a:xfrm>
              <a:off x="1018" y="216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6303" name="Text Box 42"/>
            <p:cNvSpPr txBox="1">
              <a:spLocks noChangeArrowheads="1"/>
            </p:cNvSpPr>
            <p:nvPr/>
          </p:nvSpPr>
          <p:spPr bwMode="auto">
            <a:xfrm>
              <a:off x="1314" y="21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6304" name="Text Box 43"/>
            <p:cNvSpPr txBox="1">
              <a:spLocks noChangeArrowheads="1"/>
            </p:cNvSpPr>
            <p:nvPr/>
          </p:nvSpPr>
          <p:spPr bwMode="auto">
            <a:xfrm>
              <a:off x="1613" y="216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6305" name="Text Box 44"/>
            <p:cNvSpPr txBox="1">
              <a:spLocks noChangeArrowheads="1"/>
            </p:cNvSpPr>
            <p:nvPr/>
          </p:nvSpPr>
          <p:spPr bwMode="auto">
            <a:xfrm>
              <a:off x="1891" y="2143"/>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b="1"/>
            </a:p>
          </p:txBody>
        </p:sp>
        <p:sp>
          <p:nvSpPr>
            <p:cNvPr id="96306" name="Text Box 45"/>
            <p:cNvSpPr txBox="1">
              <a:spLocks noChangeArrowheads="1"/>
            </p:cNvSpPr>
            <p:nvPr/>
          </p:nvSpPr>
          <p:spPr bwMode="auto">
            <a:xfrm>
              <a:off x="1866" y="2167"/>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07" name="Text Box 46"/>
            <p:cNvSpPr txBox="1">
              <a:spLocks noChangeArrowheads="1"/>
            </p:cNvSpPr>
            <p:nvPr/>
          </p:nvSpPr>
          <p:spPr bwMode="auto">
            <a:xfrm>
              <a:off x="2172" y="2156"/>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08" name="Text Box 47"/>
            <p:cNvSpPr txBox="1">
              <a:spLocks noChangeArrowheads="1"/>
            </p:cNvSpPr>
            <p:nvPr/>
          </p:nvSpPr>
          <p:spPr bwMode="auto">
            <a:xfrm>
              <a:off x="2703" y="2167"/>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6309" name="Text Box 48"/>
            <p:cNvSpPr txBox="1">
              <a:spLocks noChangeArrowheads="1"/>
            </p:cNvSpPr>
            <p:nvPr/>
          </p:nvSpPr>
          <p:spPr bwMode="auto">
            <a:xfrm>
              <a:off x="3029" y="2167"/>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sp>
          <p:nvSpPr>
            <p:cNvPr id="96310" name="Rectangle 49"/>
            <p:cNvSpPr>
              <a:spLocks noChangeArrowheads="1"/>
            </p:cNvSpPr>
            <p:nvPr/>
          </p:nvSpPr>
          <p:spPr bwMode="auto">
            <a:xfrm>
              <a:off x="988" y="1922"/>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11" name="Rectangle 50"/>
            <p:cNvSpPr>
              <a:spLocks noChangeArrowheads="1"/>
            </p:cNvSpPr>
            <p:nvPr/>
          </p:nvSpPr>
          <p:spPr bwMode="auto">
            <a:xfrm>
              <a:off x="1276" y="19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12" name="Rectangle 51"/>
            <p:cNvSpPr>
              <a:spLocks noChangeArrowheads="1"/>
            </p:cNvSpPr>
            <p:nvPr/>
          </p:nvSpPr>
          <p:spPr bwMode="auto">
            <a:xfrm>
              <a:off x="1564" y="19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13" name="Rectangle 52"/>
            <p:cNvSpPr>
              <a:spLocks noChangeArrowheads="1"/>
            </p:cNvSpPr>
            <p:nvPr/>
          </p:nvSpPr>
          <p:spPr bwMode="auto">
            <a:xfrm>
              <a:off x="1852" y="19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14" name="Rectangle 53"/>
            <p:cNvSpPr>
              <a:spLocks noChangeArrowheads="1"/>
            </p:cNvSpPr>
            <p:nvPr/>
          </p:nvSpPr>
          <p:spPr bwMode="auto">
            <a:xfrm>
              <a:off x="3301" y="1923"/>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15" name="Rectangle 54"/>
            <p:cNvSpPr>
              <a:spLocks noChangeArrowheads="1"/>
            </p:cNvSpPr>
            <p:nvPr/>
          </p:nvSpPr>
          <p:spPr bwMode="auto">
            <a:xfrm>
              <a:off x="2141" y="19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16" name="Rectangle 55"/>
            <p:cNvSpPr>
              <a:spLocks noChangeArrowheads="1"/>
            </p:cNvSpPr>
            <p:nvPr/>
          </p:nvSpPr>
          <p:spPr bwMode="auto">
            <a:xfrm>
              <a:off x="2429" y="19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17" name="Rectangle 56"/>
            <p:cNvSpPr>
              <a:spLocks noChangeArrowheads="1"/>
            </p:cNvSpPr>
            <p:nvPr/>
          </p:nvSpPr>
          <p:spPr bwMode="auto">
            <a:xfrm>
              <a:off x="2426" y="19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18" name="Rectangle 57"/>
            <p:cNvSpPr>
              <a:spLocks noChangeArrowheads="1"/>
            </p:cNvSpPr>
            <p:nvPr/>
          </p:nvSpPr>
          <p:spPr bwMode="auto">
            <a:xfrm>
              <a:off x="3009" y="19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19" name="Text Box 58"/>
            <p:cNvSpPr txBox="1">
              <a:spLocks noChangeArrowheads="1"/>
            </p:cNvSpPr>
            <p:nvPr/>
          </p:nvSpPr>
          <p:spPr bwMode="auto">
            <a:xfrm>
              <a:off x="2730" y="1918"/>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20" name="Text Box 59"/>
            <p:cNvSpPr txBox="1">
              <a:spLocks noChangeArrowheads="1"/>
            </p:cNvSpPr>
            <p:nvPr/>
          </p:nvSpPr>
          <p:spPr bwMode="auto">
            <a:xfrm>
              <a:off x="1050" y="190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6321" name="Text Box 60"/>
            <p:cNvSpPr txBox="1">
              <a:spLocks noChangeArrowheads="1"/>
            </p:cNvSpPr>
            <p:nvPr/>
          </p:nvSpPr>
          <p:spPr bwMode="auto">
            <a:xfrm>
              <a:off x="1306" y="191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6322" name="Text Box 61"/>
            <p:cNvSpPr txBox="1">
              <a:spLocks noChangeArrowheads="1"/>
            </p:cNvSpPr>
            <p:nvPr/>
          </p:nvSpPr>
          <p:spPr bwMode="auto">
            <a:xfrm>
              <a:off x="1602" y="190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6323" name="Text Box 62"/>
            <p:cNvSpPr txBox="1">
              <a:spLocks noChangeArrowheads="1"/>
            </p:cNvSpPr>
            <p:nvPr/>
          </p:nvSpPr>
          <p:spPr bwMode="auto">
            <a:xfrm>
              <a:off x="1901" y="191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6324" name="Text Box 63"/>
            <p:cNvSpPr txBox="1">
              <a:spLocks noChangeArrowheads="1"/>
            </p:cNvSpPr>
            <p:nvPr/>
          </p:nvSpPr>
          <p:spPr bwMode="auto">
            <a:xfrm>
              <a:off x="1888" y="1892"/>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en-US" b="1"/>
            </a:p>
          </p:txBody>
        </p:sp>
        <p:sp>
          <p:nvSpPr>
            <p:cNvPr id="96325" name="Text Box 64"/>
            <p:cNvSpPr txBox="1">
              <a:spLocks noChangeArrowheads="1"/>
            </p:cNvSpPr>
            <p:nvPr/>
          </p:nvSpPr>
          <p:spPr bwMode="auto">
            <a:xfrm>
              <a:off x="2442" y="190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26" name="Text Box 65"/>
            <p:cNvSpPr txBox="1">
              <a:spLocks noChangeArrowheads="1"/>
            </p:cNvSpPr>
            <p:nvPr/>
          </p:nvSpPr>
          <p:spPr bwMode="auto">
            <a:xfrm>
              <a:off x="2144" y="190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27" name="Text Box 66"/>
            <p:cNvSpPr txBox="1">
              <a:spLocks noChangeArrowheads="1"/>
            </p:cNvSpPr>
            <p:nvPr/>
          </p:nvSpPr>
          <p:spPr bwMode="auto">
            <a:xfrm>
              <a:off x="2998" y="1918"/>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6328" name="Text Box 67"/>
            <p:cNvSpPr txBox="1">
              <a:spLocks noChangeArrowheads="1"/>
            </p:cNvSpPr>
            <p:nvPr/>
          </p:nvSpPr>
          <p:spPr bwMode="auto">
            <a:xfrm>
              <a:off x="3302" y="190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sp>
          <p:nvSpPr>
            <p:cNvPr id="96329" name="Rectangle 68"/>
            <p:cNvSpPr>
              <a:spLocks noChangeArrowheads="1"/>
            </p:cNvSpPr>
            <p:nvPr/>
          </p:nvSpPr>
          <p:spPr bwMode="auto">
            <a:xfrm>
              <a:off x="1276" y="1670"/>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30" name="Rectangle 69"/>
            <p:cNvSpPr>
              <a:spLocks noChangeArrowheads="1"/>
            </p:cNvSpPr>
            <p:nvPr/>
          </p:nvSpPr>
          <p:spPr bwMode="auto">
            <a:xfrm>
              <a:off x="1564" y="167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31" name="Rectangle 70"/>
            <p:cNvSpPr>
              <a:spLocks noChangeArrowheads="1"/>
            </p:cNvSpPr>
            <p:nvPr/>
          </p:nvSpPr>
          <p:spPr bwMode="auto">
            <a:xfrm>
              <a:off x="1852" y="167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32" name="Rectangle 71"/>
            <p:cNvSpPr>
              <a:spLocks noChangeArrowheads="1"/>
            </p:cNvSpPr>
            <p:nvPr/>
          </p:nvSpPr>
          <p:spPr bwMode="auto">
            <a:xfrm>
              <a:off x="2140" y="167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33" name="Rectangle 72"/>
            <p:cNvSpPr>
              <a:spLocks noChangeArrowheads="1"/>
            </p:cNvSpPr>
            <p:nvPr/>
          </p:nvSpPr>
          <p:spPr bwMode="auto">
            <a:xfrm>
              <a:off x="3578" y="1671"/>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34" name="Rectangle 73"/>
            <p:cNvSpPr>
              <a:spLocks noChangeArrowheads="1"/>
            </p:cNvSpPr>
            <p:nvPr/>
          </p:nvSpPr>
          <p:spPr bwMode="auto">
            <a:xfrm>
              <a:off x="2717" y="167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35" name="Rectangle 74"/>
            <p:cNvSpPr>
              <a:spLocks noChangeArrowheads="1"/>
            </p:cNvSpPr>
            <p:nvPr/>
          </p:nvSpPr>
          <p:spPr bwMode="auto">
            <a:xfrm>
              <a:off x="3005" y="167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36" name="Rectangle 75"/>
            <p:cNvSpPr>
              <a:spLocks noChangeArrowheads="1"/>
            </p:cNvSpPr>
            <p:nvPr/>
          </p:nvSpPr>
          <p:spPr bwMode="auto">
            <a:xfrm>
              <a:off x="3002" y="167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37" name="Rectangle 76"/>
            <p:cNvSpPr>
              <a:spLocks noChangeArrowheads="1"/>
            </p:cNvSpPr>
            <p:nvPr/>
          </p:nvSpPr>
          <p:spPr bwMode="auto">
            <a:xfrm>
              <a:off x="3290" y="167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38" name="Text Box 77"/>
            <p:cNvSpPr txBox="1">
              <a:spLocks noChangeArrowheads="1"/>
            </p:cNvSpPr>
            <p:nvPr/>
          </p:nvSpPr>
          <p:spPr bwMode="auto">
            <a:xfrm>
              <a:off x="3018" y="1665"/>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39" name="Text Box 78"/>
            <p:cNvSpPr txBox="1">
              <a:spLocks noChangeArrowheads="1"/>
            </p:cNvSpPr>
            <p:nvPr/>
          </p:nvSpPr>
          <p:spPr bwMode="auto">
            <a:xfrm>
              <a:off x="1338" y="165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6340" name="Text Box 79"/>
            <p:cNvSpPr txBox="1">
              <a:spLocks noChangeArrowheads="1"/>
            </p:cNvSpPr>
            <p:nvPr/>
          </p:nvSpPr>
          <p:spPr bwMode="auto">
            <a:xfrm>
              <a:off x="1594" y="16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6341" name="Text Box 80"/>
            <p:cNvSpPr txBox="1">
              <a:spLocks noChangeArrowheads="1"/>
            </p:cNvSpPr>
            <p:nvPr/>
          </p:nvSpPr>
          <p:spPr bwMode="auto">
            <a:xfrm>
              <a:off x="1890" y="165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6342" name="Text Box 81"/>
            <p:cNvSpPr txBox="1">
              <a:spLocks noChangeArrowheads="1"/>
            </p:cNvSpPr>
            <p:nvPr/>
          </p:nvSpPr>
          <p:spPr bwMode="auto">
            <a:xfrm>
              <a:off x="2189" y="16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6343" name="Text Box 82"/>
            <p:cNvSpPr txBox="1">
              <a:spLocks noChangeArrowheads="1"/>
            </p:cNvSpPr>
            <p:nvPr/>
          </p:nvSpPr>
          <p:spPr bwMode="auto">
            <a:xfrm>
              <a:off x="3021" y="1654"/>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44" name="Text Box 83"/>
            <p:cNvSpPr txBox="1">
              <a:spLocks noChangeArrowheads="1"/>
            </p:cNvSpPr>
            <p:nvPr/>
          </p:nvSpPr>
          <p:spPr bwMode="auto">
            <a:xfrm>
              <a:off x="2748" y="1654"/>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45" name="Text Box 84"/>
            <p:cNvSpPr txBox="1">
              <a:spLocks noChangeArrowheads="1"/>
            </p:cNvSpPr>
            <p:nvPr/>
          </p:nvSpPr>
          <p:spPr bwMode="auto">
            <a:xfrm>
              <a:off x="3279" y="1665"/>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6346" name="Text Box 85"/>
            <p:cNvSpPr txBox="1">
              <a:spLocks noChangeArrowheads="1"/>
            </p:cNvSpPr>
            <p:nvPr/>
          </p:nvSpPr>
          <p:spPr bwMode="auto">
            <a:xfrm>
              <a:off x="3605" y="166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sp>
          <p:nvSpPr>
            <p:cNvPr id="96347" name="Text Box 86"/>
            <p:cNvSpPr txBox="1">
              <a:spLocks noChangeArrowheads="1"/>
            </p:cNvSpPr>
            <p:nvPr/>
          </p:nvSpPr>
          <p:spPr bwMode="auto">
            <a:xfrm>
              <a:off x="200" y="24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6348" name="Text Box 87"/>
            <p:cNvSpPr txBox="1">
              <a:spLocks noChangeArrowheads="1"/>
            </p:cNvSpPr>
            <p:nvPr/>
          </p:nvSpPr>
          <p:spPr bwMode="auto">
            <a:xfrm>
              <a:off x="200" y="21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6349" name="Text Box 88"/>
            <p:cNvSpPr txBox="1">
              <a:spLocks noChangeArrowheads="1"/>
            </p:cNvSpPr>
            <p:nvPr/>
          </p:nvSpPr>
          <p:spPr bwMode="auto">
            <a:xfrm>
              <a:off x="200" y="18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6350" name="Text Box 89"/>
            <p:cNvSpPr txBox="1">
              <a:spLocks noChangeArrowheads="1"/>
            </p:cNvSpPr>
            <p:nvPr/>
          </p:nvSpPr>
          <p:spPr bwMode="auto">
            <a:xfrm>
              <a:off x="200"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6351" name="Line 90"/>
            <p:cNvSpPr>
              <a:spLocks noChangeShapeType="1"/>
            </p:cNvSpPr>
            <p:nvPr/>
          </p:nvSpPr>
          <p:spPr bwMode="auto">
            <a:xfrm>
              <a:off x="430" y="84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52" name="Line 91"/>
            <p:cNvSpPr>
              <a:spLocks noChangeShapeType="1"/>
            </p:cNvSpPr>
            <p:nvPr/>
          </p:nvSpPr>
          <p:spPr bwMode="auto">
            <a:xfrm>
              <a:off x="428" y="1109"/>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53" name="Line 92"/>
            <p:cNvSpPr>
              <a:spLocks noChangeShapeType="1"/>
            </p:cNvSpPr>
            <p:nvPr/>
          </p:nvSpPr>
          <p:spPr bwMode="auto">
            <a:xfrm>
              <a:off x="430" y="13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54" name="Line 93"/>
            <p:cNvSpPr>
              <a:spLocks noChangeShapeType="1"/>
            </p:cNvSpPr>
            <p:nvPr/>
          </p:nvSpPr>
          <p:spPr bwMode="auto">
            <a:xfrm>
              <a:off x="430" y="5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55" name="Text Box 94"/>
            <p:cNvSpPr txBox="1">
              <a:spLocks noChangeArrowheads="1"/>
            </p:cNvSpPr>
            <p:nvPr/>
          </p:nvSpPr>
          <p:spPr bwMode="auto">
            <a:xfrm>
              <a:off x="200" y="13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5</a:t>
              </a:r>
            </a:p>
          </p:txBody>
        </p:sp>
        <p:sp>
          <p:nvSpPr>
            <p:cNvPr id="96356" name="Text Box 95"/>
            <p:cNvSpPr txBox="1">
              <a:spLocks noChangeArrowheads="1"/>
            </p:cNvSpPr>
            <p:nvPr/>
          </p:nvSpPr>
          <p:spPr bwMode="auto">
            <a:xfrm>
              <a:off x="200" y="57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8</a:t>
              </a:r>
            </a:p>
          </p:txBody>
        </p:sp>
        <p:sp>
          <p:nvSpPr>
            <p:cNvPr id="96357" name="Text Box 96"/>
            <p:cNvSpPr txBox="1">
              <a:spLocks noChangeArrowheads="1"/>
            </p:cNvSpPr>
            <p:nvPr/>
          </p:nvSpPr>
          <p:spPr bwMode="auto">
            <a:xfrm>
              <a:off x="200" y="10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6</a:t>
              </a:r>
            </a:p>
          </p:txBody>
        </p:sp>
        <p:sp>
          <p:nvSpPr>
            <p:cNvPr id="96358" name="Text Box 97"/>
            <p:cNvSpPr txBox="1">
              <a:spLocks noChangeArrowheads="1"/>
            </p:cNvSpPr>
            <p:nvPr/>
          </p:nvSpPr>
          <p:spPr bwMode="auto">
            <a:xfrm>
              <a:off x="200" y="80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7</a:t>
              </a:r>
            </a:p>
          </p:txBody>
        </p:sp>
        <p:sp>
          <p:nvSpPr>
            <p:cNvPr id="96359" name="Rectangle 98"/>
            <p:cNvSpPr>
              <a:spLocks noChangeArrowheads="1"/>
            </p:cNvSpPr>
            <p:nvPr/>
          </p:nvSpPr>
          <p:spPr bwMode="auto">
            <a:xfrm>
              <a:off x="1565" y="1424"/>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60" name="Rectangle 99"/>
            <p:cNvSpPr>
              <a:spLocks noChangeArrowheads="1"/>
            </p:cNvSpPr>
            <p:nvPr/>
          </p:nvSpPr>
          <p:spPr bwMode="auto">
            <a:xfrm>
              <a:off x="1853" y="1429"/>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61" name="Rectangle 100"/>
            <p:cNvSpPr>
              <a:spLocks noChangeArrowheads="1"/>
            </p:cNvSpPr>
            <p:nvPr/>
          </p:nvSpPr>
          <p:spPr bwMode="auto">
            <a:xfrm>
              <a:off x="2141" y="1429"/>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62" name="Rectangle 101"/>
            <p:cNvSpPr>
              <a:spLocks noChangeArrowheads="1"/>
            </p:cNvSpPr>
            <p:nvPr/>
          </p:nvSpPr>
          <p:spPr bwMode="auto">
            <a:xfrm>
              <a:off x="2429" y="1429"/>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63" name="Rectangle 102"/>
            <p:cNvSpPr>
              <a:spLocks noChangeArrowheads="1"/>
            </p:cNvSpPr>
            <p:nvPr/>
          </p:nvSpPr>
          <p:spPr bwMode="auto">
            <a:xfrm>
              <a:off x="3867" y="142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64" name="Rectangle 103"/>
            <p:cNvSpPr>
              <a:spLocks noChangeArrowheads="1"/>
            </p:cNvSpPr>
            <p:nvPr/>
          </p:nvSpPr>
          <p:spPr bwMode="auto">
            <a:xfrm>
              <a:off x="2718" y="1429"/>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65" name="Rectangle 104"/>
            <p:cNvSpPr>
              <a:spLocks noChangeArrowheads="1"/>
            </p:cNvSpPr>
            <p:nvPr/>
          </p:nvSpPr>
          <p:spPr bwMode="auto">
            <a:xfrm>
              <a:off x="3003" y="1429"/>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66" name="Rectangle 105"/>
            <p:cNvSpPr>
              <a:spLocks noChangeArrowheads="1"/>
            </p:cNvSpPr>
            <p:nvPr/>
          </p:nvSpPr>
          <p:spPr bwMode="auto">
            <a:xfrm>
              <a:off x="3291" y="1429"/>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67" name="Rectangle 106"/>
            <p:cNvSpPr>
              <a:spLocks noChangeArrowheads="1"/>
            </p:cNvSpPr>
            <p:nvPr/>
          </p:nvSpPr>
          <p:spPr bwMode="auto">
            <a:xfrm>
              <a:off x="3579" y="1429"/>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68" name="Text Box 107"/>
            <p:cNvSpPr txBox="1">
              <a:spLocks noChangeArrowheads="1"/>
            </p:cNvSpPr>
            <p:nvPr/>
          </p:nvSpPr>
          <p:spPr bwMode="auto">
            <a:xfrm>
              <a:off x="3306" y="1418"/>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69" name="Text Box 108"/>
            <p:cNvSpPr txBox="1">
              <a:spLocks noChangeArrowheads="1"/>
            </p:cNvSpPr>
            <p:nvPr/>
          </p:nvSpPr>
          <p:spPr bwMode="auto">
            <a:xfrm>
              <a:off x="1626" y="1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6370" name="Text Box 109"/>
            <p:cNvSpPr txBox="1">
              <a:spLocks noChangeArrowheads="1"/>
            </p:cNvSpPr>
            <p:nvPr/>
          </p:nvSpPr>
          <p:spPr bwMode="auto">
            <a:xfrm>
              <a:off x="1882" y="141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6371" name="Text Box 110"/>
            <p:cNvSpPr txBox="1">
              <a:spLocks noChangeArrowheads="1"/>
            </p:cNvSpPr>
            <p:nvPr/>
          </p:nvSpPr>
          <p:spPr bwMode="auto">
            <a:xfrm>
              <a:off x="2178" y="1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6372" name="Text Box 111"/>
            <p:cNvSpPr txBox="1">
              <a:spLocks noChangeArrowheads="1"/>
            </p:cNvSpPr>
            <p:nvPr/>
          </p:nvSpPr>
          <p:spPr bwMode="auto">
            <a:xfrm>
              <a:off x="2477" y="141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6373" name="Text Box 112"/>
            <p:cNvSpPr txBox="1">
              <a:spLocks noChangeArrowheads="1"/>
            </p:cNvSpPr>
            <p:nvPr/>
          </p:nvSpPr>
          <p:spPr bwMode="auto">
            <a:xfrm>
              <a:off x="3018" y="1407"/>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74" name="Text Box 113"/>
            <p:cNvSpPr txBox="1">
              <a:spLocks noChangeArrowheads="1"/>
            </p:cNvSpPr>
            <p:nvPr/>
          </p:nvSpPr>
          <p:spPr bwMode="auto">
            <a:xfrm>
              <a:off x="3567" y="1418"/>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6375" name="Text Box 114"/>
            <p:cNvSpPr txBox="1">
              <a:spLocks noChangeArrowheads="1"/>
            </p:cNvSpPr>
            <p:nvPr/>
          </p:nvSpPr>
          <p:spPr bwMode="auto">
            <a:xfrm>
              <a:off x="3893" y="141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sp>
          <p:nvSpPr>
            <p:cNvPr id="96376" name="Rectangle 115"/>
            <p:cNvSpPr>
              <a:spLocks noChangeArrowheads="1"/>
            </p:cNvSpPr>
            <p:nvPr/>
          </p:nvSpPr>
          <p:spPr bwMode="auto">
            <a:xfrm>
              <a:off x="1845" y="522"/>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77" name="Rectangle 116"/>
            <p:cNvSpPr>
              <a:spLocks noChangeArrowheads="1"/>
            </p:cNvSpPr>
            <p:nvPr/>
          </p:nvSpPr>
          <p:spPr bwMode="auto">
            <a:xfrm>
              <a:off x="2133" y="5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78" name="Rectangle 117"/>
            <p:cNvSpPr>
              <a:spLocks noChangeArrowheads="1"/>
            </p:cNvSpPr>
            <p:nvPr/>
          </p:nvSpPr>
          <p:spPr bwMode="auto">
            <a:xfrm>
              <a:off x="2421" y="5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79" name="Rectangle 118"/>
            <p:cNvSpPr>
              <a:spLocks noChangeArrowheads="1"/>
            </p:cNvSpPr>
            <p:nvPr/>
          </p:nvSpPr>
          <p:spPr bwMode="auto">
            <a:xfrm>
              <a:off x="2709" y="5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80" name="Rectangle 119"/>
            <p:cNvSpPr>
              <a:spLocks noChangeArrowheads="1"/>
            </p:cNvSpPr>
            <p:nvPr/>
          </p:nvSpPr>
          <p:spPr bwMode="auto">
            <a:xfrm>
              <a:off x="4150" y="523"/>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81" name="Rectangle 120"/>
            <p:cNvSpPr>
              <a:spLocks noChangeArrowheads="1"/>
            </p:cNvSpPr>
            <p:nvPr/>
          </p:nvSpPr>
          <p:spPr bwMode="auto">
            <a:xfrm>
              <a:off x="2998" y="5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82" name="Rectangle 121"/>
            <p:cNvSpPr>
              <a:spLocks noChangeArrowheads="1"/>
            </p:cNvSpPr>
            <p:nvPr/>
          </p:nvSpPr>
          <p:spPr bwMode="auto">
            <a:xfrm>
              <a:off x="3286" y="5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83" name="Rectangle 122"/>
            <p:cNvSpPr>
              <a:spLocks noChangeArrowheads="1"/>
            </p:cNvSpPr>
            <p:nvPr/>
          </p:nvSpPr>
          <p:spPr bwMode="auto">
            <a:xfrm>
              <a:off x="3574" y="5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84" name="Rectangle 123"/>
            <p:cNvSpPr>
              <a:spLocks noChangeArrowheads="1"/>
            </p:cNvSpPr>
            <p:nvPr/>
          </p:nvSpPr>
          <p:spPr bwMode="auto">
            <a:xfrm>
              <a:off x="3862" y="52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85" name="Text Box 124"/>
            <p:cNvSpPr txBox="1">
              <a:spLocks noChangeArrowheads="1"/>
            </p:cNvSpPr>
            <p:nvPr/>
          </p:nvSpPr>
          <p:spPr bwMode="auto">
            <a:xfrm>
              <a:off x="3590" y="517"/>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86" name="Text Box 125"/>
            <p:cNvSpPr txBox="1">
              <a:spLocks noChangeArrowheads="1"/>
            </p:cNvSpPr>
            <p:nvPr/>
          </p:nvSpPr>
          <p:spPr bwMode="auto">
            <a:xfrm>
              <a:off x="1907" y="50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1</a:t>
              </a:r>
            </a:p>
          </p:txBody>
        </p:sp>
        <p:sp>
          <p:nvSpPr>
            <p:cNvPr id="96387" name="Text Box 126"/>
            <p:cNvSpPr txBox="1">
              <a:spLocks noChangeArrowheads="1"/>
            </p:cNvSpPr>
            <p:nvPr/>
          </p:nvSpPr>
          <p:spPr bwMode="auto">
            <a:xfrm>
              <a:off x="2163" y="51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2</a:t>
              </a:r>
            </a:p>
          </p:txBody>
        </p:sp>
        <p:sp>
          <p:nvSpPr>
            <p:cNvPr id="96388" name="Text Box 127"/>
            <p:cNvSpPr txBox="1">
              <a:spLocks noChangeArrowheads="1"/>
            </p:cNvSpPr>
            <p:nvPr/>
          </p:nvSpPr>
          <p:spPr bwMode="auto">
            <a:xfrm>
              <a:off x="2459" y="50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3</a:t>
              </a:r>
            </a:p>
          </p:txBody>
        </p:sp>
        <p:sp>
          <p:nvSpPr>
            <p:cNvPr id="96389" name="Text Box 128"/>
            <p:cNvSpPr txBox="1">
              <a:spLocks noChangeArrowheads="1"/>
            </p:cNvSpPr>
            <p:nvPr/>
          </p:nvSpPr>
          <p:spPr bwMode="auto">
            <a:xfrm>
              <a:off x="2758" y="51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4</a:t>
              </a:r>
            </a:p>
          </p:txBody>
        </p:sp>
        <p:sp>
          <p:nvSpPr>
            <p:cNvPr id="96390" name="Text Box 129"/>
            <p:cNvSpPr txBox="1">
              <a:spLocks noChangeArrowheads="1"/>
            </p:cNvSpPr>
            <p:nvPr/>
          </p:nvSpPr>
          <p:spPr bwMode="auto">
            <a:xfrm>
              <a:off x="3302" y="506"/>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91" name="Text Box 130"/>
            <p:cNvSpPr txBox="1">
              <a:spLocks noChangeArrowheads="1"/>
            </p:cNvSpPr>
            <p:nvPr/>
          </p:nvSpPr>
          <p:spPr bwMode="auto">
            <a:xfrm>
              <a:off x="3029" y="506"/>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392" name="Text Box 131"/>
            <p:cNvSpPr txBox="1">
              <a:spLocks noChangeArrowheads="1"/>
            </p:cNvSpPr>
            <p:nvPr/>
          </p:nvSpPr>
          <p:spPr bwMode="auto">
            <a:xfrm>
              <a:off x="3851" y="517"/>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n-1</a:t>
              </a:r>
            </a:p>
          </p:txBody>
        </p:sp>
        <p:sp>
          <p:nvSpPr>
            <p:cNvPr id="96393" name="Text Box 132"/>
            <p:cNvSpPr txBox="1">
              <a:spLocks noChangeArrowheads="1"/>
            </p:cNvSpPr>
            <p:nvPr/>
          </p:nvSpPr>
          <p:spPr bwMode="auto">
            <a:xfrm>
              <a:off x="4177" y="517"/>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n</a:t>
              </a:r>
            </a:p>
          </p:txBody>
        </p:sp>
        <p:sp>
          <p:nvSpPr>
            <p:cNvPr id="96394" name="Line 133"/>
            <p:cNvSpPr>
              <a:spLocks noChangeShapeType="1"/>
            </p:cNvSpPr>
            <p:nvPr/>
          </p:nvSpPr>
          <p:spPr bwMode="auto">
            <a:xfrm>
              <a:off x="1853"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95" name="Line 134"/>
            <p:cNvSpPr>
              <a:spLocks noChangeShapeType="1"/>
            </p:cNvSpPr>
            <p:nvPr/>
          </p:nvSpPr>
          <p:spPr bwMode="auto">
            <a:xfrm>
              <a:off x="2146"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96" name="Line 135"/>
            <p:cNvSpPr>
              <a:spLocks noChangeShapeType="1"/>
            </p:cNvSpPr>
            <p:nvPr/>
          </p:nvSpPr>
          <p:spPr bwMode="auto">
            <a:xfrm>
              <a:off x="2432"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97" name="Line 136"/>
            <p:cNvSpPr>
              <a:spLocks noChangeShapeType="1"/>
            </p:cNvSpPr>
            <p:nvPr/>
          </p:nvSpPr>
          <p:spPr bwMode="auto">
            <a:xfrm>
              <a:off x="2716"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98" name="Line 137"/>
            <p:cNvSpPr>
              <a:spLocks noChangeShapeType="1"/>
            </p:cNvSpPr>
            <p:nvPr/>
          </p:nvSpPr>
          <p:spPr bwMode="auto">
            <a:xfrm>
              <a:off x="3008"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99" name="Line 138"/>
            <p:cNvSpPr>
              <a:spLocks noChangeShapeType="1"/>
            </p:cNvSpPr>
            <p:nvPr/>
          </p:nvSpPr>
          <p:spPr bwMode="auto">
            <a:xfrm>
              <a:off x="3281" y="773"/>
              <a:ext cx="0" cy="65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400" name="Line 139"/>
            <p:cNvSpPr>
              <a:spLocks noChangeShapeType="1"/>
            </p:cNvSpPr>
            <p:nvPr/>
          </p:nvSpPr>
          <p:spPr bwMode="auto">
            <a:xfrm flipH="1">
              <a:off x="3581" y="773"/>
              <a:ext cx="16" cy="19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401" name="Line 140"/>
            <p:cNvSpPr>
              <a:spLocks noChangeShapeType="1"/>
            </p:cNvSpPr>
            <p:nvPr/>
          </p:nvSpPr>
          <p:spPr bwMode="auto">
            <a:xfrm>
              <a:off x="3869" y="773"/>
              <a:ext cx="0" cy="19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402" name="Line 141"/>
            <p:cNvSpPr>
              <a:spLocks noChangeShapeType="1"/>
            </p:cNvSpPr>
            <p:nvPr/>
          </p:nvSpPr>
          <p:spPr bwMode="auto">
            <a:xfrm>
              <a:off x="4157" y="773"/>
              <a:ext cx="0" cy="191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403" name="Line 142"/>
            <p:cNvSpPr>
              <a:spLocks noChangeShapeType="1"/>
            </p:cNvSpPr>
            <p:nvPr/>
          </p:nvSpPr>
          <p:spPr bwMode="auto">
            <a:xfrm>
              <a:off x="4445" y="805"/>
              <a:ext cx="0" cy="192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404" name="Text Box 143"/>
            <p:cNvSpPr txBox="1">
              <a:spLocks noChangeArrowheads="1"/>
            </p:cNvSpPr>
            <p:nvPr/>
          </p:nvSpPr>
          <p:spPr bwMode="auto">
            <a:xfrm>
              <a:off x="5328" y="2754"/>
              <a:ext cx="3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600" b="1"/>
                <a:t>时间</a:t>
              </a:r>
              <a:endParaRPr lang="zh-CN" altLang="en-US" b="1"/>
            </a:p>
          </p:txBody>
        </p:sp>
        <p:sp>
          <p:nvSpPr>
            <p:cNvPr id="96405" name="Text Box 144"/>
            <p:cNvSpPr txBox="1">
              <a:spLocks noChangeArrowheads="1"/>
            </p:cNvSpPr>
            <p:nvPr/>
          </p:nvSpPr>
          <p:spPr bwMode="auto">
            <a:xfrm>
              <a:off x="0" y="144"/>
              <a:ext cx="45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600" b="1"/>
                <a:t>空间</a:t>
              </a:r>
            </a:p>
            <a:p>
              <a:pPr algn="ctr" eaLnBrk="1" hangingPunct="1"/>
              <a:r>
                <a:rPr lang="en-US" altLang="zh-CN" sz="1600" b="1"/>
                <a:t>(</a:t>
              </a:r>
              <a:r>
                <a:rPr lang="zh-CN" altLang="en-US" sz="1600" b="1"/>
                <a:t>段号</a:t>
              </a:r>
              <a:r>
                <a:rPr lang="en-US" altLang="zh-CN" sz="1600" b="1"/>
                <a:t>)</a:t>
              </a:r>
            </a:p>
          </p:txBody>
        </p:sp>
        <p:sp>
          <p:nvSpPr>
            <p:cNvPr id="96406" name="Text Box 145"/>
            <p:cNvSpPr txBox="1">
              <a:spLocks noChangeArrowheads="1"/>
            </p:cNvSpPr>
            <p:nvPr/>
          </p:nvSpPr>
          <p:spPr bwMode="auto">
            <a:xfrm>
              <a:off x="2915" y="14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600" b="1"/>
                <a:t>浮加</a:t>
              </a:r>
            </a:p>
          </p:txBody>
        </p:sp>
        <p:sp>
          <p:nvSpPr>
            <p:cNvPr id="96407" name="Text Box 146"/>
            <p:cNvSpPr txBox="1">
              <a:spLocks noChangeArrowheads="1"/>
            </p:cNvSpPr>
            <p:nvPr/>
          </p:nvSpPr>
          <p:spPr bwMode="auto">
            <a:xfrm>
              <a:off x="4477" y="2361"/>
              <a:ext cx="3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一</a:t>
              </a:r>
            </a:p>
          </p:txBody>
        </p:sp>
        <p:sp>
          <p:nvSpPr>
            <p:cNvPr id="96408" name="Text Box 147"/>
            <p:cNvSpPr txBox="1">
              <a:spLocks noChangeArrowheads="1"/>
            </p:cNvSpPr>
            <p:nvPr/>
          </p:nvSpPr>
          <p:spPr bwMode="auto">
            <a:xfrm>
              <a:off x="4733" y="2372"/>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二</a:t>
              </a:r>
            </a:p>
          </p:txBody>
        </p:sp>
        <p:sp>
          <p:nvSpPr>
            <p:cNvPr id="96409" name="Text Box 148"/>
            <p:cNvSpPr txBox="1">
              <a:spLocks noChangeArrowheads="1"/>
            </p:cNvSpPr>
            <p:nvPr/>
          </p:nvSpPr>
          <p:spPr bwMode="auto">
            <a:xfrm>
              <a:off x="5029" y="2361"/>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三</a:t>
              </a:r>
            </a:p>
          </p:txBody>
        </p:sp>
        <p:sp>
          <p:nvSpPr>
            <p:cNvPr id="96410" name="Text Box 149"/>
            <p:cNvSpPr txBox="1">
              <a:spLocks noChangeArrowheads="1"/>
            </p:cNvSpPr>
            <p:nvPr/>
          </p:nvSpPr>
          <p:spPr bwMode="auto">
            <a:xfrm>
              <a:off x="5328" y="2372"/>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四</a:t>
              </a:r>
            </a:p>
          </p:txBody>
        </p:sp>
        <p:sp>
          <p:nvSpPr>
            <p:cNvPr id="96411" name="Rectangle 150"/>
            <p:cNvSpPr>
              <a:spLocks noChangeArrowheads="1"/>
            </p:cNvSpPr>
            <p:nvPr/>
          </p:nvSpPr>
          <p:spPr bwMode="auto">
            <a:xfrm>
              <a:off x="4445" y="243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412" name="Rectangle 151"/>
            <p:cNvSpPr>
              <a:spLocks noChangeArrowheads="1"/>
            </p:cNvSpPr>
            <p:nvPr/>
          </p:nvSpPr>
          <p:spPr bwMode="auto">
            <a:xfrm>
              <a:off x="4734" y="243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413" name="Rectangle 152"/>
            <p:cNvSpPr>
              <a:spLocks noChangeArrowheads="1"/>
            </p:cNvSpPr>
            <p:nvPr/>
          </p:nvSpPr>
          <p:spPr bwMode="auto">
            <a:xfrm>
              <a:off x="5022" y="243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414" name="Rectangle 153"/>
            <p:cNvSpPr>
              <a:spLocks noChangeArrowheads="1"/>
            </p:cNvSpPr>
            <p:nvPr/>
          </p:nvSpPr>
          <p:spPr bwMode="auto">
            <a:xfrm>
              <a:off x="5310" y="2437"/>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415" name="Text Box 154"/>
            <p:cNvSpPr txBox="1">
              <a:spLocks noChangeArrowheads="1"/>
            </p:cNvSpPr>
            <p:nvPr/>
          </p:nvSpPr>
          <p:spPr bwMode="auto">
            <a:xfrm>
              <a:off x="5029" y="1109"/>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二</a:t>
              </a:r>
            </a:p>
          </p:txBody>
        </p:sp>
        <p:sp>
          <p:nvSpPr>
            <p:cNvPr id="96416" name="Text Box 155"/>
            <p:cNvSpPr txBox="1">
              <a:spLocks noChangeArrowheads="1"/>
            </p:cNvSpPr>
            <p:nvPr/>
          </p:nvSpPr>
          <p:spPr bwMode="auto">
            <a:xfrm>
              <a:off x="5328" y="1120"/>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三</a:t>
              </a:r>
            </a:p>
          </p:txBody>
        </p:sp>
        <p:sp>
          <p:nvSpPr>
            <p:cNvPr id="96417" name="Rectangle 156"/>
            <p:cNvSpPr>
              <a:spLocks noChangeArrowheads="1"/>
            </p:cNvSpPr>
            <p:nvPr/>
          </p:nvSpPr>
          <p:spPr bwMode="auto">
            <a:xfrm>
              <a:off x="5022" y="118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418" name="Rectangle 157"/>
            <p:cNvSpPr>
              <a:spLocks noChangeArrowheads="1"/>
            </p:cNvSpPr>
            <p:nvPr/>
          </p:nvSpPr>
          <p:spPr bwMode="auto">
            <a:xfrm>
              <a:off x="5310" y="118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419" name="Group 158"/>
            <p:cNvGrpSpPr>
              <a:grpSpLocks/>
            </p:cNvGrpSpPr>
            <p:nvPr/>
          </p:nvGrpSpPr>
          <p:grpSpPr bwMode="auto">
            <a:xfrm>
              <a:off x="5029" y="855"/>
              <a:ext cx="588" cy="345"/>
              <a:chOff x="4967" y="759"/>
              <a:chExt cx="620" cy="345"/>
            </a:xfrm>
          </p:grpSpPr>
          <p:sp>
            <p:nvSpPr>
              <p:cNvPr id="96432" name="Text Box 159"/>
              <p:cNvSpPr txBox="1">
                <a:spLocks noChangeArrowheads="1"/>
              </p:cNvSpPr>
              <p:nvPr/>
            </p:nvSpPr>
            <p:spPr bwMode="auto">
              <a:xfrm>
                <a:off x="4974" y="759"/>
                <a:ext cx="3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一</a:t>
                </a:r>
              </a:p>
            </p:txBody>
          </p:sp>
          <p:sp>
            <p:nvSpPr>
              <p:cNvPr id="96433" name="Text Box 160"/>
              <p:cNvSpPr txBox="1">
                <a:spLocks noChangeArrowheads="1"/>
              </p:cNvSpPr>
              <p:nvPr/>
            </p:nvSpPr>
            <p:spPr bwMode="auto">
              <a:xfrm>
                <a:off x="5260" y="816"/>
                <a:ext cx="3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二</a:t>
                </a:r>
              </a:p>
            </p:txBody>
          </p:sp>
          <p:sp>
            <p:nvSpPr>
              <p:cNvPr id="96434" name="Rectangle 161"/>
              <p:cNvSpPr>
                <a:spLocks noChangeArrowheads="1"/>
              </p:cNvSpPr>
              <p:nvPr/>
            </p:nvSpPr>
            <p:spPr bwMode="auto">
              <a:xfrm>
                <a:off x="4967" y="836"/>
                <a:ext cx="295" cy="2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435" name="Rectangle 162"/>
              <p:cNvSpPr>
                <a:spLocks noChangeArrowheads="1"/>
              </p:cNvSpPr>
              <p:nvPr/>
            </p:nvSpPr>
            <p:spPr bwMode="auto">
              <a:xfrm>
                <a:off x="5266" y="836"/>
                <a:ext cx="295" cy="2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6420" name="Group 163"/>
            <p:cNvGrpSpPr>
              <a:grpSpLocks/>
            </p:cNvGrpSpPr>
            <p:nvPr/>
          </p:nvGrpSpPr>
          <p:grpSpPr bwMode="auto">
            <a:xfrm>
              <a:off x="5316" y="613"/>
              <a:ext cx="323" cy="323"/>
              <a:chOff x="5255" y="471"/>
              <a:chExt cx="336" cy="323"/>
            </a:xfrm>
          </p:grpSpPr>
          <p:sp>
            <p:nvSpPr>
              <p:cNvPr id="96430" name="Text Box 164"/>
              <p:cNvSpPr txBox="1">
                <a:spLocks noChangeArrowheads="1"/>
              </p:cNvSpPr>
              <p:nvPr/>
            </p:nvSpPr>
            <p:spPr bwMode="auto">
              <a:xfrm>
                <a:off x="5273" y="471"/>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一</a:t>
                </a:r>
              </a:p>
            </p:txBody>
          </p:sp>
          <p:sp>
            <p:nvSpPr>
              <p:cNvPr id="96431" name="Rectangle 165"/>
              <p:cNvSpPr>
                <a:spLocks noChangeArrowheads="1"/>
              </p:cNvSpPr>
              <p:nvPr/>
            </p:nvSpPr>
            <p:spPr bwMode="auto">
              <a:xfrm>
                <a:off x="5255" y="537"/>
                <a:ext cx="295" cy="2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6421" name="Rectangle 166"/>
            <p:cNvSpPr>
              <a:spLocks noChangeArrowheads="1"/>
            </p:cNvSpPr>
            <p:nvPr/>
          </p:nvSpPr>
          <p:spPr bwMode="auto">
            <a:xfrm>
              <a:off x="4738" y="1185"/>
              <a:ext cx="288" cy="2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422" name="Text Box 167"/>
            <p:cNvSpPr txBox="1">
              <a:spLocks noChangeArrowheads="1"/>
            </p:cNvSpPr>
            <p:nvPr/>
          </p:nvSpPr>
          <p:spPr bwMode="auto">
            <a:xfrm>
              <a:off x="4721" y="1148"/>
              <a:ext cx="3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一</a:t>
              </a:r>
            </a:p>
          </p:txBody>
        </p:sp>
        <p:sp>
          <p:nvSpPr>
            <p:cNvPr id="96423" name="Line 168"/>
            <p:cNvSpPr>
              <a:spLocks noChangeShapeType="1"/>
            </p:cNvSpPr>
            <p:nvPr/>
          </p:nvSpPr>
          <p:spPr bwMode="auto">
            <a:xfrm>
              <a:off x="5592" y="842"/>
              <a:ext cx="0" cy="192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424" name="Line 169"/>
            <p:cNvSpPr>
              <a:spLocks noChangeShapeType="1"/>
            </p:cNvSpPr>
            <p:nvPr/>
          </p:nvSpPr>
          <p:spPr bwMode="auto">
            <a:xfrm>
              <a:off x="5307" y="794"/>
              <a:ext cx="0" cy="191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425" name="Line 170"/>
            <p:cNvSpPr>
              <a:spLocks noChangeShapeType="1"/>
            </p:cNvSpPr>
            <p:nvPr/>
          </p:nvSpPr>
          <p:spPr bwMode="auto">
            <a:xfrm>
              <a:off x="5026" y="936"/>
              <a:ext cx="3" cy="174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426" name="Line 171"/>
            <p:cNvSpPr>
              <a:spLocks noChangeShapeType="1"/>
            </p:cNvSpPr>
            <p:nvPr/>
          </p:nvSpPr>
          <p:spPr bwMode="auto">
            <a:xfrm>
              <a:off x="4741" y="1200"/>
              <a:ext cx="0" cy="147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427" name="Text Box 172"/>
            <p:cNvSpPr txBox="1">
              <a:spLocks noChangeArrowheads="1"/>
            </p:cNvSpPr>
            <p:nvPr/>
          </p:nvSpPr>
          <p:spPr bwMode="auto">
            <a:xfrm>
              <a:off x="5220" y="14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600" b="1"/>
                <a:t>定乘</a:t>
              </a:r>
            </a:p>
          </p:txBody>
        </p:sp>
        <p:sp>
          <p:nvSpPr>
            <p:cNvPr id="96428" name="Text Box 173"/>
            <p:cNvSpPr txBox="1">
              <a:spLocks noChangeArrowheads="1"/>
            </p:cNvSpPr>
            <p:nvPr/>
          </p:nvSpPr>
          <p:spPr bwMode="auto">
            <a:xfrm>
              <a:off x="2745" y="1376"/>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sp>
          <p:nvSpPr>
            <p:cNvPr id="96429" name="Text Box 174"/>
            <p:cNvSpPr txBox="1">
              <a:spLocks noChangeArrowheads="1"/>
            </p:cNvSpPr>
            <p:nvPr/>
          </p:nvSpPr>
          <p:spPr bwMode="auto">
            <a:xfrm>
              <a:off x="2421" y="1622"/>
              <a:ext cx="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t>...</a:t>
              </a:r>
            </a:p>
          </p:txBody>
        </p:sp>
      </p:grpSp>
      <p:sp>
        <p:nvSpPr>
          <p:cNvPr id="1214639" name="Text Box 175"/>
          <p:cNvSpPr txBox="1">
            <a:spLocks noChangeArrowheads="1"/>
          </p:cNvSpPr>
          <p:nvPr/>
        </p:nvSpPr>
        <p:spPr bwMode="auto">
          <a:xfrm>
            <a:off x="2819400" y="4419600"/>
            <a:ext cx="367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t>静态多功能流水线时</a:t>
            </a:r>
            <a:r>
              <a:rPr lang="en-US" altLang="zh-CN" b="1"/>
              <a:t>-</a:t>
            </a:r>
            <a:r>
              <a:rPr lang="zh-CN" altLang="en-US" b="1"/>
              <a:t>空图</a:t>
            </a:r>
          </a:p>
        </p:txBody>
      </p:sp>
      <p:sp>
        <p:nvSpPr>
          <p:cNvPr id="1214640" name="Text Box 176"/>
          <p:cNvSpPr txBox="1">
            <a:spLocks noChangeArrowheads="1"/>
          </p:cNvSpPr>
          <p:nvPr/>
        </p:nvSpPr>
        <p:spPr bwMode="auto">
          <a:xfrm>
            <a:off x="304800" y="5105400"/>
            <a:ext cx="8534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b="1">
                <a:solidFill>
                  <a:srgbClr val="FF3300"/>
                </a:solidFill>
              </a:rPr>
              <a:t>静态流水线：</a:t>
            </a:r>
            <a:r>
              <a:rPr lang="zh-CN" altLang="en-US" b="1"/>
              <a:t>只有当进入的是一串相同运算的指令时，流水的效能才得以发挥，才能使各个功能段并行地对多条指令的数据进行流水处理。 </a:t>
            </a:r>
          </a:p>
        </p:txBody>
      </p:sp>
      <p:sp>
        <p:nvSpPr>
          <p:cNvPr id="2" name="灯片编号占位符 1"/>
          <p:cNvSpPr>
            <a:spLocks noGrp="1"/>
          </p:cNvSpPr>
          <p:nvPr>
            <p:ph type="sldNum" sz="quarter" idx="12"/>
          </p:nvPr>
        </p:nvSpPr>
        <p:spPr/>
        <p:txBody>
          <a:bodyPr/>
          <a:lstStyle/>
          <a:p>
            <a:pPr>
              <a:defRPr/>
            </a:pPr>
            <a:r>
              <a:rPr lang="en-US" altLang="zh-CN" smtClean="0"/>
              <a:t>Lecture 05- </a:t>
            </a:r>
            <a:fld id="{AA65000F-0E95-4B82-9084-8320BA3E8141}" type="slidenum">
              <a:rPr lang="en-US" altLang="zh-CN" smtClean="0"/>
              <a:pPr>
                <a:defRPr/>
              </a:pPr>
              <a:t>99</a:t>
            </a:fld>
            <a:endParaRPr lang="en-US" altLang="zh-CN" dirty="0"/>
          </a:p>
        </p:txBody>
      </p:sp>
    </p:spTree>
    <p:extLst>
      <p:ext uri="{BB962C8B-B14F-4D97-AF65-F5344CB8AC3E}">
        <p14:creationId xmlns:p14="http://schemas.microsoft.com/office/powerpoint/2010/main" val="1065024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14639">
                                            <p:txEl>
                                              <p:pRg st="0" end="0"/>
                                            </p:txEl>
                                          </p:spTgt>
                                        </p:tgtEl>
                                        <p:attrNameLst>
                                          <p:attrName>style.visibility</p:attrName>
                                        </p:attrNameLst>
                                      </p:cBhvr>
                                      <p:to>
                                        <p:strVal val="visible"/>
                                      </p:to>
                                    </p:set>
                                    <p:animEffect transition="in" filter="box(out)">
                                      <p:cBhvr>
                                        <p:cTn id="7" dur="500"/>
                                        <p:tgtEl>
                                          <p:spTgt spid="121463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14640"/>
                                        </p:tgtEl>
                                        <p:attrNameLst>
                                          <p:attrName>style.visibility</p:attrName>
                                        </p:attrNameLst>
                                      </p:cBhvr>
                                      <p:to>
                                        <p:strVal val="visible"/>
                                      </p:to>
                                    </p:set>
                                    <p:anim calcmode="lin" valueType="num">
                                      <p:cBhvr additive="base">
                                        <p:cTn id="12" dur="500" fill="hold"/>
                                        <p:tgtEl>
                                          <p:spTgt spid="1214640"/>
                                        </p:tgtEl>
                                        <p:attrNameLst>
                                          <p:attrName>ppt_x</p:attrName>
                                        </p:attrNameLst>
                                      </p:cBhvr>
                                      <p:tavLst>
                                        <p:tav tm="0">
                                          <p:val>
                                            <p:strVal val="#ppt_x"/>
                                          </p:val>
                                        </p:tav>
                                        <p:tav tm="100000">
                                          <p:val>
                                            <p:strVal val="#ppt_x"/>
                                          </p:val>
                                        </p:tav>
                                      </p:tavLst>
                                    </p:anim>
                                    <p:anim calcmode="lin" valueType="num">
                                      <p:cBhvr additive="base">
                                        <p:cTn id="13" dur="500" fill="hold"/>
                                        <p:tgtEl>
                                          <p:spTgt spid="12146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4639" grpId="0" build="p" autoUpdateAnimBg="0"/>
      <p:bldP spid="1214640" grpId="0" autoUpdateAnimBg="0"/>
    </p:bld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1825</TotalTime>
  <Words>17814</Words>
  <Application>Microsoft Office PowerPoint</Application>
  <PresentationFormat>全屏显示(4:3)</PresentationFormat>
  <Paragraphs>4100</Paragraphs>
  <Slides>250</Slides>
  <Notes>107</Notes>
  <HiddenSlides>85</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12</vt:i4>
      </vt:variant>
      <vt:variant>
        <vt:lpstr>幻灯片标题</vt:lpstr>
      </vt:variant>
      <vt:variant>
        <vt:i4>250</vt:i4>
      </vt:variant>
    </vt:vector>
  </HeadingPairs>
  <TitlesOfParts>
    <vt:vector size="285" baseType="lpstr">
      <vt:lpstr>ＭＳ Ｐゴシック</vt:lpstr>
      <vt:lpstr>PMingLiU</vt:lpstr>
      <vt:lpstr>ZapfDingbats</vt:lpstr>
      <vt:lpstr>黑体</vt:lpstr>
      <vt:lpstr>华文行楷</vt:lpstr>
      <vt:lpstr>楷体_GB2312</vt:lpstr>
      <vt:lpstr>隶书</vt:lpstr>
      <vt:lpstr>宋体</vt:lpstr>
      <vt:lpstr>微软雅黑</vt:lpstr>
      <vt:lpstr>幼圆</vt:lpstr>
      <vt:lpstr>Arial</vt:lpstr>
      <vt:lpstr>Arial Narrow</vt:lpstr>
      <vt:lpstr>Book Antiqua</vt:lpstr>
      <vt:lpstr>Calibri</vt:lpstr>
      <vt:lpstr>Comic Sans MS</vt:lpstr>
      <vt:lpstr>Courier New</vt:lpstr>
      <vt:lpstr>Helvetica</vt:lpstr>
      <vt:lpstr>Symbol</vt:lpstr>
      <vt:lpstr>Tahoma</vt:lpstr>
      <vt:lpstr>Times New Roman</vt:lpstr>
      <vt:lpstr>Wingdings</vt:lpstr>
      <vt:lpstr>Wingdings 2</vt:lpstr>
      <vt:lpstr>默认设计模板</vt:lpstr>
      <vt:lpstr>Microsoft Visio 2003-2010 绘图</vt:lpstr>
      <vt:lpstr>公式</vt:lpstr>
      <vt:lpstr>包装程序外壳对象</vt:lpstr>
      <vt:lpstr>包</vt:lpstr>
      <vt:lpstr>Clip</vt:lpstr>
      <vt:lpstr>Document</vt:lpstr>
      <vt:lpstr>MathType 6.0 Equation</vt:lpstr>
      <vt:lpstr>Equation</vt:lpstr>
      <vt:lpstr>Worksheet</vt:lpstr>
      <vt:lpstr>文档</vt:lpstr>
      <vt:lpstr>Microsoft 公式 3.0</vt:lpstr>
      <vt:lpstr>图片</vt:lpstr>
      <vt:lpstr>Scalar processor</vt:lpstr>
      <vt:lpstr>Pipelining:Its Natural!</vt:lpstr>
      <vt:lpstr>Sequential Laundry</vt:lpstr>
      <vt:lpstr>Pipelined Laundry Start work ASAP</vt:lpstr>
      <vt:lpstr>Pipelining Lessons</vt:lpstr>
      <vt:lpstr>PowerPoint 演示文稿</vt:lpstr>
      <vt:lpstr>PowerPoint 演示文稿</vt:lpstr>
      <vt:lpstr>流水线技术</vt:lpstr>
      <vt:lpstr> 指令的重叠执行方式</vt:lpstr>
      <vt:lpstr>PowerPoint 演示文稿</vt:lpstr>
      <vt:lpstr>PowerPoint 演示文稿</vt:lpstr>
      <vt:lpstr>PowerPoint 演示文稿</vt:lpstr>
      <vt:lpstr>PowerPoint 演示文稿</vt:lpstr>
      <vt:lpstr>PowerPoint 演示文稿</vt:lpstr>
      <vt:lpstr>5.2 流水线技术 Pipelining </vt:lpstr>
      <vt:lpstr>流水线的表示方法</vt:lpstr>
      <vt:lpstr>PowerPoint 演示文稿</vt:lpstr>
      <vt:lpstr>PowerPoint 演示文稿</vt:lpstr>
      <vt:lpstr>PowerPoint 演示文稿</vt:lpstr>
      <vt:lpstr>PowerPoint 演示文稿</vt:lpstr>
      <vt:lpstr>Example 1</vt:lpstr>
      <vt:lpstr>PowerPoint 演示文稿</vt:lpstr>
      <vt:lpstr>PowerPoint 演示文稿</vt:lpstr>
      <vt:lpstr>PowerPoint 演示文稿</vt:lpstr>
      <vt:lpstr>Creating a Pipeline</vt:lpstr>
      <vt:lpstr>The MIPS Pipeline</vt:lpstr>
      <vt:lpstr>Can pipelining get us into trouble?</vt:lpstr>
      <vt:lpstr>Resolving Structural Hazards</vt:lpstr>
      <vt:lpstr>Solution 1: Insert “Bubble” into the Pipeline</vt:lpstr>
      <vt:lpstr>One Memory Port/Structural Hazards </vt:lpstr>
      <vt:lpstr>Solution 2: Delay R-type’s Write by One Cycle</vt:lpstr>
      <vt:lpstr>The Four Stages of Store =&gt; 5 stages</vt:lpstr>
      <vt:lpstr>The Three Stages of Beq =&gt; 5 stages</vt:lpstr>
      <vt:lpstr>Structural Hazards: Solution 3 </vt:lpstr>
      <vt:lpstr>Solution 3 Example: Dual-port vs. Single-port</vt:lpstr>
      <vt:lpstr>PowerPoint 演示文稿</vt:lpstr>
      <vt:lpstr>Data Dependence and Hazards</vt:lpstr>
      <vt:lpstr>Data Hazard Classification</vt:lpstr>
      <vt:lpstr>Three Generic Data Hazards</vt:lpstr>
      <vt:lpstr>PowerPoint 演示文稿</vt:lpstr>
      <vt:lpstr>PowerPoint 演示文稿</vt:lpstr>
      <vt:lpstr>PowerPoint 演示文稿</vt:lpstr>
      <vt:lpstr>Example Forward</vt:lpstr>
      <vt:lpstr>Fully Forward Data Path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流水线的控制相关</vt:lpstr>
      <vt:lpstr>Control Dependencies</vt:lpstr>
      <vt:lpstr>Control Dependence Ignored</vt:lpstr>
      <vt:lpstr>Exception Behavior</vt:lpstr>
      <vt:lpstr>Data Flow</vt:lpstr>
      <vt:lpstr>PowerPoint 演示文稿</vt:lpstr>
      <vt:lpstr>Control Hazard - #1 Stall</vt:lpstr>
      <vt:lpstr>PowerPoint 演示文稿</vt:lpstr>
      <vt:lpstr>PowerPoint 演示文稿</vt:lpstr>
      <vt:lpstr>PowerPoint 演示文稿</vt:lpstr>
      <vt:lpstr>PowerPoint 演示文稿</vt:lpstr>
      <vt:lpstr>PowerPoint 演示文稿</vt:lpstr>
      <vt:lpstr>Discussion on Delayed Branch</vt:lpstr>
      <vt:lpstr>Three Types of Movements</vt:lpstr>
      <vt:lpstr>PowerPoint 演示文稿</vt:lpstr>
      <vt:lpstr>Notes on the movements</vt:lpstr>
      <vt:lpstr>PowerPoint 演示文稿</vt:lpstr>
      <vt:lpstr>PowerPoint 演示文稿</vt:lpstr>
      <vt:lpstr>PowerPoint 演示文稿</vt:lpstr>
      <vt:lpstr>PowerPoint 演示文稿</vt:lpstr>
      <vt:lpstr>How to predict</vt:lpstr>
      <vt:lpstr>Branch Prediction Schemes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Exceptions and Interrupts</vt:lpstr>
      <vt:lpstr>精确中断与非精确中断</vt:lpstr>
      <vt:lpstr>处理中断4种可能的办法</vt:lpstr>
      <vt:lpstr>处理中断4种可能的办法</vt:lpstr>
      <vt:lpstr>Precise Interrupts/Exceptions</vt:lpstr>
      <vt:lpstr>Approximations to precise interrupts</vt:lpstr>
      <vt:lpstr>5.2.2 流水线的分类</vt:lpstr>
      <vt:lpstr>5.2.2 流水线的分类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线性流水线的性能分析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Scheduling </vt:lpstr>
      <vt:lpstr>Static Scheduling</vt:lpstr>
      <vt:lpstr>Dynamic scheduling</vt:lpstr>
      <vt:lpstr>Dynamic Issue</vt:lpstr>
      <vt:lpstr>True data dependences</vt:lpstr>
      <vt:lpstr>Dynamic scheduling</vt:lpstr>
      <vt:lpstr>Advantages of Dynamic Scheduling</vt:lpstr>
      <vt:lpstr>HW Schemes: Instruction Parallelism</vt:lpstr>
      <vt:lpstr>Pipeline modification</vt:lpstr>
      <vt:lpstr>Pipeline modification</vt:lpstr>
      <vt:lpstr>CDC-6600 (DLX version)</vt:lpstr>
      <vt:lpstr>Scoreboard</vt:lpstr>
      <vt:lpstr>Scoreboard</vt:lpstr>
      <vt:lpstr>Scoreboard</vt:lpstr>
      <vt:lpstr>Running example</vt:lpstr>
      <vt:lpstr>CDC-6600 example</vt:lpstr>
      <vt:lpstr>CDC-6600 example</vt:lpstr>
      <vt:lpstr>Remaining bottlenecks</vt:lpstr>
      <vt:lpstr>PowerPoint 演示文稿</vt:lpstr>
      <vt:lpstr>A Dynamic Algorithm:  Tomasulo’s Algorithm</vt:lpstr>
      <vt:lpstr>Tomasulo Algorithm vs. Scoreboard</vt:lpstr>
      <vt:lpstr>Other differences with CDC</vt:lpstr>
      <vt:lpstr>Key aspects of Tomasulo’s Alg.</vt:lpstr>
      <vt:lpstr>Tomasulo’s Alg. (DLX version)</vt:lpstr>
      <vt:lpstr>Four stages (cont…)</vt:lpstr>
      <vt:lpstr>Register renaming</vt:lpstr>
      <vt:lpstr>Register renaming</vt:lpstr>
      <vt:lpstr>Register renaming</vt:lpstr>
      <vt:lpstr>Hardware Organization 360/91 FP unit (DLX version)</vt:lpstr>
      <vt:lpstr>Data structures</vt:lpstr>
      <vt:lpstr>Reservation Station Duties</vt:lpstr>
      <vt:lpstr>Virtual Registers</vt:lpstr>
      <vt:lpstr>Reservation Station Components</vt:lpstr>
      <vt:lpstr>Three Stages of Tomasulo Algorithm</vt:lpstr>
      <vt:lpstr>Tomasulo Example</vt:lpstr>
      <vt:lpstr>Tomasulo Example Cycle 1</vt:lpstr>
      <vt:lpstr>Tomasulo Example Cycle 2</vt:lpstr>
      <vt:lpstr>Tomasulo Example Cycle 3</vt:lpstr>
      <vt:lpstr>Tomasulo Example Cycle 4</vt:lpstr>
      <vt:lpstr>Tomasulo Example Cycle 5</vt:lpstr>
      <vt:lpstr>Tomasulo Example Cycle 6</vt:lpstr>
      <vt:lpstr>Tomasulo Example Cycle 7</vt:lpstr>
      <vt:lpstr>Tomasulo Example Cycle 8</vt:lpstr>
      <vt:lpstr>Tomasulo Example Cycle 9</vt:lpstr>
      <vt:lpstr>Tomasulo Example Cycle 10</vt:lpstr>
      <vt:lpstr>Tomasulo Example Cycle 11</vt:lpstr>
      <vt:lpstr>Tomasulo Example Cycle 12</vt:lpstr>
      <vt:lpstr>Tomasulo Example Cycle 13</vt:lpstr>
      <vt:lpstr>Tomasulo Example Cycle 14</vt:lpstr>
      <vt:lpstr>Tomasulo Example Cycle 15</vt:lpstr>
      <vt:lpstr>Tomasulo Example Cycle 16</vt:lpstr>
      <vt:lpstr>Faster than light computation (skip a couple of cycles)</vt:lpstr>
      <vt:lpstr>Tomasulo Example Cycle 55</vt:lpstr>
      <vt:lpstr>Tomasulo Example Cycle 56</vt:lpstr>
      <vt:lpstr>Tomasulo Example Cycle 57</vt:lpstr>
      <vt:lpstr>Tomasulo Loop Example</vt:lpstr>
      <vt:lpstr>Loop Example Cycle 0</vt:lpstr>
      <vt:lpstr>Loop Example Cycle 1</vt:lpstr>
      <vt:lpstr>Loop Example Cycle 2</vt:lpstr>
      <vt:lpstr>Loop Example Cycle 3</vt:lpstr>
      <vt:lpstr>Loop Example Cycle 4</vt:lpstr>
      <vt:lpstr>Loop Example Cycle 5</vt:lpstr>
      <vt:lpstr>Loop Example Cycle 6</vt:lpstr>
      <vt:lpstr>Loop Example Cycle 7</vt:lpstr>
      <vt:lpstr>Loop Example Cycle 8</vt:lpstr>
      <vt:lpstr>Loop Example Cycle 9</vt:lpstr>
      <vt:lpstr>Loop Example Cycle 10</vt:lpstr>
      <vt:lpstr>Loop Example Cycle 11</vt:lpstr>
      <vt:lpstr>Loop Example Cycle 12</vt:lpstr>
      <vt:lpstr>Loop Example Cycle 13</vt:lpstr>
      <vt:lpstr>Loop Example Cycle 14</vt:lpstr>
      <vt:lpstr>Loop Example Cycle 15</vt:lpstr>
      <vt:lpstr>Loop Example Cycle 16</vt:lpstr>
      <vt:lpstr>Loop Example Cycle 17</vt:lpstr>
      <vt:lpstr>Loop Example Cycle 18</vt:lpstr>
      <vt:lpstr>Loop Example Cycle 19</vt:lpstr>
      <vt:lpstr>Loop Example Cycle 20</vt:lpstr>
      <vt:lpstr>Loop Example Cycle 21</vt:lpstr>
      <vt:lpstr>超流水线处理机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超标量超流水线处理机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CSU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scalar</dc:title>
  <dc:creator>yulasheng</dc:creator>
  <cp:lastModifiedBy>余腊生</cp:lastModifiedBy>
  <cp:revision>165</cp:revision>
  <dcterms:created xsi:type="dcterms:W3CDTF">2003-12-04T15:54:40Z</dcterms:created>
  <dcterms:modified xsi:type="dcterms:W3CDTF">2021-11-07T11:40:37Z</dcterms:modified>
</cp:coreProperties>
</file>